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90" r:id="rId2"/>
    <p:sldId id="400" r:id="rId3"/>
    <p:sldId id="571" r:id="rId4"/>
    <p:sldId id="577" r:id="rId5"/>
    <p:sldId id="572" r:id="rId6"/>
    <p:sldId id="591" r:id="rId7"/>
    <p:sldId id="579" r:id="rId8"/>
    <p:sldId id="592" r:id="rId9"/>
    <p:sldId id="594" r:id="rId10"/>
    <p:sldId id="595" r:id="rId11"/>
    <p:sldId id="596" r:id="rId12"/>
    <p:sldId id="597" r:id="rId13"/>
    <p:sldId id="589" r:id="rId14"/>
    <p:sldId id="611" r:id="rId15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9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14F8"/>
    <a:srgbClr val="FE1010"/>
    <a:srgbClr val="00478B"/>
    <a:srgbClr val="FFFD07"/>
    <a:srgbClr val="8B8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1"/>
    <p:restoredTop sz="94652"/>
  </p:normalViewPr>
  <p:slideViewPr>
    <p:cSldViewPr showGuides="1">
      <p:cViewPr varScale="1">
        <p:scale>
          <a:sx n="114" d="100"/>
          <a:sy n="114" d="100"/>
        </p:scale>
        <p:origin x="499" y="96"/>
      </p:cViewPr>
      <p:guideLst>
        <p:guide orient="horz" pos="1729"/>
        <p:guide pos="29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A44F10-7879-48FE-8D67-D3A903488F0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FAA59C-44E3-4E22-936C-D55B8D88EA3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 descr="PPT.jpg"/>
          <p:cNvPicPr>
            <a:picLocks noChangeAspect="1"/>
          </p:cNvPicPr>
          <p:nvPr userDrawn="1"/>
        </p:nvPicPr>
        <p:blipFill>
          <a:blip r:embed="rId2"/>
          <a:srcRect b="20924"/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3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4A87"/>
              </a:clrFrom>
              <a:clrTo>
                <a:srgbClr val="004A8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988" y="7938"/>
            <a:ext cx="1749425" cy="404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4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005188"/>
              </a:clrFrom>
              <a:clrTo>
                <a:srgbClr val="00518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50" y="57150"/>
            <a:ext cx="593725" cy="4572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直接连接符 5"/>
          <p:cNvCxnSpPr/>
          <p:nvPr/>
        </p:nvCxnSpPr>
        <p:spPr>
          <a:xfrm flipV="1">
            <a:off x="0" y="584200"/>
            <a:ext cx="9144000" cy="635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9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59563" y="-107950"/>
            <a:ext cx="2484437" cy="682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7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004A87"/>
              </a:clrFrom>
              <a:clrTo>
                <a:srgbClr val="004A8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475" y="346075"/>
            <a:ext cx="1516063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4381" y="2090358"/>
            <a:ext cx="7772761" cy="1102949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14381" y="2787150"/>
            <a:ext cx="6401097" cy="13149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34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4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 descr="PPT.jpg"/>
          <p:cNvPicPr>
            <a:picLocks noChangeAspect="1"/>
          </p:cNvPicPr>
          <p:nvPr userDrawn="1"/>
        </p:nvPicPr>
        <p:blipFill>
          <a:blip r:embed="rId2"/>
          <a:srcRect b="20924"/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图片 2" descr="PPT.jpg"/>
          <p:cNvPicPr>
            <a:picLocks noChangeAspect="1"/>
          </p:cNvPicPr>
          <p:nvPr userDrawn="1"/>
        </p:nvPicPr>
        <p:blipFill>
          <a:blip r:embed="rId2"/>
          <a:srcRect b="20924"/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0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101" name="组合 4"/>
          <p:cNvGrpSpPr/>
          <p:nvPr userDrawn="1"/>
        </p:nvGrpSpPr>
        <p:grpSpPr>
          <a:xfrm>
            <a:off x="107950" y="11113"/>
            <a:ext cx="2671763" cy="563562"/>
            <a:chOff x="107504" y="14388"/>
            <a:chExt cx="2672072" cy="750316"/>
          </a:xfrm>
        </p:grpSpPr>
        <p:pic>
          <p:nvPicPr>
            <p:cNvPr id="4102" name="图片 5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004A87"/>
                </a:clrFrom>
                <a:clrTo>
                  <a:srgbClr val="004A8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8497" y="14388"/>
              <a:ext cx="2111079" cy="7503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3" name="图片 6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005188"/>
                </a:clrFrom>
                <a:clrTo>
                  <a:srgbClr val="00518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504" y="75497"/>
              <a:ext cx="593794" cy="610292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0" y="584200"/>
            <a:ext cx="9144000" cy="635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105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59563" y="-107950"/>
            <a:ext cx="2484437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250825" y="873125"/>
            <a:ext cx="8229600" cy="565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478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单击此处编辑母版标题样式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616" y="589575"/>
            <a:ext cx="8229982" cy="85758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21" y="1200618"/>
            <a:ext cx="8229982" cy="3395795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23" name="内容占位符 2"/>
          <p:cNvSpPr>
            <a:spLocks noGrp="1"/>
          </p:cNvSpPr>
          <p:nvPr>
            <p:ph sz="half" idx="13"/>
          </p:nvPr>
        </p:nvSpPr>
        <p:spPr>
          <a:xfrm>
            <a:off x="323865" y="1600824"/>
            <a:ext cx="3956233" cy="2701390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5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4" name="内容占位符 3"/>
          <p:cNvSpPr>
            <a:spLocks noGrp="1"/>
          </p:cNvSpPr>
          <p:nvPr>
            <p:ph sz="half" idx="2"/>
          </p:nvPr>
        </p:nvSpPr>
        <p:spPr>
          <a:xfrm>
            <a:off x="4432506" y="1600824"/>
            <a:ext cx="3956233" cy="2701390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5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164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‹#›</a:t>
            </a:fld>
            <a:endParaRPr lang="zh-CN" altLang="en-US" strike="noStrike" noProof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4686300"/>
            <a:ext cx="2133600" cy="3571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srgbClr val="00478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571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srgbClr val="00478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2021/11/2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78"/>
            <a:ext cx="7886700" cy="59407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7866"/>
            <a:ext cx="7886700" cy="345085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8"/>
          </a:xfrm>
        </p:spPr>
        <p:txBody>
          <a:bodyPr/>
          <a:lstStyle/>
          <a:p>
            <a:pPr fontAlgn="base"/>
            <a:fld id="{6554F731-F1D9-405D-9569-D30D95C59ADF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2021/11/2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8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8"/>
          </a:xfrm>
        </p:spPr>
        <p:txBody>
          <a:bodyPr/>
          <a:lstStyle/>
          <a:p>
            <a:pPr fontAlgn="base"/>
            <a:fld id="{341D1296-2E93-47A3-B509-9CB210ECFEC1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6"/>
          <p:cNvGrpSpPr/>
          <p:nvPr/>
        </p:nvGrpSpPr>
        <p:grpSpPr>
          <a:xfrm>
            <a:off x="0" y="685800"/>
            <a:ext cx="8686800" cy="1885950"/>
            <a:chOff x="0" y="576"/>
            <a:chExt cx="5472" cy="1584"/>
          </a:xfrm>
        </p:grpSpPr>
        <p:sp>
          <p:nvSpPr>
            <p:cNvPr id="14339" name="Oval 7"/>
            <p:cNvSpPr/>
            <p:nvPr/>
          </p:nvSpPr>
          <p:spPr>
            <a:xfrm>
              <a:off x="144" y="576"/>
              <a:ext cx="1584" cy="1584"/>
            </a:xfrm>
            <a:prstGeom prst="ellipse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lvl="0" algn="ctr"/>
              <a:endParaRPr lang="zh-CN" altLang="zh-CN"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40" name="Rectangle 8"/>
            <p:cNvSpPr/>
            <p:nvPr/>
          </p:nvSpPr>
          <p:spPr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txBody>
            <a:bodyPr wrap="none" anchor="ctr" anchorCtr="0"/>
            <a:lstStyle/>
            <a:p>
              <a:pPr lvl="0" algn="ctr"/>
              <a:endParaRPr lang="zh-CN" altLang="zh-CN" sz="1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341" name="Rectangle 9"/>
            <p:cNvSpPr/>
            <p:nvPr/>
          </p:nvSpPr>
          <p:spPr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pPr lvl="0" algn="ctr"/>
              <a:endParaRPr lang="zh-CN" altLang="zh-CN" sz="1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342" name="Freeform 10"/>
            <p:cNvSpPr/>
            <p:nvPr/>
          </p:nvSpPr>
          <p:spPr>
            <a:xfrm>
              <a:off x="384" y="960"/>
              <a:ext cx="144" cy="913"/>
            </a:xfrm>
            <a:custGeom>
              <a:avLst/>
              <a:gdLst/>
              <a:ahLst/>
              <a:cxnLst>
                <a:cxn ang="0">
                  <a:pos x="0" y="308"/>
                </a:cxn>
                <a:cxn ang="0">
                  <a:pos x="0" y="30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4343" name="Freeform 11"/>
            <p:cNvSpPr/>
            <p:nvPr/>
          </p:nvSpPr>
          <p:spPr>
            <a:xfrm>
              <a:off x="4944" y="762"/>
              <a:ext cx="165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9"/>
                </a:cxn>
                <a:cxn ang="0">
                  <a:pos x="0" y="149"/>
                </a:cxn>
              </a:cxnLst>
              <a:rect l="0" t="0" r="0" b="0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/>
            </a:p>
          </p:txBody>
        </p:sp>
      </p:grpSp>
      <p:sp>
        <p:nvSpPr>
          <p:cNvPr id="1146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2686050"/>
            <a:ext cx="5638800" cy="142875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 fontAlgn="base"/>
            <a:r>
              <a:rPr lang="zh-CN" altLang="en-US" strike="noStrike" noProof="0"/>
              <a:t>单击此处编辑母版副标题样式</a:t>
            </a:r>
          </a:p>
        </p:txBody>
      </p:sp>
      <p:sp>
        <p:nvSpPr>
          <p:cNvPr id="11470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082279"/>
            <a:ext cx="7086600" cy="1200150"/>
          </a:xfrm>
        </p:spPr>
        <p:txBody>
          <a:bodyPr anchor="ctr"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/>
              <a:t>单击此处编辑母版标题样式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1863" y="72629"/>
            <a:ext cx="7158037" cy="1059656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46150" y="4686300"/>
            <a:ext cx="1905000" cy="3429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352800" y="4686300"/>
            <a:ext cx="2895600" cy="3429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05600" y="4686300"/>
            <a:ext cx="1905000" cy="342900"/>
          </a:xfr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92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35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93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44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标题 1"/>
          <p:cNvSpPr>
            <a:spLocks noGrp="1"/>
          </p:cNvSpPr>
          <p:nvPr>
            <p:ph type="ctrTitle"/>
          </p:nvPr>
        </p:nvSpPr>
        <p:spPr>
          <a:xfrm>
            <a:off x="0" y="1203655"/>
            <a:ext cx="9144000" cy="651510"/>
          </a:xfrm>
          <a:noFill/>
          <a:ln>
            <a:noFill/>
          </a:ln>
        </p:spPr>
        <p:txBody>
          <a:bodyPr anchor="t" anchorCtr="0"/>
          <a:lstStyle/>
          <a:p>
            <a:pPr algn="ctr">
              <a:buClrTx/>
              <a:buSzTx/>
              <a:buFontTx/>
            </a:pPr>
            <a:r>
              <a:rPr lang="zh-CN" altLang="en-US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非遗文化系列课程（</a:t>
            </a:r>
            <a:r>
              <a:rPr lang="en-US" altLang="zh-CN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5</a:t>
            </a:r>
            <a:r>
              <a:rPr lang="zh-CN" altLang="en-US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）—— 乡愁</a:t>
            </a:r>
            <a:r>
              <a:rPr lang="zh-CN" altLang="en-US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篇</a:t>
            </a:r>
            <a:endParaRPr lang="zh-CN" altLang="en-US" kern="1200" dirty="0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sp>
        <p:nvSpPr>
          <p:cNvPr id="13314" name="副标题 2"/>
          <p:cNvSpPr>
            <a:spLocks noGrp="1"/>
          </p:cNvSpPr>
          <p:nvPr>
            <p:ph type="subTitle" idx="1"/>
          </p:nvPr>
        </p:nvSpPr>
        <p:spPr>
          <a:xfrm>
            <a:off x="1371600" y="2067715"/>
            <a:ext cx="6400800" cy="530860"/>
          </a:xfrm>
          <a:noFill/>
          <a:ln>
            <a:noFill/>
          </a:ln>
        </p:spPr>
        <p:txBody>
          <a:bodyPr anchor="t" anchorCtr="0"/>
          <a:lstStyle/>
          <a:p>
            <a:pPr algn="ctr">
              <a:buClrTx/>
              <a:buSzTx/>
            </a:pPr>
            <a:r>
              <a:rPr lang="zh-CN" altLang="en-US" sz="2400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微课宇宙队   </a:t>
            </a:r>
            <a:r>
              <a:rPr lang="en-US" altLang="zh-CN" sz="2000" kern="1200" dirty="0">
                <a:latin typeface="楷体" panose="02010609060101010101" charset="-122"/>
                <a:ea typeface="楷体" panose="02010609060101010101" charset="-122"/>
                <a:cs typeface="楷体_GB2312" panose="02010609030101010101" charset="-122"/>
              </a:rPr>
              <a:t> </a:t>
            </a:r>
            <a:endParaRPr lang="zh-CN" altLang="en-US" sz="2000" kern="1200" dirty="0">
              <a:latin typeface="楷体" panose="02010609060101010101" charset="-122"/>
              <a:ea typeface="楷体" panose="02010609060101010101" charset="-122"/>
              <a:cs typeface="楷体_GB2312" panose="02010609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30" y="806255"/>
            <a:ext cx="2520175" cy="19156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170" y="2643755"/>
            <a:ext cx="2358052" cy="2358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3141" b="13486"/>
          <a:stretch>
            <a:fillRect/>
          </a:stretch>
        </p:blipFill>
        <p:spPr>
          <a:xfrm>
            <a:off x="683730" y="941052"/>
            <a:ext cx="2858435" cy="17027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5424" b="13450"/>
          <a:stretch>
            <a:fillRect/>
          </a:stretch>
        </p:blipFill>
        <p:spPr>
          <a:xfrm>
            <a:off x="683730" y="3003780"/>
            <a:ext cx="2861472" cy="15726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r="1218" b="5821"/>
          <a:stretch>
            <a:fillRect/>
          </a:stretch>
        </p:blipFill>
        <p:spPr>
          <a:xfrm>
            <a:off x="3779945" y="1059645"/>
            <a:ext cx="2044700" cy="3384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50" y="1605584"/>
            <a:ext cx="4366402" cy="2619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79694" y="915635"/>
            <a:ext cx="89624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>
              <a:buClrTx/>
              <a:buSzTx/>
              <a:buFontTx/>
            </a:pP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Questions</a:t>
            </a:r>
          </a:p>
          <a:p>
            <a:pPr algn="just" eaLnBrk="0" hangingPunct="0">
              <a:buClrTx/>
              <a:buSzTx/>
              <a:buFontTx/>
            </a:pP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思考</a:t>
            </a:r>
            <a:endParaRPr lang="en-US" altLang="zh-CN" sz="2400" b="1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0" hangingPunct="0">
              <a:buClrTx/>
              <a:buSzTx/>
              <a:buFontTx/>
            </a:pPr>
            <a:endParaRPr lang="en-US" altLang="zh-CN" sz="2400" b="1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0" hangingPunct="0">
              <a:buClrTx/>
              <a:buSzTx/>
              <a:buFontTx/>
            </a:pP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Are there any special and unforgettable foods </a:t>
            </a:r>
          </a:p>
          <a:p>
            <a:pPr algn="just" eaLnBrk="0" hangingPunct="0">
              <a:buClrTx/>
              <a:buSzTx/>
              <a:buFontTx/>
            </a:pP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in your hometown?</a:t>
            </a:r>
          </a:p>
          <a:p>
            <a:pPr algn="just" eaLnBrk="0" hangingPunct="0">
              <a:buClrTx/>
              <a:buSzTx/>
              <a:buFontTx/>
            </a:pPr>
            <a:endParaRPr lang="en-US" altLang="zh-CN" sz="2400" b="1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0" hangingPunct="0">
              <a:buClrTx/>
              <a:buSzTx/>
              <a:buFontTx/>
            </a:pP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你的家乡有什么特色的、难以忘怀的美食吗？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5735" y="2067715"/>
            <a:ext cx="709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谢谢观看</a:t>
            </a:r>
            <a:endParaRPr lang="en-US" altLang="zh-CN" sz="3200" b="1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zh-CN" altLang="en-US" sz="3200" b="1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Thank you</a:t>
            </a:r>
            <a:endParaRPr lang="zh-CN" altLang="en-US" sz="3200" b="1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689858"/>
            <a:ext cx="3805555" cy="414655"/>
          </a:xfrm>
        </p:spPr>
        <p:txBody>
          <a:bodyPr/>
          <a:lstStyle/>
          <a:p>
            <a:pPr algn="ctr"/>
            <a:r>
              <a:rPr lang="zh-CN" altLang="en-US" sz="2000" dirty="0">
                <a:latin typeface="楷体_GB2312" panose="02010609030101010101" charset="-122"/>
                <a:ea typeface="楷体_GB2312" panose="02010609030101010101" charset="-122"/>
              </a:rPr>
              <a:t>乡愁 </a:t>
            </a:r>
            <a:r>
              <a:rPr lang="zh-CN" altLang="en-US" sz="2000" b="0" dirty="0"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H</a:t>
            </a:r>
            <a:r>
              <a:rPr lang="en-US" altLang="zh-CN" sz="2000" b="0" dirty="0" err="1"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omesickness</a:t>
            </a:r>
            <a:r>
              <a:rPr lang="zh-CN" altLang="en-US" sz="2400" dirty="0"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440456" y="1162050"/>
            <a:ext cx="11849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2"/>
                </a:solidFill>
                <a:latin typeface="楷体_GB2312" panose="02010609030101010101" charset="-122"/>
                <a:ea typeface="楷体_GB2312" panose="02010609030101010101" charset="-122"/>
                <a:cs typeface="+mj-cs"/>
              </a:rPr>
              <a:t>余光中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8452" y="1707690"/>
            <a:ext cx="3655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小时候</a:t>
            </a:r>
          </a:p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When I was a child</a:t>
            </a:r>
          </a:p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乡愁是一枚小小的邮票</a:t>
            </a:r>
          </a:p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my homesickness was a small stamp</a:t>
            </a:r>
          </a:p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我在这头</a:t>
            </a:r>
          </a:p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I was here</a:t>
            </a:r>
          </a:p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母亲在那头</a:t>
            </a:r>
          </a:p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my mother was there</a:t>
            </a:r>
          </a:p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长大后</a:t>
            </a:r>
          </a:p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After growing up</a:t>
            </a:r>
          </a:p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乡愁是一张窄窄的船票</a:t>
            </a:r>
          </a:p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my homesickness was a narrow ticket</a:t>
            </a:r>
          </a:p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我在这头</a:t>
            </a:r>
          </a:p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l was here</a:t>
            </a:r>
          </a:p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新娘在那头</a:t>
            </a:r>
          </a:p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my bride was there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563930" y="1710644"/>
            <a:ext cx="2923540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+mn-ea"/>
              </a:rPr>
              <a:t>后来啊</a:t>
            </a:r>
          </a:p>
          <a:p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Later</a:t>
            </a:r>
          </a:p>
          <a:p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+mn-ea"/>
              </a:rPr>
              <a:t>乡愁是一方矮矮的坟墓</a:t>
            </a:r>
          </a:p>
          <a:p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my homesickness was a little tomb</a:t>
            </a:r>
          </a:p>
          <a:p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+mn-ea"/>
              </a:rPr>
              <a:t>我在外头</a:t>
            </a:r>
          </a:p>
          <a:p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I was outside</a:t>
            </a:r>
          </a:p>
          <a:p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+mn-ea"/>
              </a:rPr>
              <a:t>母亲在里头</a:t>
            </a:r>
          </a:p>
          <a:p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my mother was inside</a:t>
            </a:r>
          </a:p>
          <a:p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+mn-ea"/>
              </a:rPr>
              <a:t>而现在</a:t>
            </a:r>
          </a:p>
          <a:p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And now</a:t>
            </a:r>
          </a:p>
          <a:p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+mn-ea"/>
              </a:rPr>
              <a:t>乡愁是一湾浅浅的海峡</a:t>
            </a:r>
          </a:p>
          <a:p>
            <a:r>
              <a:rPr lang="en-US" altLang="zh-CN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my homesickness is a shallow strait</a:t>
            </a:r>
            <a:endParaRPr lang="zh-CN" altLang="en-US" sz="1200" b="1" dirty="0">
              <a:solidFill>
                <a:schemeClr val="tx2"/>
              </a:solidFill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+mn-ea"/>
              </a:rPr>
              <a:t>我在这头</a:t>
            </a:r>
          </a:p>
          <a:p>
            <a:r>
              <a:rPr lang="en-US" altLang="zh-CN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+mn-ea"/>
              </a:rPr>
              <a:t>I am here</a:t>
            </a:r>
            <a:endParaRPr lang="zh-CN" altLang="en-US" sz="1200" b="1" dirty="0">
              <a:solidFill>
                <a:schemeClr val="tx2"/>
              </a:solidFill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+mn-ea"/>
              </a:rPr>
              <a:t>大陆在那头</a:t>
            </a:r>
          </a:p>
          <a:p>
            <a:r>
              <a:rPr lang="en-US" altLang="zh-CN" sz="12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the mainland is there</a:t>
            </a:r>
            <a:endParaRPr lang="zh-CN" altLang="en-US" sz="1200" b="1" dirty="0">
              <a:solidFill>
                <a:schemeClr val="tx2"/>
              </a:solidFill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endParaRPr lang="zh-CN" altLang="en-US" sz="1200" dirty="0">
              <a:solidFill>
                <a:schemeClr val="tx2"/>
              </a:solidFill>
              <a:latin typeface="楷体_GB2312" panose="02010609030101010101" charset="-122"/>
              <a:ea typeface="楷体_GB2312" panose="02010609030101010101" charset="-122"/>
              <a:cs typeface="+mj-cs"/>
            </a:endParaRPr>
          </a:p>
        </p:txBody>
      </p:sp>
      <p:pic>
        <p:nvPicPr>
          <p:cNvPr id="5" name="图片 4" descr="未标题-1"/>
          <p:cNvPicPr>
            <a:picLocks noChangeAspect="1"/>
          </p:cNvPicPr>
          <p:nvPr/>
        </p:nvPicPr>
        <p:blipFill>
          <a:blip r:embed="rId2"/>
          <a:srcRect l="13423" t="25091" r="20926" b="32009"/>
          <a:stretch>
            <a:fillRect/>
          </a:stretch>
        </p:blipFill>
        <p:spPr>
          <a:xfrm>
            <a:off x="3277870" y="660400"/>
            <a:ext cx="3300095" cy="1616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44" y="1131650"/>
            <a:ext cx="2302717" cy="1944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95" y="1059645"/>
            <a:ext cx="2366645" cy="1883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779" y="3219795"/>
            <a:ext cx="3096215" cy="1741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40" y="1203655"/>
            <a:ext cx="4486545" cy="252017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27740" y="3867840"/>
            <a:ext cx="4486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Tianjin</a:t>
            </a:r>
            <a:endParaRPr lang="zh-CN" altLang="en-US" sz="2400" b="1" dirty="0">
              <a:solidFill>
                <a:schemeClr val="tx2"/>
              </a:solidFill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天津</a:t>
            </a:r>
            <a:endParaRPr lang="en-US" altLang="zh-CN" sz="2400" b="1" dirty="0">
              <a:solidFill>
                <a:schemeClr val="tx2"/>
              </a:solidFill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40575" y="674370"/>
            <a:ext cx="4164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Delicious food in Tianjin</a:t>
            </a:r>
          </a:p>
          <a:p>
            <a:pPr algn="ctr"/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天津美食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19379"/>
          <a:stretch>
            <a:fillRect/>
          </a:stretch>
        </p:blipFill>
        <p:spPr>
          <a:xfrm>
            <a:off x="1040575" y="1553420"/>
            <a:ext cx="1764665" cy="1323975"/>
          </a:xfrm>
          <a:prstGeom prst="ellipse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40575" y="3027660"/>
            <a:ext cx="1764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  <a:latin typeface="楷体_GB2312" panose="02010609030101010101" charset="-122"/>
                <a:ea typeface="楷体_GB2312" panose="02010609030101010101" charset="-122"/>
                <a:cs typeface="+mj-cs"/>
              </a:rPr>
              <a:t>Jianbing </a:t>
            </a:r>
            <a:r>
              <a:rPr lang="zh-CN" altLang="en-US" sz="1400" b="1" dirty="0">
                <a:solidFill>
                  <a:schemeClr val="tx2"/>
                </a:solidFill>
                <a:latin typeface="楷体_GB2312" panose="02010609030101010101" charset="-122"/>
                <a:ea typeface="楷体_GB2312" panose="02010609030101010101" charset="-122"/>
                <a:cs typeface="+mj-cs"/>
              </a:rPr>
              <a:t>煎饼馃子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722" y="1553420"/>
            <a:ext cx="1785620" cy="1266190"/>
          </a:xfrm>
          <a:prstGeom prst="ellipse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64824" y="2972010"/>
            <a:ext cx="192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400" b="1" dirty="0" err="1">
                <a:solidFill>
                  <a:schemeClr val="tx2"/>
                </a:solidFill>
                <a:latin typeface="楷体_GB2312" panose="02010609030101010101" charset="-122"/>
                <a:ea typeface="楷体_GB2312" panose="02010609030101010101" charset="-122"/>
                <a:cs typeface="+mj-cs"/>
              </a:rPr>
              <a:t>Goubuli</a:t>
            </a:r>
            <a:r>
              <a:rPr lang="en-US" altLang="zh-CN" sz="1400" b="1" dirty="0">
                <a:solidFill>
                  <a:schemeClr val="tx2"/>
                </a:solidFill>
                <a:latin typeface="楷体_GB2312" panose="02010609030101010101" charset="-122"/>
                <a:ea typeface="楷体_GB2312" panose="02010609030101010101" charset="-122"/>
                <a:cs typeface="+mj-cs"/>
              </a:rPr>
              <a:t> </a:t>
            </a:r>
            <a:r>
              <a:rPr lang="zh-CN" altLang="en-US" sz="1400" b="1" dirty="0">
                <a:solidFill>
                  <a:schemeClr val="tx2"/>
                </a:solidFill>
                <a:latin typeface="楷体_GB2312" panose="02010609030101010101" charset="-122"/>
                <a:ea typeface="楷体_GB2312" panose="02010609030101010101" charset="-122"/>
                <a:cs typeface="+mj-cs"/>
              </a:rPr>
              <a:t>狗不理包子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575" y="3385395"/>
            <a:ext cx="1764665" cy="1234440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920" y="3364122"/>
            <a:ext cx="1927225" cy="1276985"/>
          </a:xfrm>
          <a:prstGeom prst="ellipse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27740" y="4736196"/>
            <a:ext cx="223215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  <a:latin typeface="楷体_GB2312" panose="02010609030101010101" charset="-122"/>
                <a:ea typeface="楷体_GB2312" panose="02010609030101010101" charset="-122"/>
                <a:cs typeface="+mj-cs"/>
              </a:rPr>
              <a:t>Fried dough twist </a:t>
            </a:r>
            <a:r>
              <a:rPr lang="zh-CN" altLang="en-US" sz="1400" b="1" dirty="0">
                <a:solidFill>
                  <a:schemeClr val="tx2"/>
                </a:solidFill>
                <a:latin typeface="楷体_GB2312" panose="02010609030101010101" charset="-122"/>
                <a:ea typeface="楷体_GB2312" panose="02010609030101010101" charset="-122"/>
                <a:cs typeface="+mj-cs"/>
              </a:rPr>
              <a:t>麻花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331005" y="4736196"/>
            <a:ext cx="201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400" b="1" dirty="0" err="1">
                <a:solidFill>
                  <a:schemeClr val="tx2"/>
                </a:solidFill>
                <a:latin typeface="楷体_GB2312" panose="02010609030101010101" charset="-122"/>
                <a:ea typeface="楷体_GB2312" panose="02010609030101010101" charset="-122"/>
                <a:cs typeface="+mj-cs"/>
              </a:rPr>
              <a:t>Erduoyan</a:t>
            </a:r>
            <a:r>
              <a:rPr lang="en-US" altLang="zh-CN" sz="1400" b="1" dirty="0">
                <a:solidFill>
                  <a:schemeClr val="tx2"/>
                </a:solidFill>
                <a:latin typeface="楷体_GB2312" panose="02010609030101010101" charset="-122"/>
                <a:ea typeface="楷体_GB2312" panose="02010609030101010101" charset="-122"/>
                <a:cs typeface="+mj-cs"/>
              </a:rPr>
              <a:t> </a:t>
            </a:r>
            <a:r>
              <a:rPr lang="zh-CN" altLang="en-US" sz="1400" b="1" dirty="0">
                <a:solidFill>
                  <a:schemeClr val="tx2"/>
                </a:solidFill>
                <a:latin typeface="楷体_GB2312" panose="02010609030101010101" charset="-122"/>
                <a:ea typeface="楷体_GB2312" panose="02010609030101010101" charset="-122"/>
                <a:cs typeface="+mj-cs"/>
              </a:rPr>
              <a:t>耳朵眼炸糕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9" grpId="1"/>
      <p:bldP spid="9" grpId="2"/>
      <p:bldP spid="16" grpId="1"/>
      <p:bldP spid="16" grpId="2"/>
      <p:bldP spid="17" grpId="1"/>
      <p:bldP spid="17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35" y="1635685"/>
            <a:ext cx="4381244" cy="28393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8199" y="1131650"/>
            <a:ext cx="453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Jianbing</a:t>
            </a:r>
            <a:r>
              <a:rPr lang="zh-CN" altLang="en-US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， </a:t>
            </a:r>
            <a:r>
              <a:rPr lang="en-US" altLang="zh-CN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pancake rolled with crisp fritter</a:t>
            </a:r>
            <a:endParaRPr lang="zh-CN" altLang="en-US" b="1" dirty="0">
              <a:solidFill>
                <a:schemeClr val="tx2"/>
              </a:solidFill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900" t="2780" r="4691" b="22561"/>
          <a:stretch>
            <a:fillRect/>
          </a:stretch>
        </p:blipFill>
        <p:spPr>
          <a:xfrm>
            <a:off x="782241" y="1419670"/>
            <a:ext cx="4704554" cy="2592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45186" y="1275660"/>
            <a:ext cx="400113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buClrTx/>
              <a:buSzTx/>
              <a:buFontTx/>
            </a:pPr>
            <a:r>
              <a:rPr lang="en-US" altLang="zh-CN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Goubuli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 steamed bun</a:t>
            </a:r>
            <a:endParaRPr lang="zh-CN" altLang="en-US" sz="2400" b="1" dirty="0">
              <a:solidFill>
                <a:schemeClr val="tx2"/>
              </a:solidFill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" y="1858010"/>
            <a:ext cx="4001135" cy="261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867" t="28969" r="867" b="2337"/>
          <a:stretch>
            <a:fillRect/>
          </a:stretch>
        </p:blipFill>
        <p:spPr>
          <a:xfrm>
            <a:off x="913770" y="843630"/>
            <a:ext cx="2215730" cy="20882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02" t="30127" r="483" b="3936"/>
          <a:stretch>
            <a:fillRect/>
          </a:stretch>
        </p:blipFill>
        <p:spPr>
          <a:xfrm>
            <a:off x="2339845" y="2715760"/>
            <a:ext cx="2448540" cy="2194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211</Words>
  <Application>Microsoft Office PowerPoint</Application>
  <PresentationFormat>全屏显示(16:9)</PresentationFormat>
  <Paragraphs>56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等线</vt:lpstr>
      <vt:lpstr>黑体</vt:lpstr>
      <vt:lpstr>楷体</vt:lpstr>
      <vt:lpstr>楷体_GB2312</vt:lpstr>
      <vt:lpstr>微软雅黑</vt:lpstr>
      <vt:lpstr>Arial</vt:lpstr>
      <vt:lpstr>Calibri</vt:lpstr>
      <vt:lpstr>Times New Roman</vt:lpstr>
      <vt:lpstr>Wingdings</vt:lpstr>
      <vt:lpstr>2_自定义设计方案</vt:lpstr>
      <vt:lpstr>非遗文化系列课程（5）—— 乡愁篇</vt:lpstr>
      <vt:lpstr>乡愁 Homesickness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Origraph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TCE-teacher</cp:lastModifiedBy>
  <cp:revision>671</cp:revision>
  <dcterms:created xsi:type="dcterms:W3CDTF">2011-04-21T06:12:00Z</dcterms:created>
  <dcterms:modified xsi:type="dcterms:W3CDTF">2021-11-02T08:47:39Z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06DCBA07949A45CC8E126C1C8409CE1D</vt:lpwstr>
  </property>
</Properties>
</file>