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83" r:id="rId2"/>
    <p:sldId id="400" r:id="rId3"/>
    <p:sldId id="575" r:id="rId4"/>
    <p:sldId id="574" r:id="rId5"/>
    <p:sldId id="573" r:id="rId6"/>
    <p:sldId id="576" r:id="rId7"/>
    <p:sldId id="577" r:id="rId8"/>
    <p:sldId id="578" r:id="rId9"/>
    <p:sldId id="572" r:id="rId10"/>
    <p:sldId id="579" r:id="rId11"/>
    <p:sldId id="580" r:id="rId12"/>
    <p:sldId id="581" r:id="rId13"/>
    <p:sldId id="610" r:id="rId14"/>
    <p:sldId id="611" r:id="rId15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4F8"/>
    <a:srgbClr val="FE1010"/>
    <a:srgbClr val="00478B"/>
    <a:srgbClr val="FFFD07"/>
    <a:srgbClr val="8B8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1"/>
    <p:restoredTop sz="94652"/>
  </p:normalViewPr>
  <p:slideViewPr>
    <p:cSldViewPr showGuides="1">
      <p:cViewPr varScale="1">
        <p:scale>
          <a:sx n="104" d="100"/>
          <a:sy n="104" d="100"/>
        </p:scale>
        <p:origin x="147" y="69"/>
      </p:cViewPr>
      <p:guideLst>
        <p:guide orient="horz" pos="1711"/>
        <p:guide pos="2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A44F10-7879-48FE-8D67-D3A903488F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AA59C-44E3-4E22-936C-D55B8D88EA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2021/10/31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4A87"/>
              </a:clrFrom>
              <a:clrTo>
                <a:srgbClr val="004A8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988" y="7938"/>
            <a:ext cx="1749425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4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005188"/>
              </a:clrFrom>
              <a:clrTo>
                <a:srgbClr val="00518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50" y="57150"/>
            <a:ext cx="593725" cy="4572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连接符 5"/>
          <p:cNvCxnSpPr/>
          <p:nvPr/>
        </p:nvCxnSpPr>
        <p:spPr>
          <a:xfrm flipV="1">
            <a:off x="0" y="584200"/>
            <a:ext cx="9144000" cy="635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9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59563" y="-107950"/>
            <a:ext cx="2484437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7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004A87"/>
              </a:clrFrom>
              <a:clrTo>
                <a:srgbClr val="004A8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" y="346075"/>
            <a:ext cx="1516063" cy="207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81" y="2090358"/>
            <a:ext cx="7772761" cy="110294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81" y="2787150"/>
            <a:ext cx="6401097" cy="13149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34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0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1" name="组合 4"/>
          <p:cNvGrpSpPr/>
          <p:nvPr userDrawn="1"/>
        </p:nvGrpSpPr>
        <p:grpSpPr>
          <a:xfrm>
            <a:off x="107950" y="11113"/>
            <a:ext cx="2671763" cy="563562"/>
            <a:chOff x="107504" y="14388"/>
            <a:chExt cx="2672072" cy="750316"/>
          </a:xfrm>
        </p:grpSpPr>
        <p:pic>
          <p:nvPicPr>
            <p:cNvPr id="4102" name="图片 5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004A87"/>
                </a:clrFrom>
                <a:clrTo>
                  <a:srgbClr val="004A8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8497" y="14388"/>
              <a:ext cx="2111079" cy="7503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3" name="图片 6"/>
            <p:cNvPicPr>
              <a:picLocks noChangeAspect="1"/>
            </p:cNvPicPr>
            <p:nvPr userDrawn="1"/>
          </p:nvPicPr>
          <p:blipFill>
            <a:blip r:embed="rId5">
              <a:clrChange>
                <a:clrFrom>
                  <a:srgbClr val="005188"/>
                </a:clrFrom>
                <a:clrTo>
                  <a:srgbClr val="00518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504" y="75497"/>
              <a:ext cx="593794" cy="610292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8" name="直接连接符 7"/>
          <p:cNvCxnSpPr/>
          <p:nvPr/>
        </p:nvCxnSpPr>
        <p:spPr>
          <a:xfrm flipV="1">
            <a:off x="0" y="584200"/>
            <a:ext cx="9144000" cy="635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105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59563" y="-107950"/>
            <a:ext cx="2484437" cy="68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标题 1"/>
          <p:cNvSpPr txBox="1"/>
          <p:nvPr/>
        </p:nvSpPr>
        <p:spPr>
          <a:xfrm>
            <a:off x="250825" y="873125"/>
            <a:ext cx="8229600" cy="565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478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单击此处编辑母版标题样式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16" y="589575"/>
            <a:ext cx="8229982" cy="8575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21" y="1200618"/>
            <a:ext cx="8229982" cy="339579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3" name="内容占位符 2"/>
          <p:cNvSpPr>
            <a:spLocks noGrp="1"/>
          </p:cNvSpPr>
          <p:nvPr>
            <p:ph sz="half" idx="13"/>
          </p:nvPr>
        </p:nvSpPr>
        <p:spPr>
          <a:xfrm>
            <a:off x="323865" y="1600824"/>
            <a:ext cx="3956233" cy="2701390"/>
          </a:xfrm>
          <a:prstGeom prst="rect">
            <a:avLst/>
          </a:prstGeom>
        </p:spPr>
        <p:txBody>
          <a:bodyPr/>
          <a:lstStyle>
            <a:lvl1pPr>
              <a:defRPr sz="21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5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5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35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4" name="内容占位符 3"/>
          <p:cNvSpPr>
            <a:spLocks noGrp="1"/>
          </p:cNvSpPr>
          <p:nvPr>
            <p:ph sz="half" idx="2"/>
          </p:nvPr>
        </p:nvSpPr>
        <p:spPr>
          <a:xfrm>
            <a:off x="4432506" y="1600824"/>
            <a:ext cx="3956233" cy="2701390"/>
          </a:xfrm>
          <a:prstGeom prst="rect">
            <a:avLst/>
          </a:prstGeom>
        </p:spPr>
        <p:txBody>
          <a:bodyPr/>
          <a:lstStyle>
            <a:lvl1pPr>
              <a:defRPr sz="21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5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5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35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164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4686300"/>
            <a:ext cx="2133600" cy="3571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478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478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2021/10/31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59407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7866"/>
            <a:ext cx="7886700" cy="34508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</p:spPr>
        <p:txBody>
          <a:bodyPr/>
          <a:lstStyle/>
          <a:p>
            <a:pPr fontAlgn="base"/>
            <a:fld id="{6554F731-F1D9-405D-9569-D30D95C59ADF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2021/10/31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</p:spPr>
        <p:txBody>
          <a:bodyPr/>
          <a:lstStyle/>
          <a:p>
            <a:pPr fontAlgn="base"/>
            <a:fld id="{341D1296-2E93-47A3-B509-9CB210ECFEC1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/>
          <p:cNvGrpSpPr/>
          <p:nvPr/>
        </p:nvGrpSpPr>
        <p:grpSpPr>
          <a:xfrm>
            <a:off x="0" y="685800"/>
            <a:ext cx="8686800" cy="1885950"/>
            <a:chOff x="0" y="576"/>
            <a:chExt cx="5472" cy="1584"/>
          </a:xfrm>
        </p:grpSpPr>
        <p:sp>
          <p:nvSpPr>
            <p:cNvPr id="14339" name="Oval 7"/>
            <p:cNvSpPr/>
            <p:nvPr/>
          </p:nvSpPr>
          <p:spPr>
            <a:xfrm>
              <a:off x="144" y="576"/>
              <a:ext cx="1584" cy="1584"/>
            </a:xfrm>
            <a:prstGeom prst="ellipse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lvl="0" algn="ctr"/>
              <a:endParaRPr lang="zh-CN" altLang="zh-CN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0" name="Rectangle 8"/>
            <p:cNvSpPr/>
            <p:nvPr/>
          </p:nvSpPr>
          <p:spPr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/>
              <a:endParaRPr lang="zh-CN" altLang="zh-CN" sz="18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341" name="Rectangle 9"/>
            <p:cNvSpPr/>
            <p:nvPr/>
          </p:nvSpPr>
          <p:spPr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 algn="ctr"/>
              <a:endParaRPr lang="zh-CN" altLang="zh-CN" sz="18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342" name="Freeform 10"/>
            <p:cNvSpPr/>
            <p:nvPr/>
          </p:nvSpPr>
          <p:spPr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0" y="308"/>
                </a:cxn>
                <a:cxn ang="0">
                  <a:pos x="0" y="30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4343" name="Freeform 11"/>
            <p:cNvSpPr/>
            <p:nvPr/>
          </p:nvSpPr>
          <p:spPr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0" y="149"/>
                </a:cxn>
              </a:cxnLst>
              <a:rect l="0" t="0" r="0" b="0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sp>
        <p:nvSpPr>
          <p:cNvPr id="1146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686050"/>
            <a:ext cx="5638800" cy="142875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 fontAlgn="base"/>
            <a:r>
              <a:rPr lang="zh-CN" altLang="en-US" strike="noStrike" noProof="0"/>
              <a:t>单击此处编辑母版副标题样式</a:t>
            </a:r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082279"/>
            <a:ext cx="7086600" cy="1200150"/>
          </a:xfrm>
        </p:spPr>
        <p:txBody>
          <a:bodyPr anchor="ctr"/>
          <a:lstStyle>
            <a:lvl1pPr>
              <a:defRPr/>
            </a:lvl1pPr>
          </a:lstStyle>
          <a:p>
            <a:pPr lvl="0" fontAlgn="base"/>
            <a:r>
              <a:rPr lang="zh-CN" altLang="en-US" strike="noStrike" noProof="0"/>
              <a:t>单击此处编辑母版标题样式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1863" y="72629"/>
            <a:ext cx="7158037" cy="1059656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46150" y="4686300"/>
            <a:ext cx="1905000" cy="3429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352800" y="4686300"/>
            <a:ext cx="2895600" cy="3429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5600" y="4686300"/>
            <a:ext cx="1905000" cy="34290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685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92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35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447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ebp"/><Relationship Id="rId5" Type="http://schemas.openxmlformats.org/officeDocument/2006/relationships/image" Target="../media/image17.webp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/>
          </p:nvPr>
        </p:nvSpPr>
        <p:spPr>
          <a:xfrm>
            <a:off x="0" y="1203655"/>
            <a:ext cx="9144000" cy="651510"/>
          </a:xfrm>
          <a:noFill/>
          <a:ln>
            <a:noFill/>
          </a:ln>
        </p:spPr>
        <p:txBody>
          <a:bodyPr anchor="t" anchorCtr="0"/>
          <a:lstStyle/>
          <a:p>
            <a:pPr algn="ctr">
              <a:buClrTx/>
              <a:buSzTx/>
              <a:buFontTx/>
            </a:pPr>
            <a:r>
              <a:rPr lang="zh-CN" altLang="en-US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非遗文化系列课程（</a:t>
            </a:r>
            <a:r>
              <a:rPr lang="en-US" altLang="zh-CN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4</a:t>
            </a:r>
            <a:r>
              <a:rPr lang="zh-CN" altLang="en-US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）—— </a:t>
            </a:r>
            <a:r>
              <a:rPr lang="zh-CN" altLang="en-US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创新篇</a:t>
            </a:r>
            <a:endParaRPr lang="zh-CN" altLang="en-US" kern="12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3314" name="副标题 2"/>
          <p:cNvSpPr>
            <a:spLocks noGrp="1"/>
          </p:cNvSpPr>
          <p:nvPr>
            <p:ph type="subTitle" idx="1"/>
          </p:nvPr>
        </p:nvSpPr>
        <p:spPr>
          <a:xfrm>
            <a:off x="1548130" y="2067560"/>
            <a:ext cx="6400800" cy="530860"/>
          </a:xfrm>
          <a:noFill/>
          <a:ln>
            <a:noFill/>
          </a:ln>
        </p:spPr>
        <p:txBody>
          <a:bodyPr anchor="t" anchorCtr="0"/>
          <a:lstStyle/>
          <a:p>
            <a:pPr algn="ctr">
              <a:buClrTx/>
              <a:buSzTx/>
            </a:pPr>
            <a:r>
              <a:rPr lang="zh-CN" altLang="en-US" sz="2400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微课宇宙队   </a:t>
            </a:r>
            <a:r>
              <a:rPr lang="en-US" altLang="zh-CN" sz="2000" kern="1200" dirty="0">
                <a:latin typeface="楷体" panose="02010609060101010101" charset="-122"/>
                <a:ea typeface="楷体" panose="02010609060101010101" charset="-122"/>
                <a:cs typeface="楷体_GB2312" panose="02010609030101010101" charset="-122"/>
              </a:rPr>
              <a:t> </a:t>
            </a:r>
            <a:endParaRPr lang="zh-CN" altLang="en-US" sz="2000" kern="1200" dirty="0">
              <a:latin typeface="楷体" panose="02010609060101010101" charset="-122"/>
              <a:ea typeface="楷体" panose="0201060906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736" y="3867840"/>
            <a:ext cx="4752330" cy="599440"/>
          </a:xfrm>
        </p:spPr>
        <p:txBody>
          <a:bodyPr/>
          <a:lstStyle/>
          <a:p>
            <a:pPr algn="ctr"/>
            <a:r>
              <a:rPr lang="en-US" altLang="zh-CN" sz="1800" dirty="0">
                <a:latin typeface="楷体_GB2312" panose="02010609030101010101" charset="-122"/>
                <a:ea typeface="楷体_GB2312" panose="02010609030101010101" charset="-122"/>
              </a:rPr>
              <a:t>The combination of intangible cultural heritage and network platform</a:t>
            </a:r>
            <a:br>
              <a:rPr lang="en-US" altLang="zh-CN" sz="1800" dirty="0">
                <a:latin typeface="楷体_GB2312" panose="02010609030101010101" charset="-122"/>
                <a:ea typeface="楷体_GB2312" panose="02010609030101010101" charset="-122"/>
              </a:rPr>
            </a:br>
            <a:r>
              <a:rPr lang="zh-CN" altLang="en-US" sz="1800" dirty="0">
                <a:latin typeface="楷体_GB2312" panose="02010609030101010101" charset="-122"/>
                <a:ea typeface="楷体_GB2312" panose="02010609030101010101" charset="-122"/>
              </a:rPr>
              <a:t>非遗技艺与网络平台的结合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13811" b="2302"/>
          <a:stretch/>
        </p:blipFill>
        <p:spPr>
          <a:xfrm>
            <a:off x="971750" y="915635"/>
            <a:ext cx="1825066" cy="2796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16096" b="2302"/>
          <a:stretch/>
        </p:blipFill>
        <p:spPr>
          <a:xfrm>
            <a:off x="3257408" y="915635"/>
            <a:ext cx="1947502" cy="279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55" y="1202385"/>
            <a:ext cx="2214880" cy="33229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905" y="1203655"/>
            <a:ext cx="2197735" cy="3321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755" y="1707690"/>
            <a:ext cx="3924300" cy="2608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99571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</a:t>
            </a:r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Summary</a:t>
            </a:r>
          </a:p>
          <a:p>
            <a:pPr algn="ctr"/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ctr"/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总 结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99571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谢谢大家！</a:t>
            </a:r>
            <a:endParaRPr lang="en-US" altLang="zh-CN" sz="4000" dirty="0">
              <a:solidFill>
                <a:schemeClr val="tx2">
                  <a:lumMod val="7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ctr"/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ctr"/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Thank you!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837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2843880" y="843630"/>
            <a:ext cx="1747020" cy="1848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755735" y="843630"/>
            <a:ext cx="1671870" cy="1848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2843879" y="2931776"/>
            <a:ext cx="1747021" cy="2016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755734" y="2931776"/>
            <a:ext cx="1671870" cy="2016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723890" y="915670"/>
            <a:ext cx="2592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Garage Kits</a:t>
            </a:r>
            <a:endParaRPr lang="en-US" altLang="zh-CN" sz="2400" b="1" dirty="0">
              <a:solidFill>
                <a:schemeClr val="tx2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手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办</a:t>
            </a:r>
          </a:p>
          <a:p>
            <a:pPr algn="ctr"/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4" y="815301"/>
            <a:ext cx="2277971" cy="341760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5712" y="4259542"/>
            <a:ext cx="5278367" cy="145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+mj-cs"/>
              </a:rPr>
              <a:t>作品：面塑《海贼王》 </a:t>
            </a:r>
            <a:r>
              <a:rPr lang="en-US" altLang="zh-CN" sz="1600" b="1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+mj-cs"/>
              </a:rPr>
              <a:t>Dough Modelling </a:t>
            </a:r>
            <a:r>
              <a:rPr lang="en-US" altLang="zh-CN" sz="1600" b="1" i="1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+mj-cs"/>
              </a:rPr>
              <a:t>One Piece</a:t>
            </a:r>
          </a:p>
          <a:p>
            <a:r>
              <a:rPr lang="zh-CN" altLang="en-US" sz="1600" b="1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+mj-cs"/>
              </a:rPr>
              <a:t>作者：非遗传承人 朱勇强 </a:t>
            </a:r>
            <a:r>
              <a:rPr lang="en-US" altLang="zh-CN" sz="1600" b="1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+mj-cs"/>
              </a:rPr>
              <a:t>Zhu </a:t>
            </a:r>
            <a:r>
              <a:rPr lang="en-US" altLang="zh-CN" sz="1600" b="1" dirty="0" err="1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+mj-cs"/>
              </a:rPr>
              <a:t>Yongqiang</a:t>
            </a:r>
            <a:r>
              <a:rPr lang="en-US" altLang="zh-CN" sz="1600" b="1" dirty="0">
                <a:solidFill>
                  <a:schemeClr val="tx2"/>
                </a:solidFill>
                <a:latin typeface="楷体_GB2312" panose="02010609030101010101" charset="-122"/>
                <a:ea typeface="楷体_GB2312" panose="02010609030101010101" charset="-122"/>
                <a:cs typeface="+mj-cs"/>
              </a:rPr>
              <a:t>, the inheritor of intangible cultural heritage</a:t>
            </a:r>
          </a:p>
          <a:p>
            <a:endParaRPr lang="zh-CN" altLang="en-US" sz="2000" b="1" dirty="0">
              <a:solidFill>
                <a:schemeClr val="tx2"/>
              </a:solidFill>
              <a:latin typeface="楷体_GB2312" panose="02010609030101010101" charset="-122"/>
              <a:ea typeface="楷体_GB2312" panose="02010609030101010101" charset="-122"/>
              <a:cs typeface="+mj-cs"/>
            </a:endParaRP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308" y="816607"/>
            <a:ext cx="2260337" cy="3416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8072" y="2185689"/>
            <a:ext cx="1385733" cy="818091"/>
          </a:xfrm>
        </p:spPr>
        <p:txBody>
          <a:bodyPr/>
          <a:lstStyle/>
          <a:p>
            <a:pPr algn="ctr" latinLnBrk="0">
              <a:lnSpc>
                <a:spcPts val="2760"/>
              </a:lnSpc>
            </a:pP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Flour </a:t>
            </a:r>
            <a:b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面粉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740C2D-1AE2-4EB0-B9F1-C65962ED2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2" y="1059645"/>
            <a:ext cx="1394876" cy="11260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6062D4-1522-4320-B949-5283E7088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50" y="1059643"/>
            <a:ext cx="1415226" cy="11260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7C86F6-B083-491D-9017-C1F1CA159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78" y="1059643"/>
            <a:ext cx="1697180" cy="11307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023BD0-C5C9-4538-9694-DD45E4C152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0" y="3579819"/>
            <a:ext cx="1440098" cy="11520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1C4144-8194-40EC-8A1B-059D53FDCE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64" y="3565007"/>
            <a:ext cx="1498126" cy="116689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578EA0C-C868-4B0F-AD3A-3D9D08F195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b="9950"/>
          <a:stretch/>
        </p:blipFill>
        <p:spPr>
          <a:xfrm>
            <a:off x="2411850" y="3579818"/>
            <a:ext cx="1558944" cy="1152079"/>
          </a:xfrm>
          <a:prstGeom prst="rect">
            <a:avLst/>
          </a:prstGeom>
        </p:spPr>
      </p:pic>
      <p:sp>
        <p:nvSpPr>
          <p:cNvPr id="16" name="标题 1">
            <a:extLst>
              <a:ext uri="{FF2B5EF4-FFF2-40B4-BE49-F238E27FC236}">
                <a16:creationId xmlns:a16="http://schemas.microsoft.com/office/drawing/2014/main" id="{BA9E1A22-56D9-418F-9D3D-254E9B1D953C}"/>
              </a:ext>
            </a:extLst>
          </p:cNvPr>
          <p:cNvSpPr txBox="1">
            <a:spLocks/>
          </p:cNvSpPr>
          <p:nvPr/>
        </p:nvSpPr>
        <p:spPr>
          <a:xfrm>
            <a:off x="2411851" y="2211976"/>
            <a:ext cx="1415225" cy="81809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760"/>
              </a:lnSpc>
            </a:pP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Glycerin</a:t>
            </a:r>
          </a:p>
          <a:p>
            <a:pPr algn="ctr">
              <a:lnSpc>
                <a:spcPts val="2760"/>
              </a:lnSpc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甘油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A65C022E-A20A-43EC-8F63-6AA4CA643EF6}"/>
              </a:ext>
            </a:extLst>
          </p:cNvPr>
          <p:cNvSpPr txBox="1">
            <a:spLocks/>
          </p:cNvSpPr>
          <p:nvPr/>
        </p:nvSpPr>
        <p:spPr>
          <a:xfrm>
            <a:off x="4255979" y="2211975"/>
            <a:ext cx="1697180" cy="81809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760"/>
              </a:lnSpc>
            </a:pP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Cooked Dough</a:t>
            </a:r>
          </a:p>
          <a:p>
            <a:pPr algn="ctr">
              <a:lnSpc>
                <a:spcPts val="2760"/>
              </a:lnSpc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熟面团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9745" y="3939540"/>
            <a:ext cx="4104285" cy="812165"/>
          </a:xfrm>
        </p:spPr>
        <p:txBody>
          <a:bodyPr/>
          <a:lstStyle/>
          <a:p>
            <a:pPr algn="ctr"/>
            <a:br>
              <a:rPr lang="zh-CN" altLang="en-US" sz="1600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Dough Figurine</a:t>
            </a:r>
            <a:br>
              <a:rPr lang="en-US" altLang="zh-CN" sz="2400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</a:br>
            <a:r>
              <a:rPr lang="zh-CN" altLang="en-US" sz="2400" dirty="0">
                <a:latin typeface="Times New Roman" panose="02020603050405020304" pitchFamily="18" charset="0"/>
                <a:ea typeface="楷体_GB2312" panose="02010609030101010101" charset="-122"/>
                <a:cs typeface="Times New Roman" panose="02020603050405020304" pitchFamily="18" charset="0"/>
              </a:rPr>
              <a:t>捏面人</a:t>
            </a:r>
            <a:endParaRPr lang="zh-CN" altLang="en-US" sz="1600" dirty="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745" y="1059645"/>
            <a:ext cx="4110990" cy="2823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9745" y="4159734"/>
            <a:ext cx="4068444" cy="1254125"/>
          </a:xfrm>
        </p:spPr>
        <p:txBody>
          <a:bodyPr/>
          <a:lstStyle/>
          <a:p>
            <a:pPr algn="ctr"/>
            <a:r>
              <a:rPr lang="en-US" altLang="zh-CN" sz="2400" dirty="0">
                <a:latin typeface="楷体_GB2312" panose="02010609030101010101" charset="-122"/>
                <a:ea typeface="楷体_GB2312" panose="02010609030101010101" charset="-122"/>
              </a:rPr>
              <a:t>Flower Bun</a:t>
            </a:r>
            <a:br>
              <a:rPr lang="en-US" altLang="zh-CN" sz="2400" dirty="0">
                <a:latin typeface="楷体_GB2312" panose="02010609030101010101" charset="-122"/>
                <a:ea typeface="楷体_GB2312" panose="02010609030101010101" charset="-122"/>
              </a:rPr>
            </a:br>
            <a:r>
              <a:rPr lang="zh-CN" altLang="en-US" sz="2400" dirty="0">
                <a:latin typeface="楷体_GB2312" panose="02010609030101010101" charset="-122"/>
                <a:ea typeface="楷体_GB2312" panose="02010609030101010101" charset="-122"/>
              </a:rPr>
              <a:t>花馍</a:t>
            </a:r>
          </a:p>
        </p:txBody>
      </p:sp>
      <p:pic>
        <p:nvPicPr>
          <p:cNvPr id="104" name="图片 103" descr="C:\Users\lenovo\Desktop\莱州面塑.jpg莱州面塑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99745" y="1159827"/>
            <a:ext cx="4068445" cy="2823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894" y="3704907"/>
            <a:ext cx="3932555" cy="614045"/>
          </a:xfrm>
        </p:spPr>
        <p:txBody>
          <a:bodyPr/>
          <a:lstStyle/>
          <a:p>
            <a:pPr algn="ctr"/>
            <a:r>
              <a:rPr lang="en-US" altLang="zh-CN" sz="2000" dirty="0">
                <a:latin typeface="楷体_GB2312" panose="02010609030101010101" charset="-122"/>
                <a:ea typeface="楷体_GB2312" panose="02010609030101010101" charset="-122"/>
              </a:rPr>
              <a:t>Lin </a:t>
            </a:r>
            <a:r>
              <a:rPr lang="en-US" altLang="zh-CN" sz="2000" dirty="0" err="1">
                <a:latin typeface="楷体_GB2312" panose="02010609030101010101" charset="-122"/>
                <a:ea typeface="楷体_GB2312" panose="02010609030101010101" charset="-122"/>
              </a:rPr>
              <a:t>Daiyu</a:t>
            </a:r>
            <a:r>
              <a:rPr lang="en-US" altLang="zh-CN" sz="2000" dirty="0">
                <a:latin typeface="楷体_GB2312" panose="02010609030101010101" charset="-122"/>
                <a:ea typeface="楷体_GB2312" panose="02010609030101010101" charset="-122"/>
              </a:rPr>
              <a:t> from </a:t>
            </a:r>
            <a:br>
              <a:rPr lang="en-US" altLang="zh-CN" sz="2000" dirty="0">
                <a:latin typeface="楷体_GB2312" panose="02010609030101010101" charset="-122"/>
                <a:ea typeface="楷体_GB2312" panose="02010609030101010101" charset="-122"/>
              </a:rPr>
            </a:br>
            <a:r>
              <a:rPr lang="en-US" altLang="zh-CN" sz="2000" i="1" dirty="0">
                <a:latin typeface="楷体_GB2312" panose="02010609030101010101" charset="-122"/>
                <a:ea typeface="楷体_GB2312" panose="02010609030101010101" charset="-122"/>
              </a:rPr>
              <a:t>The Dream of Red Mansions</a:t>
            </a:r>
            <a:br>
              <a:rPr lang="en-US" altLang="zh-CN" sz="2000" dirty="0">
                <a:latin typeface="楷体_GB2312" panose="02010609030101010101" charset="-122"/>
                <a:ea typeface="楷体_GB2312" panose="02010609030101010101" charset="-122"/>
              </a:rPr>
            </a:br>
            <a:r>
              <a:rPr lang="zh-CN" altLang="en-US" sz="2000" dirty="0">
                <a:latin typeface="楷体_GB2312" panose="02010609030101010101" charset="-122"/>
                <a:ea typeface="楷体_GB2312" panose="02010609030101010101" charset="-122"/>
              </a:rPr>
              <a:t>林黛玉《红楼梦》</a:t>
            </a:r>
            <a:br>
              <a:rPr lang="zh-CN" altLang="en-US" sz="2000" dirty="0">
                <a:latin typeface="楷体_GB2312" panose="02010609030101010101" charset="-122"/>
                <a:ea typeface="楷体_GB2312" panose="02010609030101010101" charset="-122"/>
              </a:rPr>
            </a:br>
            <a:endParaRPr lang="zh-CN" altLang="en-US" sz="20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4" name="图片 3" descr="林黛玉"/>
          <p:cNvPicPr>
            <a:picLocks noChangeAspect="1"/>
          </p:cNvPicPr>
          <p:nvPr/>
        </p:nvPicPr>
        <p:blipFill rotWithShape="1">
          <a:blip r:embed="rId2"/>
          <a:srcRect b="9348"/>
          <a:stretch/>
        </p:blipFill>
        <p:spPr>
          <a:xfrm>
            <a:off x="683895" y="1131570"/>
            <a:ext cx="3932555" cy="2376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715" y="3939540"/>
            <a:ext cx="5040350" cy="614045"/>
          </a:xfrm>
        </p:spPr>
        <p:txBody>
          <a:bodyPr/>
          <a:lstStyle/>
          <a:p>
            <a:pPr algn="ctr"/>
            <a:r>
              <a:rPr lang="en-US" altLang="zh-CN" sz="1800" i="1" dirty="0">
                <a:latin typeface="楷体_GB2312" panose="02010609030101010101" charset="-122"/>
                <a:ea typeface="楷体_GB2312" panose="02010609030101010101" charset="-122"/>
              </a:rPr>
              <a:t>Tales of </a:t>
            </a:r>
            <a:r>
              <a:rPr lang="en-US" altLang="zh-CN" sz="1800" i="1" dirty="0" err="1">
                <a:latin typeface="楷体_GB2312" panose="02010609030101010101" charset="-122"/>
                <a:ea typeface="楷体_GB2312" panose="02010609030101010101" charset="-122"/>
              </a:rPr>
              <a:t>Legendia</a:t>
            </a:r>
            <a:r>
              <a:rPr lang="en-US" altLang="zh-CN" sz="1800" i="1" dirty="0">
                <a:latin typeface="楷体_GB2312" panose="02010609030101010101" charset="-122"/>
                <a:ea typeface="楷体_GB2312" panose="02010609030101010101" charset="-122"/>
              </a:rPr>
              <a:t> </a:t>
            </a:r>
            <a:br>
              <a:rPr lang="en-US" altLang="zh-CN" sz="1800" i="1" dirty="0">
                <a:latin typeface="楷体_GB2312" panose="02010609030101010101" charset="-122"/>
                <a:ea typeface="楷体_GB2312" panose="02010609030101010101" charset="-122"/>
              </a:rPr>
            </a:br>
            <a:r>
              <a:rPr lang="en-US" altLang="zh-CN" sz="1800" i="1" dirty="0">
                <a:latin typeface="楷体_GB2312" panose="02010609030101010101" charset="-122"/>
                <a:ea typeface="楷体_GB2312" panose="02010609030101010101" charset="-122"/>
              </a:rPr>
              <a:t>The Eight Immortals Crossing the Sea</a:t>
            </a:r>
            <a:br>
              <a:rPr lang="en-US" altLang="zh-CN" sz="2000" dirty="0">
                <a:latin typeface="楷体_GB2312" panose="02010609030101010101" charset="-122"/>
                <a:ea typeface="楷体_GB2312" panose="02010609030101010101" charset="-122"/>
              </a:rPr>
            </a:br>
            <a:r>
              <a:rPr lang="zh-CN" altLang="en-US" sz="2000" dirty="0">
                <a:latin typeface="楷体_GB2312" panose="02010609030101010101" charset="-122"/>
                <a:ea typeface="楷体_GB2312" panose="02010609030101010101" charset="-122"/>
              </a:rPr>
              <a:t>神话传说</a:t>
            </a:r>
            <a:r>
              <a:rPr lang="en-US" altLang="zh-CN" sz="2000" dirty="0">
                <a:latin typeface="楷体_GB2312" panose="02010609030101010101" charset="-122"/>
                <a:ea typeface="楷体_GB2312" panose="02010609030101010101" charset="-122"/>
              </a:rPr>
              <a:t> 《</a:t>
            </a:r>
            <a:r>
              <a:rPr lang="zh-CN" altLang="en-US" sz="2000" dirty="0">
                <a:latin typeface="楷体_GB2312" panose="02010609030101010101" charset="-122"/>
                <a:ea typeface="楷体_GB2312" panose="02010609030101010101" charset="-122"/>
              </a:rPr>
              <a:t>八仙过海</a:t>
            </a:r>
            <a:r>
              <a:rPr lang="en-US" altLang="zh-CN" sz="2000" dirty="0">
                <a:latin typeface="楷体_GB2312" panose="02010609030101010101" charset="-122"/>
                <a:ea typeface="楷体_GB2312" panose="02010609030101010101" charset="-122"/>
              </a:rPr>
              <a:t>》</a:t>
            </a:r>
            <a:br>
              <a:rPr lang="en-US" altLang="zh-CN" sz="2000" dirty="0">
                <a:latin typeface="楷体_GB2312" panose="02010609030101010101" charset="-122"/>
                <a:ea typeface="楷体_GB2312" panose="02010609030101010101" charset="-122"/>
              </a:rPr>
            </a:br>
            <a:br>
              <a:rPr lang="zh-CN" altLang="en-US" sz="2000" dirty="0">
                <a:latin typeface="楷体_GB2312" panose="02010609030101010101" charset="-122"/>
                <a:ea typeface="楷体_GB2312" panose="02010609030101010101" charset="-122"/>
              </a:rPr>
            </a:br>
            <a:endParaRPr lang="zh-CN" altLang="en-US" sz="20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4" name="图片 3" descr="C:\Users\lenovo\Desktop\八仙过海.jpg八仙过海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750" y="1203655"/>
            <a:ext cx="3932555" cy="2620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720" y="3651825"/>
            <a:ext cx="4320300" cy="1102995"/>
          </a:xfrm>
        </p:spPr>
        <p:txBody>
          <a:bodyPr/>
          <a:lstStyle/>
          <a:p>
            <a:pPr algn="ctr"/>
            <a:r>
              <a:rPr lang="en-US" altLang="zh-CN" sz="1600" dirty="0">
                <a:latin typeface="楷体_GB2312" panose="02010609030101010101" charset="-122"/>
                <a:ea typeface="楷体_GB2312" panose="02010609030101010101" charset="-122"/>
              </a:rPr>
              <a:t>Inheritor of intangible cultural heritage      Zhu </a:t>
            </a:r>
            <a:r>
              <a:rPr lang="en-US" altLang="zh-CN" sz="1600" dirty="0" err="1">
                <a:latin typeface="楷体_GB2312" panose="02010609030101010101" charset="-122"/>
                <a:ea typeface="楷体_GB2312" panose="02010609030101010101" charset="-122"/>
              </a:rPr>
              <a:t>Yongqiang</a:t>
            </a:r>
            <a:br>
              <a:rPr lang="en-US" altLang="zh-CN" sz="1600" dirty="0">
                <a:latin typeface="楷体_GB2312" panose="02010609030101010101" charset="-122"/>
                <a:ea typeface="楷体_GB2312" panose="02010609030101010101" charset="-122"/>
              </a:rPr>
            </a:br>
            <a:r>
              <a:rPr lang="zh-CN" altLang="en-US" sz="2000" dirty="0">
                <a:latin typeface="楷体_GB2312" panose="02010609030101010101" charset="-122"/>
                <a:ea typeface="楷体_GB2312" panose="02010609030101010101" charset="-122"/>
              </a:rPr>
              <a:t>非遗传承人</a:t>
            </a:r>
            <a:r>
              <a:rPr lang="en-US" altLang="zh-CN" sz="2000" dirty="0">
                <a:latin typeface="楷体_GB2312" panose="02010609030101010101" charset="-122"/>
                <a:ea typeface="楷体_GB2312" panose="02010609030101010101" charset="-122"/>
              </a:rPr>
              <a:t>  </a:t>
            </a:r>
            <a:r>
              <a:rPr lang="zh-CN" altLang="en-US" sz="2000" dirty="0">
                <a:latin typeface="楷体_GB2312" panose="02010609030101010101" charset="-122"/>
                <a:ea typeface="楷体_GB2312" panose="02010609030101010101" charset="-122"/>
              </a:rPr>
              <a:t>朱勇强</a:t>
            </a:r>
            <a:br>
              <a:rPr lang="en-US" altLang="zh-CN" sz="2000" dirty="0">
                <a:latin typeface="楷体_GB2312" panose="02010609030101010101" charset="-122"/>
                <a:ea typeface="楷体_GB2312" panose="02010609030101010101" charset="-122"/>
              </a:rPr>
            </a:br>
            <a:endParaRPr lang="zh-CN" altLang="en-US" sz="20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00" y="1303627"/>
            <a:ext cx="3329940" cy="2219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141</Words>
  <Application>Microsoft Office PowerPoint</Application>
  <PresentationFormat>全屏显示(16:9)</PresentationFormat>
  <Paragraphs>23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等线</vt:lpstr>
      <vt:lpstr>方正粗黑宋简体</vt:lpstr>
      <vt:lpstr>黑体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2_自定义设计方案</vt:lpstr>
      <vt:lpstr>非遗文化系列课程（4）—— 创新篇</vt:lpstr>
      <vt:lpstr>PowerPoint 演示文稿</vt:lpstr>
      <vt:lpstr>PowerPoint 演示文稿</vt:lpstr>
      <vt:lpstr>Flour  面粉</vt:lpstr>
      <vt:lpstr> Dough Figurine 捏面人</vt:lpstr>
      <vt:lpstr>Flower Bun 花馍</vt:lpstr>
      <vt:lpstr>Lin Daiyu from  The Dream of Red Mansions 林黛玉《红楼梦》 </vt:lpstr>
      <vt:lpstr>Tales of Legendia  The Eight Immortals Crossing the Sea 神话传说 《八仙过海》  </vt:lpstr>
      <vt:lpstr>Inheritor of intangible cultural heritage      Zhu Yongqiang 非遗传承人  朱勇强 </vt:lpstr>
      <vt:lpstr>The combination of intangible cultural heritage and network platform 非遗技艺与网络平台的结合</vt:lpstr>
      <vt:lpstr>PowerPoint 演示文稿</vt:lpstr>
      <vt:lpstr>PowerPoint 演示文稿</vt:lpstr>
      <vt:lpstr>PowerPoint 演示文稿</vt:lpstr>
      <vt:lpstr>PowerPoint 演示文稿</vt:lpstr>
    </vt:vector>
  </TitlesOfParts>
  <Company>Origraph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李 蓓蓓</cp:lastModifiedBy>
  <cp:revision>687</cp:revision>
  <dcterms:created xsi:type="dcterms:W3CDTF">2011-04-21T06:12:00Z</dcterms:created>
  <dcterms:modified xsi:type="dcterms:W3CDTF">2021-10-31T14:08:48Z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2052-11.1.0.10723</vt:lpwstr>
  </property>
  <property fmtid="{D5CDD505-2E9C-101B-9397-08002B2CF9AE}" pid="3" name="ICV">
    <vt:lpwstr>06DCBA07949A45CC8E126C1C8409CE1D</vt:lpwstr>
  </property>
  <property fmtid="{D5CDD505-2E9C-101B-9397-08002B2CF9AE}" pid="4" name="KSOSaveFontToCloudKey">
    <vt:lpwstr>434196745_cloud</vt:lpwstr>
  </property>
</Properties>
</file>