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582" r:id="rId3"/>
    <p:sldId id="580" r:id="rId4"/>
    <p:sldId id="571" r:id="rId5"/>
    <p:sldId id="595" r:id="rId6"/>
    <p:sldId id="573" r:id="rId7"/>
    <p:sldId id="574" r:id="rId8"/>
    <p:sldId id="583" r:id="rId9"/>
    <p:sldId id="611" r:id="rId10"/>
    <p:sldId id="614" r:id="rId11"/>
    <p:sldId id="615" r:id="rId12"/>
    <p:sldId id="616" r:id="rId13"/>
    <p:sldId id="579" r:id="rId14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7EDE1"/>
    <a:srgbClr val="FFFEEF"/>
    <a:srgbClr val="2F14F8"/>
    <a:srgbClr val="FE1010"/>
    <a:srgbClr val="00478B"/>
    <a:srgbClr val="FFFD07"/>
    <a:srgbClr val="8B8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4652"/>
  </p:normalViewPr>
  <p:slideViewPr>
    <p:cSldViewPr showGuides="1">
      <p:cViewPr varScale="1">
        <p:scale>
          <a:sx n="104" d="100"/>
          <a:sy n="104" d="100"/>
        </p:scale>
        <p:origin x="123" y="69"/>
      </p:cViewPr>
      <p:guideLst>
        <p:guide orient="horz" pos="15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A44F10-7879-48FE-8D67-D3A903488F0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FAA59C-44E3-4E22-936C-D55B8D88EA3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988" y="7938"/>
            <a:ext cx="1749425" cy="404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4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5188"/>
              </a:clrFrom>
              <a:clrTo>
                <a:srgbClr val="00518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50" y="57150"/>
            <a:ext cx="593725" cy="457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9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7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75" y="346075"/>
            <a:ext cx="1516063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4381" y="2090358"/>
            <a:ext cx="7772761" cy="1102949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4381" y="2787150"/>
            <a:ext cx="6401097" cy="13149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34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2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01" name="组合 4"/>
          <p:cNvGrpSpPr/>
          <p:nvPr userDrawn="1"/>
        </p:nvGrpSpPr>
        <p:grpSpPr>
          <a:xfrm>
            <a:off x="107950" y="11113"/>
            <a:ext cx="2671763" cy="563562"/>
            <a:chOff x="107504" y="14388"/>
            <a:chExt cx="2672072" cy="750316"/>
          </a:xfrm>
        </p:grpSpPr>
        <p:pic>
          <p:nvPicPr>
            <p:cNvPr id="4102" name="图片 5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004A87"/>
                </a:clrFrom>
                <a:clrTo>
                  <a:srgbClr val="004A8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8497" y="14388"/>
              <a:ext cx="2111079" cy="7503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6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005188"/>
                </a:clrFrom>
                <a:clrTo>
                  <a:srgbClr val="00518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75497"/>
              <a:ext cx="593794" cy="61029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105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50825" y="873125"/>
            <a:ext cx="8229600" cy="565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478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616" y="589575"/>
            <a:ext cx="8229982" cy="85758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1" y="1200618"/>
            <a:ext cx="8229982" cy="339579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sz="half" idx="13"/>
          </p:nvPr>
        </p:nvSpPr>
        <p:spPr>
          <a:xfrm>
            <a:off x="323865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4" name="内容占位符 3"/>
          <p:cNvSpPr>
            <a:spLocks noGrp="1"/>
          </p:cNvSpPr>
          <p:nvPr>
            <p:ph sz="half" idx="2"/>
          </p:nvPr>
        </p:nvSpPr>
        <p:spPr>
          <a:xfrm>
            <a:off x="4432506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164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4686300"/>
            <a:ext cx="2133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2021/11/8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78"/>
            <a:ext cx="7886700" cy="59407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7866"/>
            <a:ext cx="7886700" cy="34508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</p:spPr>
        <p:txBody>
          <a:bodyPr/>
          <a:lstStyle/>
          <a:p>
            <a:pPr fontAlgn="base"/>
            <a:fld id="{6554F731-F1D9-405D-9569-D30D95C59ADF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</p:spPr>
        <p:txBody>
          <a:bodyPr/>
          <a:lstStyle/>
          <a:p>
            <a:pPr fontAlgn="base"/>
            <a:fld id="{341D1296-2E93-47A3-B509-9CB210ECFEC1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/>
          <p:nvPr/>
        </p:nvGrpSpPr>
        <p:grpSpPr>
          <a:xfrm>
            <a:off x="0" y="685800"/>
            <a:ext cx="8686800" cy="1885950"/>
            <a:chOff x="0" y="576"/>
            <a:chExt cx="5472" cy="1584"/>
          </a:xfrm>
        </p:grpSpPr>
        <p:sp>
          <p:nvSpPr>
            <p:cNvPr id="14339" name="Oval 7"/>
            <p:cNvSpPr/>
            <p:nvPr/>
          </p:nvSpPr>
          <p:spPr>
            <a:xfrm>
              <a:off x="144" y="576"/>
              <a:ext cx="1584" cy="1584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lvl="0" algn="ctr"/>
              <a:endParaRPr lang="zh-CN" altLang="zh-CN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40" name="Rectangle 8"/>
            <p:cNvSpPr/>
            <p:nvPr/>
          </p:nvSpPr>
          <p:spPr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1" name="Rectangle 9"/>
            <p:cNvSpPr/>
            <p:nvPr/>
          </p:nvSpPr>
          <p:spPr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2" name="Freeform 10"/>
            <p:cNvSpPr/>
            <p:nvPr/>
          </p:nvSpPr>
          <p:spPr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0" y="308"/>
                </a:cxn>
                <a:cxn ang="0">
                  <a:pos x="0" y="30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4343" name="Freeform 11"/>
            <p:cNvSpPr/>
            <p:nvPr/>
          </p:nvSpPr>
          <p:spPr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9"/>
                </a:cxn>
                <a:cxn ang="0">
                  <a:pos x="0" y="149"/>
                </a:cxn>
              </a:cxnLst>
              <a:rect l="0" t="0" r="0" b="0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</p:grpSp>
      <p:sp>
        <p:nvSpPr>
          <p:cNvPr id="114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686050"/>
            <a:ext cx="5638800" cy="142875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单击此处编辑母版副标题样式</a:t>
            </a:r>
          </a:p>
        </p:txBody>
      </p:sp>
      <p:sp>
        <p:nvSpPr>
          <p:cNvPr id="1147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082279"/>
            <a:ext cx="7086600" cy="1200150"/>
          </a:xfrm>
        </p:spPr>
        <p:txBody>
          <a:bodyPr anchor="ctr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单击此处编辑母版标题样式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1863" y="72629"/>
            <a:ext cx="7158037" cy="105965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46150" y="4686300"/>
            <a:ext cx="1905000" cy="3429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352800" y="4686300"/>
            <a:ext cx="2895600" cy="3429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05600" y="4686300"/>
            <a:ext cx="1905000" cy="342900"/>
          </a:xfr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35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ctrTitle"/>
          </p:nvPr>
        </p:nvSpPr>
        <p:spPr>
          <a:xfrm>
            <a:off x="0" y="1203325"/>
            <a:ext cx="9144000" cy="65151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  <a:buFontTx/>
            </a:pP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非遗文化系列课程（</a:t>
            </a:r>
            <a:r>
              <a:rPr lang="en-US" altLang="zh-CN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3</a:t>
            </a: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）</a:t>
            </a:r>
            <a:r>
              <a:rPr lang="en-US" altLang="zh-CN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——</a:t>
            </a: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工匠精神篇</a:t>
            </a:r>
          </a:p>
        </p:txBody>
      </p:sp>
      <p:sp>
        <p:nvSpPr>
          <p:cNvPr id="13314" name="副标题 2"/>
          <p:cNvSpPr>
            <a:spLocks noGrp="1"/>
          </p:cNvSpPr>
          <p:nvPr>
            <p:ph type="subTitle" idx="1"/>
          </p:nvPr>
        </p:nvSpPr>
        <p:spPr>
          <a:xfrm>
            <a:off x="1475740" y="2139315"/>
            <a:ext cx="6400800" cy="53086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</a:pP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微课宇宙队</a:t>
            </a:r>
            <a:endParaRPr lang="zh-CN" altLang="en-US" kern="12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3"/>
          <a:stretch>
            <a:fillRect/>
          </a:stretch>
        </p:blipFill>
        <p:spPr>
          <a:xfrm>
            <a:off x="1163098" y="3723830"/>
            <a:ext cx="2032341" cy="12013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19" y="3291800"/>
            <a:ext cx="1280768" cy="1707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7"/>
          <a:stretch>
            <a:fillRect/>
          </a:stretch>
        </p:blipFill>
        <p:spPr>
          <a:xfrm>
            <a:off x="436765" y="1352671"/>
            <a:ext cx="1008070" cy="178296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6766" y="733635"/>
            <a:ext cx="1008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法国</a:t>
            </a:r>
            <a:endParaRPr lang="en-US" altLang="zh-CN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703116" y="2417707"/>
            <a:ext cx="20155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</a:t>
            </a: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美国</a:t>
            </a:r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907031" y="820275"/>
            <a:ext cx="206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Argentina</a:t>
            </a: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阿根廷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1759" y="4028381"/>
            <a:ext cx="122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Thailand</a:t>
            </a: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泰国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623324" y="4001356"/>
            <a:ext cx="122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日本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2" b="4449"/>
          <a:stretch>
            <a:fillRect/>
          </a:stretch>
        </p:blipFill>
        <p:spPr>
          <a:xfrm>
            <a:off x="3907032" y="1420763"/>
            <a:ext cx="2065149" cy="1671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16" y="919424"/>
            <a:ext cx="2015550" cy="1351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14092" y="1635685"/>
            <a:ext cx="9137015" cy="1102949"/>
          </a:xfrm>
        </p:spPr>
        <p:txBody>
          <a:bodyPr/>
          <a:lstStyle/>
          <a:p>
            <a:pPr algn="ctr"/>
            <a:b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b="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0" y="843280"/>
            <a:ext cx="2675255" cy="31896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9672" y="4227543"/>
            <a:ext cx="1872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面塑</a:t>
            </a:r>
            <a:endParaRPr lang="en-US" altLang="zh-CN" sz="16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Dough Modelling</a:t>
            </a:r>
          </a:p>
          <a:p>
            <a:pPr algn="ctr"/>
            <a:endParaRPr lang="en-US" altLang="zh-CN" sz="16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915635"/>
            <a:ext cx="9144000" cy="1102949"/>
          </a:xfrm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作业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Assignment</a:t>
            </a:r>
            <a:b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b="0" dirty="0"/>
          </a:p>
        </p:txBody>
      </p:sp>
      <p:sp>
        <p:nvSpPr>
          <p:cNvPr id="2" name="标题 3"/>
          <p:cNvSpPr>
            <a:spLocks noGrp="1"/>
          </p:cNvSpPr>
          <p:nvPr/>
        </p:nvSpPr>
        <p:spPr>
          <a:xfrm>
            <a:off x="179705" y="1419190"/>
            <a:ext cx="9144000" cy="110294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b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你们国家有什么雕刻作品？</a:t>
            </a:r>
          </a:p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sculpture are there in your country?</a:t>
            </a:r>
          </a:p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它们有什么特点呢？</a:t>
            </a:r>
            <a:b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their features?</a:t>
            </a:r>
            <a:b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zh-CN" altLang="en-US" sz="1400" b="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985" y="1851365"/>
            <a:ext cx="9137015" cy="1102949"/>
          </a:xfrm>
        </p:spPr>
        <p:txBody>
          <a:bodyPr/>
          <a:lstStyle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谢谢观看</a:t>
            </a:r>
            <a:b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 you</a:t>
            </a:r>
            <a:br>
              <a:rPr lang="zh-CN" altLang="en-US" sz="1400" b="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0" y="1347625"/>
            <a:ext cx="3744260" cy="26631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0070" y="4228025"/>
            <a:ext cx="3600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</a:pPr>
            <a:r>
              <a:rPr lang="zh-CN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玉石雕刻</a:t>
            </a:r>
          </a:p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Jad</a:t>
            </a:r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 Carving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" y="2025015"/>
            <a:ext cx="1511935" cy="1136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10" y="4092575"/>
            <a:ext cx="1280160" cy="10394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2403" r="16402"/>
          <a:stretch>
            <a:fillRect/>
          </a:stretch>
        </p:blipFill>
        <p:spPr>
          <a:xfrm>
            <a:off x="4356100" y="728980"/>
            <a:ext cx="1294765" cy="1049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87" y="1419158"/>
            <a:ext cx="1546752" cy="110445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00088" y="4443561"/>
            <a:ext cx="1686879" cy="337185"/>
          </a:xfrm>
          <a:prstGeom prst="rect">
            <a:avLst/>
          </a:prstGeom>
          <a:solidFill>
            <a:srgbClr val="F7EDE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45"/>
          <p:cNvGrpSpPr/>
          <p:nvPr/>
        </p:nvGrpSpPr>
        <p:grpSpPr>
          <a:xfrm>
            <a:off x="3869690" y="1707515"/>
            <a:ext cx="2169795" cy="802005"/>
            <a:chOff x="4376129" y="2033662"/>
            <a:chExt cx="2121411" cy="646429"/>
          </a:xfrm>
        </p:grpSpPr>
        <p:sp>
          <p:nvSpPr>
            <p:cNvPr id="18" name="Flowchart: Data 15"/>
            <p:cNvSpPr/>
            <p:nvPr/>
          </p:nvSpPr>
          <p:spPr>
            <a:xfrm rot="16200000" flipH="1" flipV="1">
              <a:off x="6070512" y="2253063"/>
              <a:ext cx="640080" cy="213975"/>
            </a:xfrm>
            <a:prstGeom prst="flowChartInputOutput">
              <a:avLst/>
            </a:prstGeom>
            <a:solidFill>
              <a:schemeClr val="accent5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grpSp>
          <p:nvGrpSpPr>
            <p:cNvPr id="19" name="Group 52"/>
            <p:cNvGrpSpPr/>
            <p:nvPr/>
          </p:nvGrpSpPr>
          <p:grpSpPr>
            <a:xfrm>
              <a:off x="4376129" y="2033662"/>
              <a:ext cx="2121411" cy="640165"/>
              <a:chOff x="4366604" y="1584651"/>
              <a:chExt cx="2121411" cy="640165"/>
            </a:xfrm>
          </p:grpSpPr>
          <p:sp>
            <p:nvSpPr>
              <p:cNvPr id="24" name="Rectangle 17"/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SzTx/>
                  <a:buFontTx/>
                </a:pPr>
                <a:r>
                  <a:rPr lang="en-US" sz="1600" b="1" dirty="0">
                    <a:solidFill>
                      <a:schemeClr val="bg1"/>
                    </a:solidFill>
                    <a:latin typeface="Signika" panose="02010003020600000004" pitchFamily="50" charset="0"/>
                  </a:rPr>
                  <a:t>首饰</a:t>
                </a:r>
              </a:p>
              <a:p>
                <a:pPr algn="ctr">
                  <a:buClrTx/>
                  <a:buSzTx/>
                  <a:buFontTx/>
                </a:pPr>
                <a:r>
                  <a:rPr lang="en-US" sz="1600" b="1" dirty="0">
                    <a:solidFill>
                      <a:schemeClr val="bg1"/>
                    </a:solidFill>
                    <a:latin typeface="Signika" panose="02010003020600000004" pitchFamily="50" charset="0"/>
                    <a:sym typeface="+mn-ea"/>
                  </a:rPr>
                  <a:t>jewellery</a:t>
                </a:r>
                <a:endParaRPr lang="en-US" sz="1600" b="1" dirty="0">
                  <a:solidFill>
                    <a:schemeClr val="bg1"/>
                  </a:solidFill>
                  <a:latin typeface="Signika" panose="02010003020600000004" pitchFamily="50" charset="0"/>
                </a:endParaRPr>
              </a:p>
            </p:txBody>
          </p:sp>
          <p:sp>
            <p:nvSpPr>
              <p:cNvPr id="25" name="Flowchart: Data 18"/>
              <p:cNvSpPr/>
              <p:nvPr/>
            </p:nvSpPr>
            <p:spPr>
              <a:xfrm rot="16200000" flipH="1" flipV="1">
                <a:off x="4153552" y="1797703"/>
                <a:ext cx="640080" cy="213975"/>
              </a:xfrm>
              <a:prstGeom prst="flowChartInputOutput">
                <a:avLst/>
              </a:prstGeom>
              <a:solidFill>
                <a:schemeClr val="accent5">
                  <a:lumMod val="75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</p:grpSp>
      <p:sp>
        <p:nvSpPr>
          <p:cNvPr id="42" name="Rectangle 21"/>
          <p:cNvSpPr/>
          <p:nvPr/>
        </p:nvSpPr>
        <p:spPr>
          <a:xfrm>
            <a:off x="65405" y="3239135"/>
            <a:ext cx="1944370" cy="6286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buClrTx/>
              <a:buSzTx/>
              <a:buNone/>
            </a:pPr>
            <a:r>
              <a:rPr lang="en-US" sz="1600" b="1" dirty="0">
                <a:solidFill>
                  <a:schemeClr val="bg1"/>
                </a:solidFill>
                <a:latin typeface="Signika" panose="02010003020600000004" pitchFamily="50" charset="0"/>
                <a:sym typeface="+mn-ea"/>
              </a:rPr>
              <a:t>原材料</a:t>
            </a:r>
          </a:p>
          <a:p>
            <a:pPr algn="ctr">
              <a:buClrTx/>
              <a:buSzTx/>
              <a:buNone/>
            </a:pPr>
            <a:r>
              <a:rPr lang="en-US" sz="1600" b="1" dirty="0">
                <a:solidFill>
                  <a:schemeClr val="bg1"/>
                </a:solidFill>
                <a:latin typeface="Signika" panose="02010003020600000004" pitchFamily="50" charset="0"/>
                <a:sym typeface="+mn-ea"/>
              </a:rPr>
              <a:t>raw material</a:t>
            </a:r>
            <a:endParaRPr lang="en-US" sz="1600" b="1" dirty="0">
              <a:solidFill>
                <a:schemeClr val="bg1"/>
              </a:solidFill>
              <a:latin typeface="Signika" panose="02010003020600000004" pitchFamily="50" charset="0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1823720" y="2411730"/>
            <a:ext cx="2267585" cy="788670"/>
            <a:chOff x="2469637" y="2543073"/>
            <a:chExt cx="2120468" cy="643978"/>
          </a:xfrm>
        </p:grpSpPr>
        <p:sp>
          <p:nvSpPr>
            <p:cNvPr id="44" name="Flowchart: Data 7"/>
            <p:cNvSpPr/>
            <p:nvPr/>
          </p:nvSpPr>
          <p:spPr>
            <a:xfrm rot="16200000" flipH="1" flipV="1">
              <a:off x="4163077" y="2756126"/>
              <a:ext cx="640080" cy="213975"/>
            </a:xfrm>
            <a:prstGeom prst="flowChartInputOutpu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grpSp>
          <p:nvGrpSpPr>
            <p:cNvPr id="45" name="Group 51"/>
            <p:cNvGrpSpPr/>
            <p:nvPr/>
          </p:nvGrpSpPr>
          <p:grpSpPr>
            <a:xfrm>
              <a:off x="2469637" y="2543073"/>
              <a:ext cx="2120468" cy="643978"/>
              <a:chOff x="2460112" y="2094062"/>
              <a:chExt cx="2120468" cy="643978"/>
            </a:xfrm>
          </p:grpSpPr>
          <p:sp>
            <p:nvSpPr>
              <p:cNvPr id="46" name="Flowchart: Data 9"/>
              <p:cNvSpPr/>
              <p:nvPr/>
            </p:nvSpPr>
            <p:spPr>
              <a:xfrm rot="16200000" flipH="1" flipV="1">
                <a:off x="2247060" y="2307114"/>
                <a:ext cx="640080" cy="213975"/>
              </a:xfrm>
              <a:prstGeom prst="flowChartInputOutput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7" name="Rectangle 10"/>
              <p:cNvSpPr/>
              <p:nvPr/>
            </p:nvSpPr>
            <p:spPr>
              <a:xfrm>
                <a:off x="2673145" y="2224816"/>
                <a:ext cx="1907435" cy="5132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Signika" panose="02010003020600000004" pitchFamily="50" charset="0"/>
                    <a:sym typeface="+mn-ea"/>
                  </a:rPr>
                  <a:t>设计与雕刻</a:t>
                </a:r>
                <a:endParaRPr lang="en-US" sz="1600" b="1" dirty="0">
                  <a:solidFill>
                    <a:schemeClr val="bg1"/>
                  </a:solidFill>
                  <a:latin typeface="Signika" panose="02010003020600000004" pitchFamily="50" charset="0"/>
                </a:endParaRP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Signika" panose="02010003020600000004" pitchFamily="50" charset="0"/>
                    <a:sym typeface="+mn-ea"/>
                  </a:rPr>
                  <a:t>design and carve</a:t>
                </a:r>
                <a:endParaRPr lang="en-US" sz="1600" b="1" dirty="0">
                  <a:solidFill>
                    <a:schemeClr val="bg1"/>
                  </a:solidFill>
                  <a:latin typeface="Signika" panose="02010003020600000004" pitchFamily="50" charset="0"/>
                </a:endParaRPr>
              </a:p>
            </p:txBody>
          </p:sp>
        </p:grpSp>
      </p:grpSp>
      <p:grpSp>
        <p:nvGrpSpPr>
          <p:cNvPr id="53" name="Group 45"/>
          <p:cNvGrpSpPr/>
          <p:nvPr/>
        </p:nvGrpSpPr>
        <p:grpSpPr>
          <a:xfrm>
            <a:off x="4032885" y="3195320"/>
            <a:ext cx="2092325" cy="802005"/>
            <a:chOff x="4376129" y="2033662"/>
            <a:chExt cx="2121411" cy="646429"/>
          </a:xfrm>
        </p:grpSpPr>
        <p:sp>
          <p:nvSpPr>
            <p:cNvPr id="54" name="Flowchart: Data 15"/>
            <p:cNvSpPr/>
            <p:nvPr/>
          </p:nvSpPr>
          <p:spPr>
            <a:xfrm rot="16200000" flipH="1" flipV="1">
              <a:off x="6070512" y="2253063"/>
              <a:ext cx="640080" cy="213975"/>
            </a:xfrm>
            <a:prstGeom prst="flowChartInputOutput">
              <a:avLst/>
            </a:prstGeom>
            <a:solidFill>
              <a:schemeClr val="accent5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grpSp>
          <p:nvGrpSpPr>
            <p:cNvPr id="55" name="Group 52"/>
            <p:cNvGrpSpPr/>
            <p:nvPr/>
          </p:nvGrpSpPr>
          <p:grpSpPr>
            <a:xfrm>
              <a:off x="4376129" y="2033662"/>
              <a:ext cx="2121411" cy="640165"/>
              <a:chOff x="4366604" y="1584651"/>
              <a:chExt cx="2121411" cy="640165"/>
            </a:xfrm>
          </p:grpSpPr>
          <p:sp>
            <p:nvSpPr>
              <p:cNvPr id="56" name="Rectangle 17"/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Signika" panose="02010003020600000004" pitchFamily="50" charset="0"/>
                    <a:sym typeface="+mn-ea"/>
                  </a:rPr>
                  <a:t>摆件 </a:t>
                </a: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Signika" panose="02010003020600000004" pitchFamily="50" charset="0"/>
                    <a:sym typeface="+mn-ea"/>
                  </a:rPr>
                  <a:t>decoration</a:t>
                </a:r>
                <a:endParaRPr lang="en-US" sz="1600" b="1" dirty="0">
                  <a:solidFill>
                    <a:schemeClr val="bg1"/>
                  </a:solidFill>
                  <a:latin typeface="Signika" panose="02010003020600000004" pitchFamily="50" charset="0"/>
                </a:endParaRPr>
              </a:p>
            </p:txBody>
          </p:sp>
          <p:sp>
            <p:nvSpPr>
              <p:cNvPr id="57" name="Flowchart: Data 18"/>
              <p:cNvSpPr/>
              <p:nvPr/>
            </p:nvSpPr>
            <p:spPr>
              <a:xfrm rot="16200000" flipH="1" flipV="1">
                <a:off x="4153552" y="1797703"/>
                <a:ext cx="640080" cy="213975"/>
              </a:xfrm>
              <a:prstGeom prst="flowChartInputOutput">
                <a:avLst/>
              </a:prstGeom>
              <a:solidFill>
                <a:schemeClr val="accent5">
                  <a:lumMod val="75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4644005" y="843280"/>
            <a:ext cx="4003445" cy="284419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1535"/>
              </a:lnSpc>
              <a:buClr>
                <a:srgbClr val="000000"/>
              </a:buClr>
              <a:buSzPts val="900"/>
              <a:tabLst>
                <a:tab pos="76200" algn="l"/>
              </a:tabLst>
            </a:pP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中国工艺美术大师、玉石雕刻大师 王希伟</a:t>
            </a:r>
          </a:p>
          <a:p>
            <a:pPr algn="ctr">
              <a:lnSpc>
                <a:spcPts val="1535"/>
              </a:lnSpc>
              <a:buClr>
                <a:srgbClr val="000000"/>
              </a:buClr>
              <a:buSzPts val="900"/>
              <a:tabLst>
                <a:tab pos="76200" algn="l"/>
              </a:tabLst>
            </a:pP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of Chinese arts and crafts</a:t>
            </a:r>
          </a:p>
          <a:p>
            <a:pPr algn="ctr">
              <a:lnSpc>
                <a:spcPts val="1535"/>
              </a:lnSpc>
              <a:buClr>
                <a:srgbClr val="000000"/>
              </a:buClr>
              <a:buSzPts val="900"/>
              <a:tabLst>
                <a:tab pos="76200" algn="l"/>
              </a:tabLst>
            </a:pP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Jade carver  Wang Xiwei</a:t>
            </a:r>
            <a:b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zh-C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899795" y="843280"/>
            <a:ext cx="2878455" cy="3446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7151.MP4" descr="715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90" y="1419670"/>
            <a:ext cx="1934210" cy="30048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4" name="7152.MP4" descr="7152.MP4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7325" y="1419670"/>
            <a:ext cx="1951355" cy="29603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5" name="7153.MP4" descr="7153.MP4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9985" y="1420305"/>
            <a:ext cx="1834515" cy="29597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35300" y="4515930"/>
            <a:ext cx="2124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选题</a:t>
            </a:r>
          </a:p>
          <a:p>
            <a:pPr algn="ctr"/>
            <a:r>
              <a:rPr lang="zh-CN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Topic choosing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72773" y="4516215"/>
            <a:ext cx="232754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设计</a:t>
            </a:r>
          </a:p>
          <a:p>
            <a:pPr algn="ctr">
              <a:buClrTx/>
              <a:buSzTx/>
              <a:buNone/>
            </a:pPr>
            <a:r>
              <a:rPr lang="zh-CN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Designing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27595" y="4515930"/>
            <a:ext cx="2047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制作</a:t>
            </a:r>
          </a:p>
          <a:p>
            <a:pPr algn="ctr">
              <a:buClrTx/>
              <a:buSzTx/>
              <a:buNone/>
            </a:pPr>
            <a:r>
              <a:rPr lang="zh-CN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Carving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EFF84CD-DADA-452F-873B-7707B53EC753}"/>
              </a:ext>
            </a:extLst>
          </p:cNvPr>
          <p:cNvSpPr txBox="1"/>
          <p:nvPr/>
        </p:nvSpPr>
        <p:spPr>
          <a:xfrm>
            <a:off x="107690" y="809576"/>
            <a:ext cx="6226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失之毫厘，差之千里  </a:t>
            </a:r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miss is as good as a mile</a:t>
            </a:r>
            <a:endParaRPr lang="zh-CN" altLang="en-US" sz="16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699135"/>
            <a:ext cx="2407920" cy="2540635"/>
          </a:xfrm>
          <a:prstGeom prst="rect">
            <a:avLst/>
          </a:prstGeom>
        </p:spPr>
      </p:pic>
      <p:pic>
        <p:nvPicPr>
          <p:cNvPr id="3" name="WechatIMG464.jpeg" descr="WechatIMG464.jpeg"/>
          <p:cNvPicPr>
            <a:picLocks noChangeAspect="1"/>
          </p:cNvPicPr>
          <p:nvPr/>
        </p:nvPicPr>
        <p:blipFill>
          <a:blip r:embed="rId3"/>
          <a:srcRect t="13089" b="13089"/>
          <a:stretch>
            <a:fillRect/>
          </a:stretch>
        </p:blipFill>
        <p:spPr>
          <a:xfrm>
            <a:off x="539750" y="2499995"/>
            <a:ext cx="2435860" cy="25615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2844165" y="699135"/>
            <a:ext cx="3823335" cy="2310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rcRect l="1889" t="9489" r="3838" b="6086"/>
          <a:stretch>
            <a:fillRect/>
          </a:stretch>
        </p:blipFill>
        <p:spPr>
          <a:xfrm>
            <a:off x="3420110" y="2336800"/>
            <a:ext cx="2980055" cy="2887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0" y="1635685"/>
            <a:ext cx="3625959" cy="33122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5045" y="987640"/>
            <a:ext cx="36259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工匠精神</a:t>
            </a:r>
            <a:r>
              <a:rPr lang="zh-CN" altLang="en-US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Craftsman’s spirit</a:t>
            </a:r>
            <a:endParaRPr lang="zh-CN" altLang="en-US" sz="16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2"/>
          <a:srcRect l="15747" r="16281" b="14475"/>
          <a:stretch>
            <a:fillRect/>
          </a:stretch>
        </p:blipFill>
        <p:spPr>
          <a:xfrm>
            <a:off x="395605" y="843280"/>
            <a:ext cx="2111375" cy="1910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843280"/>
            <a:ext cx="2063750" cy="1909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10" y="3075940"/>
            <a:ext cx="2063115" cy="1827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r="11600"/>
          <a:stretch>
            <a:fillRect/>
          </a:stretch>
        </p:blipFill>
        <p:spPr>
          <a:xfrm>
            <a:off x="395605" y="3075940"/>
            <a:ext cx="2083435" cy="1828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14092" y="1635685"/>
            <a:ext cx="9137015" cy="1102949"/>
          </a:xfrm>
        </p:spPr>
        <p:txBody>
          <a:bodyPr/>
          <a:lstStyle/>
          <a:p>
            <a:pPr algn="ctr"/>
            <a:b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b="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8" y="1275846"/>
            <a:ext cx="1589875" cy="15353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24810" y="856707"/>
            <a:ext cx="2088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雕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刻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Carve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10" y="2283460"/>
            <a:ext cx="1695450" cy="21424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5355" y="2931836"/>
            <a:ext cx="1566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Wood</a:t>
            </a:r>
            <a:r>
              <a:rPr lang="en-US" altLang="zh-CN" dirty="0"/>
              <a:t> </a:t>
            </a:r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Carving</a:t>
            </a: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木雕</a:t>
            </a:r>
            <a:endParaRPr lang="en-US" altLang="zh-CN" sz="16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027503" y="1563117"/>
            <a:ext cx="1566627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Stone</a:t>
            </a:r>
            <a:r>
              <a:rPr lang="en-US" altLang="zh-CN" dirty="0"/>
              <a:t> </a:t>
            </a:r>
            <a:r>
              <a:rPr lang="en-US" altLang="zh-CN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Carving</a:t>
            </a: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石雕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2" grpId="0"/>
      <p:bldP spid="12" grpId="1"/>
    </p:bldLst>
  </p:timing>
</p:sld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144</Words>
  <Application>Microsoft Office PowerPoint</Application>
  <PresentationFormat>全屏显示(16:9)</PresentationFormat>
  <Paragraphs>49</Paragraphs>
  <Slides>13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Signika</vt:lpstr>
      <vt:lpstr>等线</vt:lpstr>
      <vt:lpstr>黑体</vt:lpstr>
      <vt:lpstr>楷体_GB2312</vt:lpstr>
      <vt:lpstr>微软雅黑</vt:lpstr>
      <vt:lpstr>Arial</vt:lpstr>
      <vt:lpstr>Calibri</vt:lpstr>
      <vt:lpstr>Times New Roman</vt:lpstr>
      <vt:lpstr>Wingdings</vt:lpstr>
      <vt:lpstr>2_自定义设计方案</vt:lpstr>
      <vt:lpstr>非遗文化系列课程（3）——工匠精神篇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 </vt:lpstr>
      <vt:lpstr>作业 Assignment  </vt:lpstr>
      <vt:lpstr>谢谢观看  Thank you </vt:lpstr>
    </vt:vector>
  </TitlesOfParts>
  <Company>Origraph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李 蓓蓓</cp:lastModifiedBy>
  <cp:revision>731</cp:revision>
  <dcterms:created xsi:type="dcterms:W3CDTF">2011-04-21T06:12:00Z</dcterms:created>
  <dcterms:modified xsi:type="dcterms:W3CDTF">2021-11-08T15:43:24Z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10FEA551C621407591EB2A378DD7C2F0</vt:lpwstr>
  </property>
</Properties>
</file>