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20" r:id="rId2"/>
    <p:sldId id="617" r:id="rId3"/>
    <p:sldId id="611" r:id="rId4"/>
    <p:sldId id="615" r:id="rId5"/>
    <p:sldId id="609" r:id="rId6"/>
    <p:sldId id="627" r:id="rId7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4F8"/>
    <a:srgbClr val="FE1010"/>
    <a:srgbClr val="00478B"/>
    <a:srgbClr val="FFFD07"/>
    <a:srgbClr val="8B8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1"/>
    <p:restoredTop sz="94652"/>
  </p:normalViewPr>
  <p:slideViewPr>
    <p:cSldViewPr showGuides="1">
      <p:cViewPr varScale="1">
        <p:scale>
          <a:sx n="114" d="100"/>
          <a:sy n="114" d="100"/>
        </p:scale>
        <p:origin x="499" y="96"/>
      </p:cViewPr>
      <p:guideLst>
        <p:guide orient="horz" pos="1632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44F10-7879-48FE-8D67-D3A903488F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AA59C-44E3-4E22-936C-D55B8D88EA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988" y="7938"/>
            <a:ext cx="17494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4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005188"/>
              </a:clrFrom>
              <a:clrTo>
                <a:srgbClr val="00518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57150"/>
            <a:ext cx="593725" cy="4572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 flipV="1">
            <a:off x="0" y="584200"/>
            <a:ext cx="9144000" cy="635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9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59563" y="-107950"/>
            <a:ext cx="2484437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7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" y="346075"/>
            <a:ext cx="1516063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81" y="2090358"/>
            <a:ext cx="7772761" cy="110294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81" y="2787150"/>
            <a:ext cx="6401097" cy="1314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34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1" name="组合 4"/>
          <p:cNvGrpSpPr/>
          <p:nvPr userDrawn="1"/>
        </p:nvGrpSpPr>
        <p:grpSpPr>
          <a:xfrm>
            <a:off x="107950" y="11113"/>
            <a:ext cx="2671763" cy="563562"/>
            <a:chOff x="107504" y="14388"/>
            <a:chExt cx="2672072" cy="750316"/>
          </a:xfrm>
        </p:grpSpPr>
        <p:pic>
          <p:nvPicPr>
            <p:cNvPr id="4102" name="图片 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004A87"/>
                </a:clrFrom>
                <a:clrTo>
                  <a:srgbClr val="004A8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497" y="14388"/>
              <a:ext cx="2111079" cy="7503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3" name="图片 6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005188"/>
                </a:clrFrom>
                <a:clrTo>
                  <a:srgbClr val="00518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75497"/>
              <a:ext cx="593794" cy="610292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8" name="直接连接符 7"/>
          <p:cNvCxnSpPr/>
          <p:nvPr/>
        </p:nvCxnSpPr>
        <p:spPr>
          <a:xfrm flipV="1">
            <a:off x="0" y="584200"/>
            <a:ext cx="9144000" cy="635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105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59563" y="-107950"/>
            <a:ext cx="2484437" cy="68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标题 1"/>
          <p:cNvSpPr txBox="1"/>
          <p:nvPr/>
        </p:nvSpPr>
        <p:spPr>
          <a:xfrm>
            <a:off x="250825" y="873125"/>
            <a:ext cx="8229600" cy="565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78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16" y="589575"/>
            <a:ext cx="8229982" cy="8575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21" y="1200618"/>
            <a:ext cx="8229982" cy="339579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3" name="内容占位符 2"/>
          <p:cNvSpPr>
            <a:spLocks noGrp="1"/>
          </p:cNvSpPr>
          <p:nvPr>
            <p:ph sz="half" idx="13"/>
          </p:nvPr>
        </p:nvSpPr>
        <p:spPr>
          <a:xfrm>
            <a:off x="323865" y="1600824"/>
            <a:ext cx="3956233" cy="2701390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4" name="内容占位符 3"/>
          <p:cNvSpPr>
            <a:spLocks noGrp="1"/>
          </p:cNvSpPr>
          <p:nvPr>
            <p:ph sz="half" idx="2"/>
          </p:nvPr>
        </p:nvSpPr>
        <p:spPr>
          <a:xfrm>
            <a:off x="4432506" y="1600824"/>
            <a:ext cx="3956233" cy="2701390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164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4686300"/>
            <a:ext cx="2133600" cy="3571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478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478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2021/10/31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59407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7866"/>
            <a:ext cx="7886700" cy="34508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6554F731-F1D9-405D-9569-D30D95C59ADF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2021/10/31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</p:spPr>
        <p:txBody>
          <a:bodyPr/>
          <a:lstStyle/>
          <a:p>
            <a:pPr fontAlgn="base"/>
            <a:fld id="{341D1296-2E93-47A3-B509-9CB210ECFEC1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/>
          <p:nvPr/>
        </p:nvGrpSpPr>
        <p:grpSpPr>
          <a:xfrm>
            <a:off x="0" y="685800"/>
            <a:ext cx="8686800" cy="1885950"/>
            <a:chOff x="0" y="576"/>
            <a:chExt cx="5472" cy="1584"/>
          </a:xfrm>
        </p:grpSpPr>
        <p:sp>
          <p:nvSpPr>
            <p:cNvPr id="14339" name="Oval 7"/>
            <p:cNvSpPr/>
            <p:nvPr/>
          </p:nvSpPr>
          <p:spPr>
            <a:xfrm>
              <a:off x="144" y="576"/>
              <a:ext cx="1584" cy="1584"/>
            </a:xfrm>
            <a:prstGeom prst="ellipse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/>
              <a:endParaRPr lang="zh-CN" altLang="zh-CN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0" name="Rectangle 8"/>
            <p:cNvSpPr/>
            <p:nvPr/>
          </p:nvSpPr>
          <p:spPr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/>
              <a:endParaRPr lang="zh-CN" altLang="zh-CN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1" name="Rectangle 9"/>
            <p:cNvSpPr/>
            <p:nvPr/>
          </p:nvSpPr>
          <p:spPr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 algn="ctr"/>
              <a:endParaRPr lang="zh-CN" altLang="zh-CN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2" name="Freeform 10"/>
            <p:cNvSpPr/>
            <p:nvPr/>
          </p:nvSpPr>
          <p:spPr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0" y="308"/>
                </a:cxn>
                <a:cxn ang="0">
                  <a:pos x="0" y="30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4343" name="Freeform 11"/>
            <p:cNvSpPr/>
            <p:nvPr/>
          </p:nvSpPr>
          <p:spPr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0" y="149"/>
                </a:cxn>
              </a:cxnLst>
              <a:rect l="0" t="0" r="0" b="0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686050"/>
            <a:ext cx="5638800" cy="14287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单击此处编辑母版副标题样式</a:t>
            </a:r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082279"/>
            <a:ext cx="7086600" cy="1200150"/>
          </a:xfrm>
        </p:spPr>
        <p:txBody>
          <a:bodyPr anchor="ctr"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单击此处编辑母版标题样式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1863" y="72629"/>
            <a:ext cx="7158037" cy="1059656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46150" y="4686300"/>
            <a:ext cx="1905000" cy="342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352800" y="4686300"/>
            <a:ext cx="2895600" cy="3429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5600" y="4686300"/>
            <a:ext cx="1905000" cy="34290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35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0" y="1203655"/>
            <a:ext cx="9144000" cy="651510"/>
          </a:xfrm>
          <a:noFill/>
          <a:ln>
            <a:noFill/>
          </a:ln>
        </p:spPr>
        <p:txBody>
          <a:bodyPr anchor="t" anchorCtr="0"/>
          <a:lstStyle/>
          <a:p>
            <a:pPr algn="ctr">
              <a:buClrTx/>
              <a:buSzTx/>
              <a:buFontTx/>
            </a:pPr>
            <a:r>
              <a:rPr lang="zh-CN" altLang="en-US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非遗文化系列课程（</a:t>
            </a:r>
            <a:r>
              <a:rPr lang="en-US" altLang="zh-CN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</a:t>
            </a:r>
            <a:r>
              <a:rPr lang="zh-CN" altLang="en-US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</a:t>
            </a:r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 人与自然篇</a:t>
            </a:r>
            <a:endParaRPr lang="zh-CN" altLang="en-US" kern="12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314" name="副标题 2"/>
          <p:cNvSpPr>
            <a:spLocks noGrp="1"/>
          </p:cNvSpPr>
          <p:nvPr>
            <p:ph type="subTitle" idx="1"/>
          </p:nvPr>
        </p:nvSpPr>
        <p:spPr>
          <a:xfrm>
            <a:off x="1548130" y="2067560"/>
            <a:ext cx="6400800" cy="530860"/>
          </a:xfrm>
          <a:noFill/>
          <a:ln>
            <a:noFill/>
          </a:ln>
        </p:spPr>
        <p:txBody>
          <a:bodyPr anchor="t" anchorCtr="0"/>
          <a:lstStyle/>
          <a:p>
            <a:pPr algn="ctr">
              <a:buClrTx/>
              <a:buSzTx/>
            </a:pPr>
            <a:r>
              <a:rPr lang="zh-CN" altLang="en-US" sz="2400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微课宇宙队   </a:t>
            </a:r>
            <a:r>
              <a:rPr lang="en-US" altLang="zh-CN" sz="2000" kern="1200" dirty="0">
                <a:latin typeface="楷体" panose="02010609060101010101" charset="-122"/>
                <a:ea typeface="楷体" panose="02010609060101010101" charset="-122"/>
                <a:cs typeface="楷体_GB2312" panose="02010609030101010101" charset="-122"/>
              </a:rPr>
              <a:t> </a:t>
            </a:r>
            <a:endParaRPr lang="zh-CN" altLang="en-US" sz="2000" kern="1200" dirty="0">
              <a:latin typeface="楷体" panose="02010609060101010101" charset="-122"/>
              <a:ea typeface="楷体" panose="0201060906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5" y="771525"/>
            <a:ext cx="4150995" cy="29552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3684" y="3795669"/>
            <a:ext cx="320377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Wood Carving Master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Yang Changxiang</a:t>
            </a: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木雕大师 杨长祥</a:t>
            </a:r>
          </a:p>
          <a:p>
            <a:pPr algn="ctr">
              <a:buClrTx/>
              <a:buSzTx/>
              <a:buFontTx/>
            </a:pP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4" y="843213"/>
            <a:ext cx="1584110" cy="12460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8" y="3045670"/>
            <a:ext cx="1584111" cy="12460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r="6150" b="11719"/>
          <a:stretch>
            <a:fillRect/>
          </a:stretch>
        </p:blipFill>
        <p:spPr>
          <a:xfrm>
            <a:off x="2621183" y="3061545"/>
            <a:ext cx="1603524" cy="12460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7"/>
          <a:stretch>
            <a:fillRect/>
          </a:stretch>
        </p:blipFill>
        <p:spPr>
          <a:xfrm>
            <a:off x="4634940" y="3075515"/>
            <a:ext cx="1415917" cy="124609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95675" y="2176415"/>
            <a:ext cx="22257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Materials Getting</a:t>
            </a:r>
          </a:p>
          <a:p>
            <a:pPr algn="ctr"/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62891" y="2178320"/>
            <a:ext cx="166204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Conception</a:t>
            </a:r>
          </a:p>
          <a:p>
            <a:pPr algn="ctr">
              <a:buClrTx/>
              <a:buSzTx/>
              <a:buFontTx/>
            </a:pPr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构思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591050" y="2193290"/>
            <a:ext cx="1503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Design</a:t>
            </a:r>
          </a:p>
          <a:p>
            <a:pPr algn="ctr">
              <a:buClrTx/>
              <a:buSzTx/>
              <a:buNone/>
            </a:pPr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9750" y="4443730"/>
            <a:ext cx="3832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Processing</a:t>
            </a:r>
            <a:r>
              <a:rPr lang="en-US" altLang="zh-CN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加工</a:t>
            </a:r>
            <a:endParaRPr lang="zh-CN" altLang="en-US" sz="2000" b="1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19855" y="4443730"/>
            <a:ext cx="2844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inished </a:t>
            </a:r>
            <a:r>
              <a:rPr lang="en-US" altLang="zh-CN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roduct</a:t>
            </a:r>
            <a:r>
              <a:rPr lang="en-US" altLang="zh-CN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成品</a:t>
            </a:r>
            <a:r>
              <a:rPr lang="en-US" altLang="zh-CN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18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43" y="838133"/>
            <a:ext cx="1603524" cy="12460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31" y="838133"/>
            <a:ext cx="1415917" cy="1251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19920" y="915635"/>
            <a:ext cx="305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38305" y="915635"/>
            <a:ext cx="446430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respect for and conform to nature</a:t>
            </a:r>
          </a:p>
          <a:p>
            <a:pPr algn="ctr">
              <a:buClrTx/>
              <a:buSzTx/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尊重自然、顺应自然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875">
            <a:off x="1110064" y="2765342"/>
            <a:ext cx="2664185" cy="19981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156">
            <a:off x="2367280" y="816610"/>
            <a:ext cx="1941830" cy="1712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5305" y="698832"/>
            <a:ext cx="86238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课堂测试：</a:t>
            </a:r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下列哪一张图片符合中国人所提倡的人与自然的关系？</a:t>
            </a:r>
          </a:p>
          <a:p>
            <a:pPr algn="l">
              <a:buClrTx/>
              <a:buSzTx/>
              <a:buNone/>
            </a:pPr>
            <a:r>
              <a: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Testing: Which of the following images conforms to the relationship nature and human advocated by the Chinese?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070" y="1651534"/>
            <a:ext cx="2327910" cy="1550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r="1890" b="5737"/>
          <a:stretch>
            <a:fillRect/>
          </a:stretch>
        </p:blipFill>
        <p:spPr>
          <a:xfrm>
            <a:off x="3414070" y="3395448"/>
            <a:ext cx="2327910" cy="153606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12329" y="1503147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②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12329" y="3328137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④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3596" y="1652169"/>
            <a:ext cx="2226660" cy="1501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2590" y="1496797"/>
            <a:ext cx="4210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2590" y="3328137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③</a:t>
            </a:r>
          </a:p>
        </p:txBody>
      </p:sp>
      <p:pic>
        <p:nvPicPr>
          <p:cNvPr id="14" name="图片 13"/>
          <p:cNvPicPr/>
          <p:nvPr/>
        </p:nvPicPr>
        <p:blipFill rotWithShape="1">
          <a:blip r:embed="rId6"/>
          <a:srcRect r="4669" b="13277"/>
          <a:stretch>
            <a:fillRect/>
          </a:stretch>
        </p:blipFill>
        <p:spPr>
          <a:xfrm>
            <a:off x="677880" y="3396083"/>
            <a:ext cx="2232375" cy="153606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1" grpId="0"/>
      <p:bldP spid="11" grpId="1"/>
      <p:bldP spid="7" grpId="0"/>
      <p:bldP spid="7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2020275"/>
            <a:ext cx="9137015" cy="1102949"/>
          </a:xfrm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谢谢观看</a:t>
            </a:r>
            <a:b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</a:t>
            </a:r>
            <a:br>
              <a:rPr lang="zh-CN" altLang="en-US" sz="1400" b="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160,&quot;width&quot;:6900}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101</Words>
  <Application>Microsoft Office PowerPoint</Application>
  <PresentationFormat>全屏显示(16:9)</PresentationFormat>
  <Paragraphs>22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等线</vt:lpstr>
      <vt:lpstr>方正粗黑宋简体</vt:lpstr>
      <vt:lpstr>黑体</vt:lpstr>
      <vt:lpstr>楷体</vt:lpstr>
      <vt:lpstr>楷体_GB2312</vt:lpstr>
      <vt:lpstr>微软雅黑</vt:lpstr>
      <vt:lpstr>Arial</vt:lpstr>
      <vt:lpstr>Calibri</vt:lpstr>
      <vt:lpstr>Times New Roman</vt:lpstr>
      <vt:lpstr>Wingdings</vt:lpstr>
      <vt:lpstr>2_自定义设计方案</vt:lpstr>
      <vt:lpstr>非遗文化系列课程（2）—— 人与自然篇</vt:lpstr>
      <vt:lpstr>PowerPoint 演示文稿</vt:lpstr>
      <vt:lpstr>PowerPoint 演示文稿</vt:lpstr>
      <vt:lpstr>PowerPoint 演示文稿</vt:lpstr>
      <vt:lpstr>PowerPoint 演示文稿</vt:lpstr>
      <vt:lpstr>谢谢观看  Thank you </vt:lpstr>
    </vt:vector>
  </TitlesOfParts>
  <Company>Origraph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TCE-teacher</cp:lastModifiedBy>
  <cp:revision>754</cp:revision>
  <dcterms:created xsi:type="dcterms:W3CDTF">2011-04-21T06:12:00Z</dcterms:created>
  <dcterms:modified xsi:type="dcterms:W3CDTF">2021-10-31T13:49:36Z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06DCBA07949A45CC8E126C1C8409CE1D</vt:lpwstr>
  </property>
  <property fmtid="{D5CDD505-2E9C-101B-9397-08002B2CF9AE}" pid="4" name="KSOSaveFontToCloudKey">
    <vt:lpwstr>434196745_cloud</vt:lpwstr>
  </property>
</Properties>
</file>