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400" r:id="rId3"/>
    <p:sldId id="572" r:id="rId4"/>
    <p:sldId id="573" r:id="rId5"/>
    <p:sldId id="574" r:id="rId6"/>
    <p:sldId id="575" r:id="rId7"/>
    <p:sldId id="576" r:id="rId8"/>
    <p:sldId id="577" r:id="rId9"/>
    <p:sldId id="570" r:id="rId10"/>
    <p:sldId id="581" r:id="rId11"/>
    <p:sldId id="579" r:id="rId12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4F8"/>
    <a:srgbClr val="FE1010"/>
    <a:srgbClr val="00478B"/>
    <a:srgbClr val="FFFD07"/>
    <a:srgbClr val="8B8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1"/>
    <p:restoredTop sz="94652"/>
  </p:normalViewPr>
  <p:slideViewPr>
    <p:cSldViewPr showGuides="1">
      <p:cViewPr varScale="1">
        <p:scale>
          <a:sx n="104" d="100"/>
          <a:sy n="104" d="100"/>
        </p:scale>
        <p:origin x="147" y="69"/>
      </p:cViewPr>
      <p:guideLst>
        <p:guide orient="horz" pos="1632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AA44F10-7879-48FE-8D67-D3A903488F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AA59C-44E3-4E22-936C-D55B8D88EA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4A87"/>
              </a:clrFrom>
              <a:clrTo>
                <a:srgbClr val="004A8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988" y="7938"/>
            <a:ext cx="1749425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4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005188"/>
              </a:clrFrom>
              <a:clrTo>
                <a:srgbClr val="00518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50" y="57150"/>
            <a:ext cx="593725" cy="4572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连接符 5"/>
          <p:cNvCxnSpPr/>
          <p:nvPr/>
        </p:nvCxnSpPr>
        <p:spPr>
          <a:xfrm flipV="1">
            <a:off x="0" y="584200"/>
            <a:ext cx="9144000" cy="635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9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59563" y="-107950"/>
            <a:ext cx="2484437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7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004A87"/>
              </a:clrFrom>
              <a:clrTo>
                <a:srgbClr val="004A8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" y="346075"/>
            <a:ext cx="1516063" cy="207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81" y="2090358"/>
            <a:ext cx="7772761" cy="110294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81" y="2787150"/>
            <a:ext cx="6401097" cy="13149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34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5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0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1" name="组合 4"/>
          <p:cNvGrpSpPr/>
          <p:nvPr userDrawn="1"/>
        </p:nvGrpSpPr>
        <p:grpSpPr>
          <a:xfrm>
            <a:off x="107950" y="11113"/>
            <a:ext cx="2671763" cy="563562"/>
            <a:chOff x="107504" y="14388"/>
            <a:chExt cx="2672072" cy="750316"/>
          </a:xfrm>
        </p:grpSpPr>
        <p:pic>
          <p:nvPicPr>
            <p:cNvPr id="4102" name="图片 5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004A87"/>
                </a:clrFrom>
                <a:clrTo>
                  <a:srgbClr val="004A8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8497" y="14388"/>
              <a:ext cx="2111079" cy="7503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3" name="图片 6"/>
            <p:cNvPicPr>
              <a:picLocks noChangeAspect="1"/>
            </p:cNvPicPr>
            <p:nvPr userDrawn="1"/>
          </p:nvPicPr>
          <p:blipFill>
            <a:blip r:embed="rId5">
              <a:clrChange>
                <a:clrFrom>
                  <a:srgbClr val="005188"/>
                </a:clrFrom>
                <a:clrTo>
                  <a:srgbClr val="00518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504" y="75497"/>
              <a:ext cx="593794" cy="610292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8" name="直接连接符 7"/>
          <p:cNvCxnSpPr/>
          <p:nvPr/>
        </p:nvCxnSpPr>
        <p:spPr>
          <a:xfrm flipV="1">
            <a:off x="0" y="584200"/>
            <a:ext cx="9144000" cy="635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105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59563" y="-107950"/>
            <a:ext cx="2484437" cy="68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标题 1"/>
          <p:cNvSpPr txBox="1"/>
          <p:nvPr/>
        </p:nvSpPr>
        <p:spPr>
          <a:xfrm>
            <a:off x="250825" y="873125"/>
            <a:ext cx="8229600" cy="565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478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单击此处编辑母版标题样式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16" y="589575"/>
            <a:ext cx="8229982" cy="8575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21" y="1200618"/>
            <a:ext cx="8229982" cy="339579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23" name="内容占位符 2"/>
          <p:cNvSpPr>
            <a:spLocks noGrp="1"/>
          </p:cNvSpPr>
          <p:nvPr>
            <p:ph sz="half" idx="13"/>
          </p:nvPr>
        </p:nvSpPr>
        <p:spPr>
          <a:xfrm>
            <a:off x="323865" y="1600824"/>
            <a:ext cx="3956233" cy="2701390"/>
          </a:xfrm>
          <a:prstGeom prst="rect">
            <a:avLst/>
          </a:prstGeom>
        </p:spPr>
        <p:txBody>
          <a:bodyPr/>
          <a:lstStyle>
            <a:lvl1pPr>
              <a:defRPr sz="21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5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5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35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4" name="内容占位符 3"/>
          <p:cNvSpPr>
            <a:spLocks noGrp="1"/>
          </p:cNvSpPr>
          <p:nvPr>
            <p:ph sz="half" idx="2"/>
          </p:nvPr>
        </p:nvSpPr>
        <p:spPr>
          <a:xfrm>
            <a:off x="4432506" y="1600824"/>
            <a:ext cx="3956233" cy="2701390"/>
          </a:xfrm>
          <a:prstGeom prst="rect">
            <a:avLst/>
          </a:prstGeom>
        </p:spPr>
        <p:txBody>
          <a:bodyPr/>
          <a:lstStyle>
            <a:lvl1pPr>
              <a:defRPr sz="21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50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35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350"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164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‹#›</a:t>
            </a:fld>
            <a:endParaRPr lang="zh-CN" altLang="en-US" strike="noStrike" noProof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4686300"/>
            <a:ext cx="2133600" cy="3571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478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571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rgbClr val="00478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478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2021/11/8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78"/>
            <a:ext cx="7886700" cy="59407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7866"/>
            <a:ext cx="7886700" cy="34508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</p:spPr>
        <p:txBody>
          <a:bodyPr/>
          <a:lstStyle/>
          <a:p>
            <a:pPr fontAlgn="base"/>
            <a:fld id="{6554F731-F1D9-405D-9569-D30D95C59ADF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2021/11/8</a:t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</p:spPr>
        <p:txBody>
          <a:bodyPr/>
          <a:lstStyle/>
          <a:p>
            <a:pPr fontAlgn="base"/>
            <a:fld id="{341D1296-2E93-47A3-B509-9CB210ECFEC1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/>
          <p:cNvGrpSpPr/>
          <p:nvPr/>
        </p:nvGrpSpPr>
        <p:grpSpPr>
          <a:xfrm>
            <a:off x="0" y="685800"/>
            <a:ext cx="8686800" cy="1885950"/>
            <a:chOff x="0" y="576"/>
            <a:chExt cx="5472" cy="1584"/>
          </a:xfrm>
        </p:grpSpPr>
        <p:sp>
          <p:nvSpPr>
            <p:cNvPr id="14339" name="Oval 7"/>
            <p:cNvSpPr/>
            <p:nvPr/>
          </p:nvSpPr>
          <p:spPr>
            <a:xfrm>
              <a:off x="144" y="576"/>
              <a:ext cx="1584" cy="1584"/>
            </a:xfrm>
            <a:prstGeom prst="ellipse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lvl="0" algn="ctr"/>
              <a:endParaRPr lang="zh-CN" altLang="zh-CN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0" name="Rectangle 8"/>
            <p:cNvSpPr/>
            <p:nvPr/>
          </p:nvSpPr>
          <p:spPr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/>
              <a:endParaRPr lang="zh-CN" altLang="zh-CN" sz="18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341" name="Rectangle 9"/>
            <p:cNvSpPr/>
            <p:nvPr/>
          </p:nvSpPr>
          <p:spPr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 algn="ctr"/>
              <a:endParaRPr lang="zh-CN" altLang="zh-CN" sz="18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342" name="Freeform 10"/>
            <p:cNvSpPr/>
            <p:nvPr/>
          </p:nvSpPr>
          <p:spPr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0" y="308"/>
                </a:cxn>
                <a:cxn ang="0">
                  <a:pos x="0" y="30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4343" name="Freeform 11"/>
            <p:cNvSpPr/>
            <p:nvPr/>
          </p:nvSpPr>
          <p:spPr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49"/>
                </a:cxn>
                <a:cxn ang="0">
                  <a:pos x="0" y="149"/>
                </a:cxn>
              </a:cxnLst>
              <a:rect l="0" t="0" r="0" b="0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sp>
        <p:nvSpPr>
          <p:cNvPr id="1146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686050"/>
            <a:ext cx="5638800" cy="142875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 fontAlgn="base"/>
            <a:r>
              <a:rPr lang="zh-CN" altLang="en-US" strike="noStrike" noProof="0"/>
              <a:t>单击此处编辑母版副标题样式</a:t>
            </a:r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082279"/>
            <a:ext cx="7086600" cy="1200150"/>
          </a:xfrm>
        </p:spPr>
        <p:txBody>
          <a:bodyPr anchor="ctr"/>
          <a:lstStyle>
            <a:lvl1pPr>
              <a:defRPr/>
            </a:lvl1pPr>
          </a:lstStyle>
          <a:p>
            <a:pPr lvl="0" fontAlgn="base"/>
            <a:r>
              <a:rPr lang="zh-CN" altLang="en-US" strike="noStrike" noProof="0"/>
              <a:t>单击此处编辑母版标题样式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1863" y="72629"/>
            <a:ext cx="7158037" cy="1059656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46150" y="4686300"/>
            <a:ext cx="1905000" cy="3429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352800" y="4686300"/>
            <a:ext cx="2895600" cy="3429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05600" y="4686300"/>
            <a:ext cx="1905000" cy="34290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685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92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35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447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ctrTitle"/>
          </p:nvPr>
        </p:nvSpPr>
        <p:spPr>
          <a:xfrm>
            <a:off x="-107950" y="1203325"/>
            <a:ext cx="9144000" cy="651510"/>
          </a:xfrm>
          <a:noFill/>
          <a:ln>
            <a:noFill/>
          </a:ln>
        </p:spPr>
        <p:txBody>
          <a:bodyPr anchor="t" anchorCtr="0"/>
          <a:lstStyle/>
          <a:p>
            <a:pPr algn="ctr">
              <a:buClrTx/>
              <a:buSzTx/>
              <a:buFontTx/>
            </a:pPr>
            <a:r>
              <a:rPr lang="zh-CN" altLang="en-US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非遗文化系列课程（</a:t>
            </a:r>
            <a:r>
              <a:rPr lang="en-US" altLang="zh-CN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</a:t>
            </a:r>
            <a:r>
              <a:rPr lang="zh-CN" altLang="en-US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）——家文化篇</a:t>
            </a:r>
          </a:p>
        </p:txBody>
      </p:sp>
      <p:sp>
        <p:nvSpPr>
          <p:cNvPr id="13314" name="副标题 2"/>
          <p:cNvSpPr>
            <a:spLocks noGrp="1"/>
          </p:cNvSpPr>
          <p:nvPr>
            <p:ph type="subTitle" idx="1"/>
          </p:nvPr>
        </p:nvSpPr>
        <p:spPr>
          <a:xfrm>
            <a:off x="1548130" y="2067560"/>
            <a:ext cx="6400800" cy="530860"/>
          </a:xfrm>
          <a:noFill/>
          <a:ln>
            <a:noFill/>
          </a:ln>
        </p:spPr>
        <p:txBody>
          <a:bodyPr anchor="t" anchorCtr="0"/>
          <a:lstStyle/>
          <a:p>
            <a:pPr algn="ctr">
              <a:buClrTx/>
              <a:buSzTx/>
            </a:pPr>
            <a:r>
              <a:rPr lang="zh-CN" altLang="en-US" sz="2400" kern="120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微课宇宙队   </a:t>
            </a:r>
            <a:r>
              <a:rPr lang="en-US" altLang="zh-CN" sz="2000" kern="1200" dirty="0">
                <a:latin typeface="楷体" panose="02010609060101010101" charset="-122"/>
                <a:ea typeface="楷体" panose="02010609060101010101" charset="-122"/>
                <a:cs typeface="楷体_GB2312" panose="02010609030101010101" charset="-122"/>
              </a:rPr>
              <a:t> </a:t>
            </a:r>
            <a:endParaRPr lang="zh-CN" altLang="en-US" sz="2000" kern="1200" dirty="0">
              <a:latin typeface="楷体" panose="02010609060101010101" charset="-122"/>
              <a:ea typeface="楷体" panose="02010609060101010101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985" y="771625"/>
            <a:ext cx="9137015" cy="1102949"/>
          </a:xfrm>
        </p:spPr>
        <p:txBody>
          <a:bodyPr/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复习</a:t>
            </a:r>
            <a:b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review</a:t>
            </a:r>
            <a:b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b="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56080"/>
            <a:ext cx="1886585" cy="1500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79705" y="3291840"/>
            <a:ext cx="50399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这是山西的</a:t>
            </a:r>
            <a:r>
              <a:rPr lang="zh-CN" altLang="en-US" sz="1600" b="1" dirty="0">
                <a:solidFill>
                  <a:schemeClr val="tx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晋南虎</a:t>
            </a:r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，它的鼻子是</a:t>
            </a:r>
            <a:r>
              <a:rPr lang="zh-CN" altLang="en-US" sz="1600" b="1" dirty="0">
                <a:solidFill>
                  <a:schemeClr val="tx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鱼鼻子，代表多子多孙</a:t>
            </a:r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。他的嘴里含着艾叶，寓意孩子可以躲避厄运，健康成长。</a:t>
            </a:r>
          </a:p>
          <a:p>
            <a:pPr algn="just"/>
            <a:r>
              <a:rPr lang="en-US" altLang="zh-CN" sz="1600" b="1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This is a jinnan tiger from Shanxi Province. Its nose is a fish nose, which means having many children . He has mugwort in his mouth, meaning children can avoid bad luck and grow up healthy.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0" y="2020275"/>
            <a:ext cx="9137015" cy="1102949"/>
          </a:xfrm>
        </p:spPr>
        <p:txBody>
          <a:bodyPr/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谢谢观看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b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b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 you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！</a:t>
            </a:r>
            <a:br>
              <a:rPr lang="zh-CN" altLang="en-US" sz="1400" b="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207" y="771510"/>
            <a:ext cx="9154413" cy="2664185"/>
          </a:xfrm>
        </p:spPr>
        <p:txBody>
          <a:bodyPr/>
          <a:lstStyle/>
          <a:p>
            <a:pPr marL="0" lvl="0" indent="0" latinLnBrk="0">
              <a:lnSpc>
                <a:spcPts val="2200"/>
              </a:lnSpc>
              <a:buClr>
                <a:srgbClr val="000000"/>
              </a:buClr>
              <a:buSzPts val="900"/>
              <a:buFont typeface="+mj-lt"/>
              <a:buNone/>
              <a:tabLst>
                <a:tab pos="76200" algn="l"/>
              </a:tabLst>
            </a:pPr>
            <a:br>
              <a:rPr lang="en-US" altLang="zh-CN" sz="1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u="none" strike="noStrik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我的姐姐</a:t>
            </a:r>
            <a:r>
              <a:rPr lang="zh-CN" altLang="en-US" sz="1600" u="none" strike="noStrik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即将生下一个</a:t>
            </a:r>
            <a:r>
              <a:rPr lang="en-US" altLang="zh-CN" sz="1600" u="none" strike="noStrik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可爱的宝宝，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所以我准备了</a:t>
            </a:r>
            <a:r>
              <a:rPr lang="en-US" altLang="zh-CN" sz="1600" u="none" strike="noStrike" spc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布老虎</a:t>
            </a:r>
            <a:r>
              <a:rPr lang="en-US" altLang="zh-CN" sz="1600" u="none" strike="noStrik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作为礼物。</a:t>
            </a:r>
            <a:br>
              <a:rPr lang="en-US" altLang="zh-CN" sz="1600" u="none" strike="noStrik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u="none" strike="noStrik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elder sister is going to give birth to a cute baby,</a:t>
            </a:r>
            <a:br>
              <a:rPr lang="en-US" altLang="zh-CN" sz="1600" u="none" strike="noStrik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u="none" strike="noStrike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I prepared t</a:t>
            </a:r>
            <a:r>
              <a:rPr lang="en-US" altLang="zh-CN" sz="1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1600" u="none" strike="noStrike" spc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Cloth Tiger</a:t>
            </a:r>
            <a:r>
              <a:rPr lang="en-US" altLang="zh-CN" sz="1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gifts.</a:t>
            </a:r>
            <a:br>
              <a:rPr lang="en-US" altLang="zh-CN" sz="1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1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1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1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1600" u="none" strike="noStrike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zh-CN" sz="16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" y="2466340"/>
            <a:ext cx="2953385" cy="248539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3275965" y="2466340"/>
            <a:ext cx="2255520" cy="2470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6" y="1356308"/>
            <a:ext cx="1230044" cy="12258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0" y="3231515"/>
            <a:ext cx="1252855" cy="11550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1150" y="771625"/>
            <a:ext cx="187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布老虎的用处</a:t>
            </a:r>
            <a:endParaRPr lang="en-US" altLang="zh-CN" sz="16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Its functions:</a:t>
            </a:r>
            <a:endParaRPr lang="zh-CN" altLang="en-US" sz="16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6130" y="2656957"/>
            <a:ext cx="187853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儿童玩具</a:t>
            </a:r>
          </a:p>
          <a:p>
            <a:pPr algn="ctr"/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toy</a:t>
            </a:r>
            <a:endParaRPr lang="zh-CN" altLang="en-US" sz="16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4705" y="4433837"/>
            <a:ext cx="187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个人收藏</a:t>
            </a:r>
            <a:endParaRPr lang="en-US" altLang="zh-CN" sz="16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personal</a:t>
            </a:r>
            <a:r>
              <a:rPr lang="en-US" altLang="zh-CN" sz="16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collection</a:t>
            </a:r>
            <a:endParaRPr lang="zh-CN" altLang="en-US" sz="16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20" y="1356360"/>
            <a:ext cx="1252220" cy="12007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373402" y="2633841"/>
            <a:ext cx="1995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礼品馈赠</a:t>
            </a:r>
          </a:p>
          <a:p>
            <a:pPr algn="ctr"/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give gift</a:t>
            </a:r>
            <a:endParaRPr lang="zh-CN" altLang="en-US" sz="16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" y="3209925"/>
            <a:ext cx="1257935" cy="116395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422880" y="4430767"/>
            <a:ext cx="1878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室内摆设</a:t>
            </a:r>
            <a:endParaRPr lang="en-US" altLang="zh-CN" sz="16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indoor decoration</a:t>
            </a:r>
            <a:endParaRPr lang="zh-CN" altLang="en-US" sz="16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31385" y="699350"/>
            <a:ext cx="5112354" cy="121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zh-CN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布老虎是一种</a:t>
            </a:r>
            <a:r>
              <a:rPr lang="zh-CN" altLang="zh-CN" sz="1600" b="1" dirty="0">
                <a:solidFill>
                  <a:schemeClr val="tx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传统工艺品</a:t>
            </a:r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，它的种类很多，流传也很广泛，</a:t>
            </a:r>
            <a:r>
              <a:rPr lang="zh-CN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在中国</a:t>
            </a:r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有很长的历史。</a:t>
            </a:r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Cloth Tiger is a </a:t>
            </a:r>
            <a:r>
              <a:rPr lang="en-US" altLang="zh-CN" sz="1600" b="1" dirty="0">
                <a:solidFill>
                  <a:schemeClr val="tx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traditional craft</a:t>
            </a:r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with various kinds. It is widely spread and has a long history in China.</a:t>
            </a:r>
            <a:endParaRPr lang="zh-CN" altLang="en-US" sz="18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539750" y="915670"/>
            <a:ext cx="2913380" cy="2961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0" y="4011930"/>
            <a:ext cx="391160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虎毒不食子</a:t>
            </a:r>
          </a:p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even a vicious tiger will not eat its cubs</a:t>
            </a:r>
            <a:endParaRPr lang="en-US" altLang="zh-CN" sz="16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923665" y="915670"/>
            <a:ext cx="4249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布老虎起源于</a:t>
            </a:r>
            <a:r>
              <a:rPr lang="zh-CN" altLang="zh-CN" sz="1600" b="1" dirty="0">
                <a:solidFill>
                  <a:schemeClr val="tx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虎图腾崇拜</a:t>
            </a:r>
            <a:r>
              <a:rPr lang="zh-CN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 algn="l">
              <a:buClrTx/>
              <a:buSzTx/>
              <a:buNone/>
            </a:pPr>
            <a:r>
              <a:rPr lang="zh-CN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cloth tiger is actually a </a:t>
            </a:r>
            <a:r>
              <a:rPr lang="zh-CN" altLang="zh-CN" sz="1600" b="1" dirty="0">
                <a:solidFill>
                  <a:schemeClr val="tx2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tiger worship</a:t>
            </a:r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700" y="797349"/>
            <a:ext cx="8640600" cy="864060"/>
          </a:xfrm>
        </p:spPr>
        <p:txBody>
          <a:bodyPr/>
          <a:lstStyle/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布老虎没有统一的标准，心灵手巧的妇女们用手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不同的材料，创造出了各不相同的布老虎。</a:t>
            </a:r>
            <a:b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unified standard to make cloth tigers. Ingenious women use different materials to create various ones. </a:t>
            </a:r>
            <a:b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r="9721" b="11233"/>
          <a:stretch>
            <a:fillRect/>
          </a:stretch>
        </p:blipFill>
        <p:spPr>
          <a:xfrm>
            <a:off x="395521" y="1779060"/>
            <a:ext cx="2952205" cy="3194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2954"/>
          <a:stretch>
            <a:fillRect/>
          </a:stretch>
        </p:blipFill>
        <p:spPr bwMode="auto">
          <a:xfrm>
            <a:off x="323698" y="1295203"/>
            <a:ext cx="3340427" cy="23779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331278" y="3723640"/>
            <a:ext cx="12388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晋南虎</a:t>
            </a:r>
          </a:p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Jinnan tiger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7" t="36981" r="30227" b="34102"/>
          <a:stretch>
            <a:fillRect/>
          </a:stretch>
        </p:blipFill>
        <p:spPr bwMode="auto">
          <a:xfrm>
            <a:off x="3996055" y="1772920"/>
            <a:ext cx="1660525" cy="1700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5"/>
          <a:stretch>
            <a:fillRect/>
          </a:stretch>
        </p:blipFill>
        <p:spPr bwMode="auto">
          <a:xfrm>
            <a:off x="714375" y="843565"/>
            <a:ext cx="2949575" cy="362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475740" y="4466590"/>
            <a:ext cx="13658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活尾虎</a:t>
            </a:r>
            <a:endParaRPr lang="en-US" altLang="zh-CN" sz="16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Huowei Tiger</a:t>
            </a:r>
            <a:endParaRPr lang="en-US" altLang="zh-CN" sz="1600" b="1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99385" y="771525"/>
            <a:ext cx="6156960" cy="3672205"/>
          </a:xfrm>
        </p:spPr>
        <p:txBody>
          <a:bodyPr/>
          <a:lstStyle/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zh-CN" alt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人们希望它们可以保护娃娃的平安，使娃娃</a:t>
            </a:r>
            <a:r>
              <a:rPr lang="zh-CN" altLang="en-US" sz="16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远离厄运</a:t>
            </a:r>
            <a:r>
              <a:rPr lang="zh-CN" alt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1600" b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健康幸福</a:t>
            </a:r>
            <a:r>
              <a:rPr lang="zh-CN" alt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br>
              <a:rPr lang="en-US" altLang="zh-CN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Tiger-head pillow, shoes as well as cap are the most common types. People expect they could protect their babies and drive </a:t>
            </a:r>
            <a:r>
              <a:rPr lang="en-US" altLang="zh-CN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away evils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lang="en-US" altLang="zh-CN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zh-CN" altLang="en-US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health and happiness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zh-CN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br>
              <a:rPr lang="en-US" altLang="zh-CN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6" y="699686"/>
            <a:ext cx="1512014" cy="15120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08" y="2210863"/>
            <a:ext cx="1728120" cy="1728120"/>
          </a:xfrm>
          <a:prstGeom prst="rect">
            <a:avLst/>
          </a:prstGeom>
        </p:spPr>
      </p:pic>
      <p:sp>
        <p:nvSpPr>
          <p:cNvPr id="6" name="标题 1"/>
          <p:cNvSpPr txBox="1"/>
          <p:nvPr/>
        </p:nvSpPr>
        <p:spPr>
          <a:xfrm>
            <a:off x="359521" y="4443745"/>
            <a:ext cx="1728030" cy="7607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ts val="1535"/>
              </a:lnSpc>
              <a:buClr>
                <a:srgbClr val="000000"/>
              </a:buClr>
              <a:buSzPts val="900"/>
              <a:tabLst>
                <a:tab pos="76200" algn="l"/>
              </a:tabLst>
            </a:pPr>
            <a:r>
              <a:rPr lang="zh-CN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虎头鞋</a:t>
            </a:r>
            <a:endParaRPr lang="en-US" altLang="zh-CN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535"/>
              </a:lnSpc>
              <a:buClr>
                <a:srgbClr val="000000"/>
              </a:buClr>
              <a:buSzPts val="900"/>
              <a:tabLst>
                <a:tab pos="76200" algn="l"/>
              </a:tabLst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tiger-head shoes</a:t>
            </a:r>
            <a:b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zh-CN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395720" y="2211498"/>
            <a:ext cx="1728030" cy="7607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535"/>
              </a:lnSpc>
              <a:buClr>
                <a:srgbClr val="000000"/>
              </a:buClr>
              <a:buSzPts val="900"/>
              <a:tabLst>
                <a:tab pos="76200" algn="l"/>
              </a:tabLst>
            </a:pPr>
            <a:r>
              <a:rPr lang="zh-CN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虎头枕</a:t>
            </a:r>
            <a:endParaRPr lang="en-US" altLang="zh-CN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35"/>
              </a:lnSpc>
              <a:buClr>
                <a:srgbClr val="000000"/>
              </a:buClr>
              <a:buSzPts val="900"/>
              <a:tabLst>
                <a:tab pos="76200" algn="l"/>
              </a:tabLst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tiger-head pillow</a:t>
            </a:r>
            <a:b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zh-CN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2195528" y="4155457"/>
            <a:ext cx="1728030" cy="7607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1535"/>
              </a:lnSpc>
              <a:buClr>
                <a:srgbClr val="000000"/>
              </a:buClr>
              <a:buSzPts val="900"/>
              <a:tabLst>
                <a:tab pos="76200" algn="l"/>
              </a:tabLst>
            </a:pPr>
            <a:r>
              <a:rPr lang="zh-CN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虎头帽</a:t>
            </a:r>
            <a:endParaRPr lang="en-US" altLang="zh-CN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35"/>
              </a:lnSpc>
              <a:buClr>
                <a:srgbClr val="000000"/>
              </a:buClr>
              <a:buSzPts val="900"/>
              <a:tabLst>
                <a:tab pos="76200" algn="l"/>
              </a:tabLst>
            </a:pP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tiger-head cap</a:t>
            </a:r>
            <a:b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zh-CN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466725" y="2931795"/>
            <a:ext cx="1513205" cy="13766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985" y="771625"/>
            <a:ext cx="9137015" cy="1102949"/>
          </a:xfrm>
        </p:spPr>
        <p:txBody>
          <a:bodyPr/>
          <a:lstStyle/>
          <a:p>
            <a:pPr algn="ctr"/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复习</a:t>
            </a:r>
            <a:b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review</a:t>
            </a:r>
            <a:b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b="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5" y="1874809"/>
            <a:ext cx="3393116" cy="22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95710" y="4227595"/>
            <a:ext cx="339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Cloth Tiger from Shanxi Province</a:t>
            </a:r>
          </a:p>
          <a:p>
            <a:pPr algn="ctr"/>
            <a:r>
              <a:rPr lang="zh-CN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山西省的布老虎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74.855118110236,&quot;width&quot;:5944.538582677165}"/>
</p:tagLst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379</Words>
  <Application>Microsoft Office PowerPoint</Application>
  <PresentationFormat>全屏显示(16:9)</PresentationFormat>
  <Paragraphs>37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等线</vt:lpstr>
      <vt:lpstr>黑体</vt:lpstr>
      <vt:lpstr>楷体</vt:lpstr>
      <vt:lpstr>楷体_GB2312</vt:lpstr>
      <vt:lpstr>微软雅黑</vt:lpstr>
      <vt:lpstr>Arial</vt:lpstr>
      <vt:lpstr>Calibri</vt:lpstr>
      <vt:lpstr>Times New Roman</vt:lpstr>
      <vt:lpstr>Wingdings</vt:lpstr>
      <vt:lpstr>2_自定义设计方案</vt:lpstr>
      <vt:lpstr>非遗文化系列课程（1）——家文化篇</vt:lpstr>
      <vt:lpstr> 我的姐姐即将生下一个可爱的宝宝，所以我准备了布老虎作为礼物。 My elder sister is going to give birth to a cute baby, so I prepared the Cloth Tiger as gifts.       </vt:lpstr>
      <vt:lpstr>PowerPoint 演示文稿</vt:lpstr>
      <vt:lpstr>PowerPoint 演示文稿</vt:lpstr>
      <vt:lpstr>布老虎没有统一的标准，心灵手巧的妇女们用手中不同的材料，创造出了各不相同的布老虎。 There is no unified standard to make cloth tigers. Ingenious women use different materials to create various ones.    </vt:lpstr>
      <vt:lpstr>PowerPoint 演示文稿</vt:lpstr>
      <vt:lpstr>PowerPoint 演示文稿</vt:lpstr>
      <vt:lpstr>人们希望它们可以保护娃娃的平安，使娃娃远离厄运，健康幸福。 Tiger-head pillow, shoes as well as cap are the most common types. People expect they could protect their babies and drive away evils, and thus bring health and happiness.                                   </vt:lpstr>
      <vt:lpstr>复习 review </vt:lpstr>
      <vt:lpstr>复习 review </vt:lpstr>
      <vt:lpstr>谢谢观看！  Thank you！ </vt:lpstr>
    </vt:vector>
  </TitlesOfParts>
  <Company>Origraph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李 蓓蓓</cp:lastModifiedBy>
  <cp:revision>706</cp:revision>
  <dcterms:created xsi:type="dcterms:W3CDTF">2011-04-21T06:12:00Z</dcterms:created>
  <dcterms:modified xsi:type="dcterms:W3CDTF">2021-11-08T15:35:53Z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06DCBA07949A45CC8E126C1C8409CE1D</vt:lpwstr>
  </property>
</Properties>
</file>