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9" r:id="rId1"/>
  </p:sldMasterIdLst>
  <p:notesMasterIdLst>
    <p:notesMasterId r:id="rId29"/>
  </p:notesMasterIdLst>
  <p:sldIdLst>
    <p:sldId id="1469" r:id="rId2"/>
    <p:sldId id="1470" r:id="rId3"/>
    <p:sldId id="1471" r:id="rId4"/>
    <p:sldId id="1472" r:id="rId5"/>
    <p:sldId id="1119" r:id="rId6"/>
    <p:sldId id="1490" r:id="rId7"/>
    <p:sldId id="1387" r:id="rId8"/>
    <p:sldId id="1408" r:id="rId9"/>
    <p:sldId id="1481" r:id="rId10"/>
    <p:sldId id="1478" r:id="rId11"/>
    <p:sldId id="1483" r:id="rId12"/>
    <p:sldId id="1484" r:id="rId13"/>
    <p:sldId id="1479" r:id="rId14"/>
    <p:sldId id="1480" r:id="rId15"/>
    <p:sldId id="1482" r:id="rId16"/>
    <p:sldId id="1477" r:id="rId17"/>
    <p:sldId id="1428" r:id="rId18"/>
    <p:sldId id="1429" r:id="rId19"/>
    <p:sldId id="1424" r:id="rId20"/>
    <p:sldId id="1485" r:id="rId21"/>
    <p:sldId id="1486" r:id="rId22"/>
    <p:sldId id="1487" r:id="rId23"/>
    <p:sldId id="1488" r:id="rId24"/>
    <p:sldId id="1489" r:id="rId25"/>
    <p:sldId id="1473" r:id="rId26"/>
    <p:sldId id="1476" r:id="rId27"/>
    <p:sldId id="147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99"/>
    <a:srgbClr val="008000"/>
    <a:srgbClr val="CC0099"/>
    <a:srgbClr val="FF6600"/>
    <a:srgbClr val="FFFFCC"/>
    <a:srgbClr val="00FFCC"/>
    <a:srgbClr val="99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5532" autoAdjust="0"/>
  </p:normalViewPr>
  <p:slideViewPr>
    <p:cSldViewPr snapToGrid="0">
      <p:cViewPr varScale="1">
        <p:scale>
          <a:sx n="82" d="100"/>
          <a:sy n="82" d="100"/>
        </p:scale>
        <p:origin x="70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135FE-73F9-4B97-A8B7-A096687FCB7D}" type="datetimeFigureOut">
              <a:rPr lang="zh-CN" altLang="en-US" smtClean="0"/>
              <a:t>2020/7/21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14BBA-7D18-459C-AE7F-A53DA9F6A9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66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14BBA-7D18-459C-AE7F-A53DA9F6A9D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511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http://img95.699pic.com/xsj/0f/ho/wp.jpg!/fw/700/watermark/url/L3hzai93YXRlcl9kZXRhaWwyLnBuZw/align/southeast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14BBA-7D18-459C-AE7F-A53DA9F6A9D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511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http://seopic.699pic.com/photo/50052/4262.jpg_wh1200.jpg</a:t>
            </a:r>
          </a:p>
          <a:p>
            <a:r>
              <a:rPr lang="en-US" altLang="zh-CN" dirty="0"/>
              <a:t>http://seopic.699pic.com/photo/50046/6133.jpg_wh1200.jpg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14BBA-7D18-459C-AE7F-A53DA9F6A9D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885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2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54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307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168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3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473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14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913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7/21/2020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843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7/21/2020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948759"/>
            <a:ext cx="12192000" cy="2458721"/>
          </a:xfrm>
        </p:spPr>
        <p:txBody>
          <a:bodyPr/>
          <a:lstStyle/>
          <a:p>
            <a:pPr algn="ctr"/>
            <a:r>
              <a:rPr lang="zh-CN" altLang="en-US" sz="6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6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8</a:t>
            </a:r>
            <a:r>
              <a:rPr lang="zh-CN" altLang="en-US" sz="6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  你可以给我她的手机号吗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71835" y="5053356"/>
            <a:ext cx="7891272" cy="128016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>
                <a:latin typeface="仿宋" panose="02010609060101010101" pitchFamily="49" charset="-122"/>
                <a:ea typeface="仿宋" panose="02010609060101010101" pitchFamily="49" charset="-122"/>
              </a:rPr>
              <a:t>山东大学</a:t>
            </a:r>
            <a:endParaRPr lang="en-US" altLang="zh-CN" sz="40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1851" y="1819104"/>
            <a:ext cx="10717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Dì-bā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nǐ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kěyǐ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gěi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wǒ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tāde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shǒujī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 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48672" y="4222359"/>
            <a:ext cx="93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2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822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026061" y="594151"/>
            <a:ext cx="209992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小姐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418250" y="677625"/>
            <a:ext cx="1637230" cy="94488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先生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96564" y="636750"/>
            <a:ext cx="1637230" cy="94488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rPr>
              <a:t>女士</a:t>
            </a:r>
            <a:endParaRPr lang="en-US" altLang="zh-CN" sz="4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018" y="2087962"/>
            <a:ext cx="5952926" cy="427420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91D904F-032A-4400-8AFF-63F6CF0AB438}"/>
              </a:ext>
            </a:extLst>
          </p:cNvPr>
          <p:cNvSpPr/>
          <p:nvPr/>
        </p:nvSpPr>
        <p:spPr>
          <a:xfrm>
            <a:off x="6641815" y="1581630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06102D-B92B-4F79-A52B-BD3DAC525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5056" y="-19225"/>
            <a:ext cx="10058400" cy="405079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上海是一个又大又漂亮的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城市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你知道哪些中国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城市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大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城市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、小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城市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住在大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城市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好还是小</a:t>
            </a:r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城市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好？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359F3B5E-8B24-4D68-8883-81B234EE321F}"/>
              </a:ext>
            </a:extLst>
          </p:cNvPr>
          <p:cNvSpPr/>
          <p:nvPr/>
        </p:nvSpPr>
        <p:spPr>
          <a:xfrm>
            <a:off x="682301" y="779106"/>
            <a:ext cx="202565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城市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B54D53D-2C6D-4BAD-BF0D-D2992A144EF9}"/>
              </a:ext>
            </a:extLst>
          </p:cNvPr>
          <p:cNvSpPr/>
          <p:nvPr/>
        </p:nvSpPr>
        <p:spPr>
          <a:xfrm>
            <a:off x="2805762" y="1544506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6C32370-90FB-47D2-979E-7F662DDFB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592" y="4072756"/>
            <a:ext cx="7608318" cy="278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0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48661" y="1982549"/>
            <a:ext cx="50723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我是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1983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出生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我是在山东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出生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出生孩子（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r>
              <a:rPr lang="zh-CN" altLang="en-US" sz="4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生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孩子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202565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出生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D74F4D0-AA7B-4DD5-95BA-E49A851AC14D}"/>
              </a:ext>
            </a:extLst>
          </p:cNvPr>
          <p:cNvSpPr/>
          <p:nvPr/>
        </p:nvSpPr>
        <p:spPr>
          <a:xfrm>
            <a:off x="2588071" y="1160595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6118513-D755-489F-BB28-39BDC60CC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62854"/>
            <a:ext cx="5235394" cy="356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2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8" y="382385"/>
            <a:ext cx="209992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近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4798" y="2586988"/>
            <a:ext cx="9475903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我家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离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学校很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近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南京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离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上海很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近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，北京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离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上海比较远。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日本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离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中国很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近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，美国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离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中国很远。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FF576D2-5831-4245-B82D-1B54DCC9B152}"/>
              </a:ext>
            </a:extLst>
          </p:cNvPr>
          <p:cNvSpPr/>
          <p:nvPr/>
        </p:nvSpPr>
        <p:spPr>
          <a:xfrm>
            <a:off x="2152619" y="1326701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01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8" y="382385"/>
            <a:ext cx="209992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街道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4832" y="2544419"/>
            <a:ext cx="9475903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条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街道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条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街道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上现在没有人。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城市里有很多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条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街道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480357E-7E87-4D9D-9496-53F65B143094}"/>
              </a:ext>
            </a:extLst>
          </p:cNvPr>
          <p:cNvSpPr/>
          <p:nvPr/>
        </p:nvSpPr>
        <p:spPr>
          <a:xfrm>
            <a:off x="2152619" y="1326701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FE7699B-3ADF-4A29-B105-2C108048F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217" y="382385"/>
            <a:ext cx="4822437" cy="326069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2280CE7-B8F7-4CC1-B91C-E46C3C4C7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1976" y="4025908"/>
            <a:ext cx="5112629" cy="276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8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8" y="382385"/>
            <a:ext cx="209992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几乎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1839" y="2342513"/>
            <a:ext cx="94759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这两个孩子长得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几乎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一样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学过的汉字，我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几乎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会写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学过的汉字，我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几乎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忘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1105" y="382385"/>
            <a:ext cx="4156372" cy="2929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74A357B7-C7E8-47B3-9435-4A251E0C966F}"/>
              </a:ext>
            </a:extLst>
          </p:cNvPr>
          <p:cNvSpPr/>
          <p:nvPr/>
        </p:nvSpPr>
        <p:spPr>
          <a:xfrm>
            <a:off x="2423207" y="1225865"/>
            <a:ext cx="71526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语法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710290" y="4280903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GRAMMAR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E8A416-95C4-4DB1-A70D-B6608C41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10" y="1755279"/>
            <a:ext cx="6335436" cy="3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34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6087" y="2358484"/>
            <a:ext cx="9475903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除了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周末（以外），我们每天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有课。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除了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北京，别的城市我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没去过。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除了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李白（以外），别的同学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来了。</a:t>
            </a:r>
          </a:p>
        </p:txBody>
      </p:sp>
      <p:sp>
        <p:nvSpPr>
          <p:cNvPr id="4" name="Rectangle 7"/>
          <p:cNvSpPr/>
          <p:nvPr/>
        </p:nvSpPr>
        <p:spPr>
          <a:xfrm>
            <a:off x="1325965" y="962797"/>
            <a:ext cx="7180443" cy="99100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华文新魏" pitchFamily="2" charset="-122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除了</a:t>
            </a:r>
            <a:r>
              <a:rPr lang="en-US" altLang="zh-CN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r>
              <a:rPr lang="zh-CN" altLang="en-US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（以外），</a:t>
            </a:r>
            <a:r>
              <a:rPr lang="zh-CN" altLang="en-US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都</a:t>
            </a:r>
            <a:r>
              <a:rPr lang="en-US" altLang="zh-CN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endParaRPr lang="en-US" sz="4000" dirty="0">
              <a:solidFill>
                <a:srgbClr val="FF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787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8694" y="1988680"/>
            <a:ext cx="94759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除了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会说汉语，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也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会说英语。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除了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喜欢打篮球，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也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喜欢踢足球。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除了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去过北京，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也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去过南京。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除了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爱吃西瓜，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还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也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爱吃香蕉。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37AC03A-B72A-49F1-8103-57CE8B9C502D}"/>
              </a:ext>
            </a:extLst>
          </p:cNvPr>
          <p:cNvSpPr/>
          <p:nvPr/>
        </p:nvSpPr>
        <p:spPr>
          <a:xfrm>
            <a:off x="183584" y="339609"/>
            <a:ext cx="12008416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除了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（以外），也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还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 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structure 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除了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，还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也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…”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Besides…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also…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30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82000" y="2343244"/>
            <a:ext cx="11251853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除了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甄老师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李老师和陈老师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也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是我们的老师。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除了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王语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米雪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也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去看电影了。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除了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李白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马小军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也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参加篮球比赛了。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1FE10E2-C559-4700-B66E-9222D39008F1}"/>
              </a:ext>
            </a:extLst>
          </p:cNvPr>
          <p:cNvSpPr/>
          <p:nvPr/>
        </p:nvSpPr>
        <p:spPr>
          <a:xfrm>
            <a:off x="183584" y="768817"/>
            <a:ext cx="12008416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除了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（以外），也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还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 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structure 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除了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，还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也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…”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Besides…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also…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95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6760" y="1070265"/>
            <a:ext cx="11114532" cy="5787735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杯  </a:t>
            </a:r>
            <a:r>
              <a:rPr lang="zh-CN" altLang="en-US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bēi</a:t>
            </a:r>
            <a:r>
              <a:rPr lang="en-US" altLang="zh-CN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N 	cup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果盘</a:t>
            </a:r>
            <a:r>
              <a:rPr lang="zh-CN" altLang="en-US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guǒpán</a:t>
            </a:r>
            <a:r>
              <a:rPr lang="en-US" altLang="zh-CN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N 	fruit </a:t>
            </a:r>
            <a:r>
              <a:rPr lang="en-US" altLang="zh-CN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platte</a:t>
            </a:r>
            <a:endParaRPr lang="en-US" altLang="zh-CN" sz="19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香蕉</a:t>
            </a:r>
            <a:r>
              <a:rPr lang="zh-CN" altLang="en-US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xiāngjiāo</a:t>
            </a:r>
            <a:r>
              <a:rPr lang="en-US" altLang="zh-CN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N 	banana</a:t>
            </a:r>
          </a:p>
          <a:p>
            <a:pPr marL="514350" lvl="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西瓜</a:t>
            </a:r>
            <a:r>
              <a:rPr lang="zh-CN" altLang="en-US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xīguā</a:t>
            </a:r>
            <a:r>
              <a:rPr lang="en-US" altLang="zh-CN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N	watermelon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除了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…,  </a:t>
            </a:r>
            <a:r>
              <a:rPr lang="en-US" altLang="zh-CN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chúle</a:t>
            </a:r>
            <a:r>
              <a:rPr lang="en-US" altLang="zh-CN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</a:p>
          <a:p>
            <a:pPr marL="0" indent="0">
              <a:lnSpc>
                <a:spcPct val="100000"/>
              </a:lnSpc>
              <a:buClr>
                <a:srgbClr val="D34817">
                  <a:lumMod val="75000"/>
                </a:srgbClr>
              </a:buClr>
              <a:buNone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还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也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   </a:t>
            </a:r>
            <a:r>
              <a:rPr lang="en-US" altLang="zh-CN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9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hái</a:t>
            </a:r>
            <a:r>
              <a:rPr lang="en-US" altLang="zh-CN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en-US" altLang="zh-CN" sz="19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yě</a:t>
            </a:r>
            <a:r>
              <a:rPr lang="en-US" altLang="zh-CN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                     besides…,also… 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 startAt="6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听说</a:t>
            </a:r>
            <a:r>
              <a:rPr lang="zh-CN" altLang="en-US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tīngshuō</a:t>
            </a:r>
            <a:r>
              <a:rPr lang="en-US" altLang="zh-CN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V            to hear </a:t>
            </a:r>
            <a:r>
              <a:rPr lang="en-US" altLang="zh-CN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that;to</a:t>
            </a:r>
            <a:r>
              <a:rPr lang="en-US" altLang="zh-CN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be told</a:t>
            </a:r>
            <a:endParaRPr lang="en-US" altLang="zh-CN" sz="19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 startAt="6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北方</a:t>
            </a:r>
            <a:r>
              <a:rPr lang="zh-CN" altLang="en-US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běifāng</a:t>
            </a:r>
            <a:r>
              <a:rPr lang="en-US" altLang="zh-CN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N            the north part of a country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 startAt="6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上班</a:t>
            </a:r>
            <a:r>
              <a:rPr lang="zh-CN" altLang="en-US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shàngbān</a:t>
            </a:r>
            <a:r>
              <a:rPr lang="en-US" altLang="zh-CN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VO          to go to work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 startAt="6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已经</a:t>
            </a:r>
            <a:r>
              <a:rPr lang="zh-CN" altLang="en-US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19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yǐjīng</a:t>
            </a:r>
            <a:r>
              <a:rPr lang="en-US" altLang="zh-CN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Adv          already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 startAt="6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小姐</a:t>
            </a:r>
            <a:r>
              <a:rPr lang="zh-CN" altLang="en-US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en-US" altLang="zh-CN" sz="19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xiǎojiě</a:t>
            </a:r>
            <a:r>
              <a:rPr lang="en-US" altLang="zh-CN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N           </a:t>
            </a:r>
            <a:r>
              <a:rPr lang="en-US" altLang="zh-CN" sz="19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Miss;young</a:t>
            </a:r>
            <a:r>
              <a:rPr lang="en-US" altLang="zh-CN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lady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 startAt="6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城市</a:t>
            </a:r>
            <a:r>
              <a:rPr lang="zh-CN" altLang="en-US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chéng</a:t>
            </a:r>
            <a:r>
              <a:rPr lang="en-US" altLang="zh-CN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shì</a:t>
            </a:r>
            <a:r>
              <a:rPr lang="en-US" altLang="zh-CN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N          city</a:t>
            </a:r>
          </a:p>
          <a:p>
            <a:pPr marL="514350" lvl="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 startAt="6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出生</a:t>
            </a:r>
            <a:r>
              <a:rPr lang="zh-CN" altLang="en-US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chūshēng</a:t>
            </a:r>
            <a:r>
              <a:rPr lang="en-US" altLang="zh-CN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V         to be born</a:t>
            </a:r>
          </a:p>
          <a:p>
            <a:pPr marL="514350" lvl="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 startAt="6"/>
            </a:pPr>
            <a:endParaRPr lang="en-US" altLang="zh-CN" sz="32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0000"/>
              </a:lnSpc>
              <a:spcBef>
                <a:spcPts val="18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6"/>
            </a:pP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48ED922-29F5-4F99-97A6-DF56E15F8B07}"/>
              </a:ext>
            </a:extLst>
          </p:cNvPr>
          <p:cNvSpPr/>
          <p:nvPr/>
        </p:nvSpPr>
        <p:spPr>
          <a:xfrm>
            <a:off x="303745" y="421123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248EDA2-0E0E-48B9-BEBB-7FD128E145F9}"/>
              </a:ext>
            </a:extLst>
          </p:cNvPr>
          <p:cNvSpPr/>
          <p:nvPr/>
        </p:nvSpPr>
        <p:spPr>
          <a:xfrm>
            <a:off x="6150931" y="1163437"/>
            <a:ext cx="609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0000"/>
              </a:lnSpc>
              <a:buClr>
                <a:srgbClr val="C00000"/>
              </a:buClr>
              <a:buSzPct val="85000"/>
              <a:buFont typeface="+mj-lt"/>
              <a:buAutoNum type="arabicPeriod" startAt="13"/>
            </a:pP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南方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nánfāng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N 	     the south part of a country</a:t>
            </a:r>
          </a:p>
          <a:p>
            <a:pPr marL="514350" indent="-514350">
              <a:lnSpc>
                <a:spcPct val="100000"/>
              </a:lnSpc>
              <a:buClr>
                <a:srgbClr val="C00000"/>
              </a:buClr>
              <a:buSzPct val="85000"/>
              <a:buFont typeface="+mj-lt"/>
              <a:buAutoNum type="arabicPeriod" startAt="13"/>
            </a:pP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从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 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cóng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85000"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dào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                      from...to...</a:t>
            </a:r>
          </a:p>
          <a:p>
            <a:pPr marL="514350" indent="-514350">
              <a:lnSpc>
                <a:spcPct val="100000"/>
              </a:lnSpc>
              <a:buClr>
                <a:srgbClr val="C00000"/>
              </a:buClr>
              <a:buSzPct val="85000"/>
              <a:buFont typeface="+mj-lt"/>
              <a:buAutoNum type="arabicPeriod" startAt="15"/>
            </a:pP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近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jìn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A 	      near</a:t>
            </a:r>
          </a:p>
          <a:p>
            <a:pPr marL="514350" indent="-514350">
              <a:lnSpc>
                <a:spcPct val="100000"/>
              </a:lnSpc>
              <a:buClr>
                <a:srgbClr val="C00000"/>
              </a:buClr>
              <a:buSzPct val="85000"/>
              <a:buFont typeface="+mj-lt"/>
              <a:buAutoNum type="arabicPeriod" startAt="15"/>
            </a:pP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街道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jiēdào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N 	      street</a:t>
            </a:r>
          </a:p>
          <a:p>
            <a:pPr marL="514350" indent="-514350">
              <a:lnSpc>
                <a:spcPct val="100000"/>
              </a:lnSpc>
              <a:buClr>
                <a:srgbClr val="C00000"/>
              </a:buClr>
              <a:buSzPct val="85000"/>
              <a:buFont typeface="+mj-lt"/>
              <a:buAutoNum type="arabicPeriod" startAt="15"/>
            </a:pP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几乎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jīhū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Adv 	      almost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8DDDAE-7456-44FE-A5C9-0F16D1689262}"/>
              </a:ext>
            </a:extLst>
          </p:cNvPr>
          <p:cNvSpPr/>
          <p:nvPr/>
        </p:nvSpPr>
        <p:spPr>
          <a:xfrm>
            <a:off x="6371756" y="3564933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00692C2-C837-47EF-83C4-6623D78C4D77}"/>
              </a:ext>
            </a:extLst>
          </p:cNvPr>
          <p:cNvSpPr/>
          <p:nvPr/>
        </p:nvSpPr>
        <p:spPr>
          <a:xfrm>
            <a:off x="6150931" y="4433270"/>
            <a:ext cx="6096001" cy="2085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格式：除了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，还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也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</a:p>
          <a:p>
            <a:pPr lvl="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structure 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除了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，还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也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…”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Besides…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also…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457200" lvl="0" indent="-45720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 startAt="2"/>
            </a:pP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副词：已经       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已经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  <a:p>
            <a:pPr marL="514350" lvl="0" indent="-51435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 startAt="3"/>
            </a:pP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介词：从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preposition 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从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 </a:t>
            </a:r>
          </a:p>
        </p:txBody>
      </p:sp>
    </p:spTree>
    <p:extLst>
      <p:ext uri="{BB962C8B-B14F-4D97-AF65-F5344CB8AC3E}">
        <p14:creationId xmlns:p14="http://schemas.microsoft.com/office/powerpoint/2010/main" val="730718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80571" y="2169695"/>
            <a:ext cx="94759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这些生词，你都认识吗？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我们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已经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过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已经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习惯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中国的生活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苹果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已经</a:t>
            </a:r>
            <a:r>
              <a:rPr lang="zh-CN" altLang="en-US" sz="40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红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，可以吃了。</a:t>
            </a:r>
          </a:p>
        </p:txBody>
      </p:sp>
      <p:sp>
        <p:nvSpPr>
          <p:cNvPr id="3" name="矩形 2"/>
          <p:cNvSpPr/>
          <p:nvPr/>
        </p:nvSpPr>
        <p:spPr>
          <a:xfrm>
            <a:off x="3964597" y="1166304"/>
            <a:ext cx="6532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009999"/>
                </a:solidFill>
              </a:rPr>
              <a:t>羊肉    菜单    环境    跳舞   热情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C94C7A1-CE52-4590-9347-07B96F0C977C}"/>
              </a:ext>
            </a:extLst>
          </p:cNvPr>
          <p:cNvSpPr/>
          <p:nvPr/>
        </p:nvSpPr>
        <p:spPr>
          <a:xfrm>
            <a:off x="323543" y="318360"/>
            <a:ext cx="6699270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副词：已经       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已经”</a:t>
            </a:r>
          </a:p>
        </p:txBody>
      </p:sp>
    </p:spTree>
    <p:extLst>
      <p:ext uri="{BB962C8B-B14F-4D97-AF65-F5344CB8AC3E}">
        <p14:creationId xmlns:p14="http://schemas.microsoft.com/office/powerpoint/2010/main" val="251655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03298" y="2131058"/>
            <a:ext cx="9475903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已经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七点半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，别睡了！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我来中国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已经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三个月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孩子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已经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两岁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，会走路了。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941BAF7-3C92-4B03-9F2F-92C27CD392CE}"/>
              </a:ext>
            </a:extLst>
          </p:cNvPr>
          <p:cNvSpPr/>
          <p:nvPr/>
        </p:nvSpPr>
        <p:spPr>
          <a:xfrm>
            <a:off x="332874" y="476980"/>
            <a:ext cx="6699270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副词：已经       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已经”</a:t>
            </a:r>
          </a:p>
        </p:txBody>
      </p:sp>
    </p:spTree>
    <p:extLst>
      <p:ext uri="{BB962C8B-B14F-4D97-AF65-F5344CB8AC3E}">
        <p14:creationId xmlns:p14="http://schemas.microsoft.com/office/powerpoint/2010/main" val="338806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03298" y="2131058"/>
            <a:ext cx="94759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从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宿舍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教室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很近，走路三分钟就到。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从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这儿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济南站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远吗？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：有点儿远，我们坐出租车去吧。</a:t>
            </a:r>
          </a:p>
        </p:txBody>
      </p:sp>
      <p:sp>
        <p:nvSpPr>
          <p:cNvPr id="4" name="Rectangle 7"/>
          <p:cNvSpPr/>
          <p:nvPr/>
        </p:nvSpPr>
        <p:spPr>
          <a:xfrm>
            <a:off x="1912800" y="1185343"/>
            <a:ext cx="3834858" cy="9910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华文新魏" pitchFamily="2" charset="-122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从</a:t>
            </a:r>
            <a:r>
              <a:rPr lang="en-US" altLang="zh-CN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……</a:t>
            </a:r>
            <a:r>
              <a:rPr lang="zh-CN" altLang="en-US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到</a:t>
            </a:r>
            <a:r>
              <a:rPr lang="en-US" altLang="zh-CN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……</a:t>
            </a:r>
            <a:endParaRPr lang="en-US" sz="4000" dirty="0">
              <a:solidFill>
                <a:srgbClr val="FF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697" y="2659223"/>
            <a:ext cx="2671750" cy="382512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A3DA1AD-64D1-4917-A61E-C10993C76BFD}"/>
              </a:ext>
            </a:extLst>
          </p:cNvPr>
          <p:cNvSpPr/>
          <p:nvPr/>
        </p:nvSpPr>
        <p:spPr>
          <a:xfrm>
            <a:off x="304882" y="233292"/>
            <a:ext cx="5840060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介词：从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preposition 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从” 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 </a:t>
            </a:r>
          </a:p>
        </p:txBody>
      </p:sp>
    </p:spTree>
    <p:extLst>
      <p:ext uri="{BB962C8B-B14F-4D97-AF65-F5344CB8AC3E}">
        <p14:creationId xmlns:p14="http://schemas.microsoft.com/office/powerpoint/2010/main" val="415677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03298" y="2131058"/>
            <a:ext cx="9475903" cy="366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我们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从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星期一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星期五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都有课。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我们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从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八点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十一点四十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上课。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：你几点有时间？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从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四点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六点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都有时间。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9DB2902-4C36-4C4C-8C49-34AC16254D01}"/>
              </a:ext>
            </a:extLst>
          </p:cNvPr>
          <p:cNvSpPr/>
          <p:nvPr/>
        </p:nvSpPr>
        <p:spPr>
          <a:xfrm>
            <a:off x="304882" y="233292"/>
            <a:ext cx="5840060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介词：从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preposition 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从” 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 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C1D8010-1BD1-4BF7-AA85-C3E7E56CC7EC}"/>
              </a:ext>
            </a:extLst>
          </p:cNvPr>
          <p:cNvSpPr/>
          <p:nvPr/>
        </p:nvSpPr>
        <p:spPr>
          <a:xfrm>
            <a:off x="1912800" y="1185343"/>
            <a:ext cx="3834858" cy="9910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华文新魏" pitchFamily="2" charset="-122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从</a:t>
            </a:r>
            <a:r>
              <a:rPr lang="en-US" altLang="zh-CN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……</a:t>
            </a:r>
            <a:r>
              <a:rPr lang="zh-CN" altLang="en-US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到</a:t>
            </a:r>
            <a:r>
              <a:rPr lang="en-US" altLang="zh-CN" sz="4000" dirty="0">
                <a:solidFill>
                  <a:srgbClr val="FF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……</a:t>
            </a:r>
            <a:endParaRPr lang="en-US" sz="4000" dirty="0">
              <a:solidFill>
                <a:srgbClr val="FF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804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522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从      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6080" y="2072273"/>
            <a:ext cx="10058400" cy="43052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 中国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离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日本很近，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离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美国很远。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学校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离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超市远不远？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6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济南</a:t>
            </a:r>
            <a:r>
              <a:rPr lang="zh-CN" altLang="en-US" sz="36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到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北京，坐火车要两个小时。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6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教室</a:t>
            </a:r>
            <a:r>
              <a:rPr lang="zh-CN" altLang="en-US" sz="36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到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宿舍，要坐车吗？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66426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FC5C345-8252-4D60-A86B-7A5F8D093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43" y="2029265"/>
            <a:ext cx="6358859" cy="2992902"/>
          </a:xfrm>
          <a:prstGeom prst="rect">
            <a:avLst/>
          </a:prstGeom>
        </p:spPr>
      </p:pic>
      <p:sp>
        <p:nvSpPr>
          <p:cNvPr id="7" name="标题 4">
            <a:extLst>
              <a:ext uri="{FF2B5EF4-FFF2-40B4-BE49-F238E27FC236}">
                <a16:creationId xmlns:a16="http://schemas.microsoft.com/office/drawing/2014/main" id="{E3D51FFF-2B43-4B9A-8DF4-B13D23BA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小结</a:t>
            </a:r>
          </a:p>
        </p:txBody>
      </p:sp>
      <p:sp>
        <p:nvSpPr>
          <p:cNvPr id="8" name="文本占位符 6">
            <a:extLst>
              <a:ext uri="{FF2B5EF4-FFF2-40B4-BE49-F238E27FC236}">
                <a16:creationId xmlns:a16="http://schemas.microsoft.com/office/drawing/2014/main" id="{A1E82F00-A4ED-46BD-B8F2-4EBA89A17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32" y="3968529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SUMMARY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55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6760" y="1070265"/>
            <a:ext cx="11114532" cy="5787735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杯  </a:t>
            </a:r>
            <a:r>
              <a:rPr lang="zh-CN" altLang="en-US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r>
              <a:rPr lang="en-US" altLang="zh-CN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bēi</a:t>
            </a:r>
            <a:r>
              <a:rPr lang="en-US" altLang="zh-CN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N 	cup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果盘</a:t>
            </a:r>
            <a:r>
              <a:rPr lang="zh-CN" altLang="en-US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guǒpán</a:t>
            </a:r>
            <a:r>
              <a:rPr lang="en-US" altLang="zh-CN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N 	fruit </a:t>
            </a:r>
            <a:r>
              <a:rPr lang="en-US" altLang="zh-CN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platte</a:t>
            </a:r>
            <a:endParaRPr lang="en-US" altLang="zh-CN" sz="19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香蕉</a:t>
            </a:r>
            <a:r>
              <a:rPr lang="zh-CN" altLang="en-US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xiāngjiāo</a:t>
            </a:r>
            <a:r>
              <a:rPr lang="en-US" altLang="zh-CN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N 	banana</a:t>
            </a:r>
          </a:p>
          <a:p>
            <a:pPr marL="514350" lvl="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西瓜</a:t>
            </a:r>
            <a:r>
              <a:rPr lang="zh-CN" altLang="en-US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xīguā</a:t>
            </a:r>
            <a:r>
              <a:rPr lang="en-US" altLang="zh-CN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N	watermelon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除了</a:t>
            </a:r>
            <a:r>
              <a:rPr lang="en-US" altLang="zh-CN" sz="28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…,   </a:t>
            </a:r>
            <a:r>
              <a:rPr lang="en-US" altLang="zh-CN" sz="1900" dirty="0" err="1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chúle</a:t>
            </a:r>
            <a:r>
              <a:rPr lang="en-US" altLang="zh-CN" sz="19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</a:p>
          <a:p>
            <a:pPr marL="0" indent="0">
              <a:lnSpc>
                <a:spcPct val="100000"/>
              </a:lnSpc>
              <a:buClr>
                <a:srgbClr val="D34817">
                  <a:lumMod val="75000"/>
                </a:srgbClr>
              </a:buClr>
              <a:buNone/>
            </a:pPr>
            <a:r>
              <a:rPr lang="zh-CN" altLang="en-US" sz="28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还</a:t>
            </a:r>
            <a:r>
              <a:rPr lang="en-US" altLang="zh-CN" sz="28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28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也</a:t>
            </a:r>
            <a:r>
              <a:rPr lang="en-US" altLang="zh-CN" sz="28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   </a:t>
            </a:r>
            <a:r>
              <a:rPr lang="en-US" altLang="zh-CN" sz="19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900" dirty="0" err="1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hái</a:t>
            </a:r>
            <a:r>
              <a:rPr lang="en-US" altLang="zh-CN" sz="19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en-US" altLang="zh-CN" sz="1900" dirty="0" err="1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yě</a:t>
            </a:r>
            <a:r>
              <a:rPr lang="en-US" altLang="zh-CN" sz="19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                     besides…,also… 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 startAt="6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听说</a:t>
            </a:r>
            <a:r>
              <a:rPr lang="zh-CN" altLang="en-US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tīngshuō</a:t>
            </a:r>
            <a:r>
              <a:rPr lang="en-US" altLang="zh-CN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V            to hear </a:t>
            </a:r>
            <a:r>
              <a:rPr lang="en-US" altLang="zh-CN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that;to</a:t>
            </a:r>
            <a:r>
              <a:rPr lang="en-US" altLang="zh-CN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be told</a:t>
            </a:r>
            <a:endParaRPr lang="en-US" altLang="zh-CN" sz="19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 startAt="6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北方</a:t>
            </a:r>
            <a:r>
              <a:rPr lang="zh-CN" altLang="en-US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běifāng</a:t>
            </a:r>
            <a:r>
              <a:rPr lang="en-US" altLang="zh-CN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N            the north part of a country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 startAt="6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上班</a:t>
            </a:r>
            <a:r>
              <a:rPr lang="zh-CN" altLang="en-US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shàngbān</a:t>
            </a:r>
            <a:r>
              <a:rPr lang="en-US" altLang="zh-CN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VO          to go to work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 startAt="6"/>
            </a:pPr>
            <a:r>
              <a:rPr lang="zh-CN" altLang="en-US" sz="28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已经</a:t>
            </a:r>
            <a:r>
              <a:rPr lang="zh-CN" altLang="en-US" sz="19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1900" dirty="0" err="1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yǐjīng</a:t>
            </a:r>
            <a:r>
              <a:rPr lang="en-US" altLang="zh-CN" sz="19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Adv          already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 startAt="6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小姐</a:t>
            </a:r>
            <a:r>
              <a:rPr lang="zh-CN" altLang="en-US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en-US" altLang="zh-CN" sz="19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xiǎojiě</a:t>
            </a:r>
            <a:r>
              <a:rPr lang="en-US" altLang="zh-CN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N           </a:t>
            </a:r>
            <a:r>
              <a:rPr lang="en-US" altLang="zh-CN" sz="19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Miss;young</a:t>
            </a:r>
            <a:r>
              <a:rPr lang="en-US" altLang="zh-CN" sz="19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lady</a:t>
            </a:r>
          </a:p>
          <a:p>
            <a:pPr marL="51435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 startAt="6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城市</a:t>
            </a:r>
            <a:r>
              <a:rPr lang="zh-CN" altLang="en-US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chéng</a:t>
            </a:r>
            <a:r>
              <a:rPr lang="en-US" altLang="zh-CN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shì</a:t>
            </a:r>
            <a:r>
              <a:rPr lang="en-US" altLang="zh-CN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N          city</a:t>
            </a:r>
          </a:p>
          <a:p>
            <a:pPr marL="514350" lvl="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 startAt="6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出生</a:t>
            </a:r>
            <a:r>
              <a:rPr lang="zh-CN" altLang="en-US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19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chūshēng</a:t>
            </a:r>
            <a:r>
              <a:rPr lang="en-US" altLang="zh-CN" sz="19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V         to be born</a:t>
            </a:r>
          </a:p>
          <a:p>
            <a:pPr marL="514350" lvl="0" indent="-514350">
              <a:lnSpc>
                <a:spcPct val="100000"/>
              </a:lnSpc>
              <a:buClr>
                <a:srgbClr val="D34817">
                  <a:lumMod val="75000"/>
                </a:srgbClr>
              </a:buClr>
              <a:buFont typeface="+mj-lt"/>
              <a:buAutoNum type="arabicPeriod" startAt="6"/>
            </a:pPr>
            <a:endParaRPr lang="en-US" altLang="zh-CN" sz="32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0000"/>
              </a:lnSpc>
              <a:spcBef>
                <a:spcPts val="18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6"/>
            </a:pP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48ED922-29F5-4F99-97A6-DF56E15F8B07}"/>
              </a:ext>
            </a:extLst>
          </p:cNvPr>
          <p:cNvSpPr/>
          <p:nvPr/>
        </p:nvSpPr>
        <p:spPr>
          <a:xfrm>
            <a:off x="303745" y="421123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248EDA2-0E0E-48B9-BEBB-7FD128E145F9}"/>
              </a:ext>
            </a:extLst>
          </p:cNvPr>
          <p:cNvSpPr/>
          <p:nvPr/>
        </p:nvSpPr>
        <p:spPr>
          <a:xfrm>
            <a:off x="6150931" y="1163437"/>
            <a:ext cx="609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00000"/>
              </a:lnSpc>
              <a:buClr>
                <a:srgbClr val="C00000"/>
              </a:buClr>
              <a:buSzPct val="85000"/>
              <a:buFont typeface="+mj-lt"/>
              <a:buAutoNum type="arabicPeriod" startAt="13"/>
            </a:pP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南方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nánfāng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N 	     the south part of a country</a:t>
            </a:r>
          </a:p>
          <a:p>
            <a:pPr marL="514350" indent="-514350">
              <a:lnSpc>
                <a:spcPct val="100000"/>
              </a:lnSpc>
              <a:buClr>
                <a:srgbClr val="C00000"/>
              </a:buClr>
              <a:buSzPct val="85000"/>
              <a:buFont typeface="+mj-lt"/>
              <a:buAutoNum type="arabicPeriod" startAt="13"/>
            </a:pPr>
            <a:r>
              <a:rPr lang="zh-CN" altLang="en-US" sz="24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从</a:t>
            </a:r>
            <a:r>
              <a:rPr lang="en-US" altLang="zh-CN" sz="24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    </a:t>
            </a:r>
            <a:r>
              <a:rPr lang="en-US" altLang="zh-CN" sz="1600" dirty="0" err="1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cóng</a:t>
            </a:r>
            <a:r>
              <a:rPr lang="en-US" altLang="zh-CN" sz="16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100000"/>
              </a:lnSpc>
              <a:buClr>
                <a:srgbClr val="C00000"/>
              </a:buClr>
              <a:buSzPct val="85000"/>
            </a:pPr>
            <a:r>
              <a:rPr lang="en-US" altLang="zh-CN" sz="24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zh-CN" altLang="en-US" sz="24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</a:t>
            </a:r>
            <a:r>
              <a:rPr lang="en-US" altLang="zh-CN" sz="24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en-US" altLang="zh-CN" sz="16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</a:t>
            </a:r>
            <a:r>
              <a:rPr lang="en-US" altLang="zh-CN" sz="1600" dirty="0" err="1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dào</a:t>
            </a:r>
            <a:r>
              <a:rPr lang="en-US" altLang="zh-CN" sz="16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                      from...to...</a:t>
            </a:r>
          </a:p>
          <a:p>
            <a:pPr marL="514350" indent="-514350">
              <a:lnSpc>
                <a:spcPct val="100000"/>
              </a:lnSpc>
              <a:buClr>
                <a:srgbClr val="C00000"/>
              </a:buClr>
              <a:buSzPct val="85000"/>
              <a:buFont typeface="+mj-lt"/>
              <a:buAutoNum type="arabicPeriod" startAt="15"/>
            </a:pP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近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jìn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A 	      near</a:t>
            </a:r>
          </a:p>
          <a:p>
            <a:pPr marL="514350" indent="-514350">
              <a:lnSpc>
                <a:spcPct val="100000"/>
              </a:lnSpc>
              <a:buClr>
                <a:srgbClr val="C00000"/>
              </a:buClr>
              <a:buSzPct val="85000"/>
              <a:buFont typeface="+mj-lt"/>
              <a:buAutoNum type="arabicPeriod" startAt="15"/>
            </a:pP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街道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jiēdào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N 	      street</a:t>
            </a:r>
          </a:p>
          <a:p>
            <a:pPr marL="514350" indent="-514350">
              <a:lnSpc>
                <a:spcPct val="100000"/>
              </a:lnSpc>
              <a:buClr>
                <a:srgbClr val="C00000"/>
              </a:buClr>
              <a:buSzPct val="85000"/>
              <a:buFont typeface="+mj-lt"/>
              <a:buAutoNum type="arabicPeriod" startAt="15"/>
            </a:pP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几乎</a:t>
            </a:r>
            <a:r>
              <a:rPr lang="zh-CN" altLang="en-US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jīhū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Adv 	      almost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8DDDAE-7456-44FE-A5C9-0F16D1689262}"/>
              </a:ext>
            </a:extLst>
          </p:cNvPr>
          <p:cNvSpPr/>
          <p:nvPr/>
        </p:nvSpPr>
        <p:spPr>
          <a:xfrm>
            <a:off x="6371756" y="3564933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8CD76FE-BC20-4441-8D6E-B67BA9031D27}"/>
              </a:ext>
            </a:extLst>
          </p:cNvPr>
          <p:cNvSpPr/>
          <p:nvPr/>
        </p:nvSpPr>
        <p:spPr>
          <a:xfrm>
            <a:off x="6150931" y="4433270"/>
            <a:ext cx="6096001" cy="2085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/>
            </a:pP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格式：除了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，还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也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</a:p>
          <a:p>
            <a:pPr lvl="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structure 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除了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，还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也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…”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Besides…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also…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457200" lvl="0" indent="-45720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 startAt="2"/>
            </a:pP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副词：已经       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已经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  <a:p>
            <a:pPr marL="514350" lvl="0" indent="-514350" defTabSz="914400">
              <a:lnSpc>
                <a:spcPct val="150000"/>
              </a:lnSpc>
              <a:buClr>
                <a:srgbClr val="D34817">
                  <a:lumMod val="75000"/>
                </a:srgbClr>
              </a:buClr>
              <a:buSzPct val="85000"/>
              <a:buFont typeface="+mj-lt"/>
              <a:buAutoNum type="arabicPeriod" startAt="3"/>
            </a:pP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介词：从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preposition “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从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（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 </a:t>
            </a:r>
          </a:p>
        </p:txBody>
      </p:sp>
    </p:spTree>
    <p:extLst>
      <p:ext uri="{BB962C8B-B14F-4D97-AF65-F5344CB8AC3E}">
        <p14:creationId xmlns:p14="http://schemas.microsoft.com/office/powerpoint/2010/main" val="1869090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17D2F89-55C8-4349-83DA-F9B484F74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723" y="1485961"/>
            <a:ext cx="5504329" cy="412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3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生词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969432" y="4094498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WORDS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FF9B55-E66C-4271-91F8-14CF0AC7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1" y="1245209"/>
            <a:ext cx="5965262" cy="39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14350" y="1876038"/>
            <a:ext cx="7179381" cy="367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杯子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杯子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杯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啤酒、牛奶、咖啡、饮料</a:t>
            </a:r>
          </a:p>
          <a:p>
            <a:pPr>
              <a:lnSpc>
                <a:spcPct val="150000"/>
              </a:lnSpc>
            </a:pP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202565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杯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3731" y="2205580"/>
            <a:ext cx="3653790" cy="222881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2EA7D5F-D5DC-48F2-82E6-8BA1F7DA2E48}"/>
              </a:ext>
            </a:extLst>
          </p:cNvPr>
          <p:cNvSpPr/>
          <p:nvPr/>
        </p:nvSpPr>
        <p:spPr>
          <a:xfrm>
            <a:off x="2504636" y="1052783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6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422" y="5076256"/>
            <a:ext cx="2710575" cy="1408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830424" y="2170769"/>
            <a:ext cx="8746687" cy="366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盘子     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要一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果盘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斤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香蕉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三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块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西瓜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910656" y="256642"/>
            <a:ext cx="2065161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香蕉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422" y="103121"/>
            <a:ext cx="2887980" cy="18887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7124" y="2182832"/>
            <a:ext cx="2710575" cy="2602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7010" y="4892633"/>
            <a:ext cx="2970802" cy="1775408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2905561" y="357696"/>
            <a:ext cx="2065161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西瓜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573728" y="5444122"/>
            <a:ext cx="2065161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果盘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00736" y="2201907"/>
            <a:ext cx="2236510" cy="8988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盘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水果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AFDC5B2-8251-441D-8B71-379DC9F36788}"/>
              </a:ext>
            </a:extLst>
          </p:cNvPr>
          <p:cNvSpPr/>
          <p:nvPr/>
        </p:nvSpPr>
        <p:spPr>
          <a:xfrm>
            <a:off x="7727196" y="1170803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9E90872-AF49-4C20-9D46-C385ECAACF5C}"/>
              </a:ext>
            </a:extLst>
          </p:cNvPr>
          <p:cNvSpPr/>
          <p:nvPr/>
        </p:nvSpPr>
        <p:spPr>
          <a:xfrm>
            <a:off x="4766980" y="1200141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4249C5E-4A26-45D6-ACD8-4CB6FA8D542D}"/>
              </a:ext>
            </a:extLst>
          </p:cNvPr>
          <p:cNvSpPr/>
          <p:nvPr/>
        </p:nvSpPr>
        <p:spPr>
          <a:xfrm>
            <a:off x="7706490" y="6068367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9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48660" y="1982549"/>
            <a:ext cx="10138947" cy="366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听说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，李老师是山东人。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听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甄老师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说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，李老师是山东人。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听说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，李白唱歌唱得很好。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听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朋友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说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，李白唱歌唱得很好。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202565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听说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D74F4D0-AA7B-4DD5-95BA-E49A851AC14D}"/>
              </a:ext>
            </a:extLst>
          </p:cNvPr>
          <p:cNvSpPr/>
          <p:nvPr/>
        </p:nvSpPr>
        <p:spPr>
          <a:xfrm>
            <a:off x="2588071" y="1160595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78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966671"/>
            <a:ext cx="9203479" cy="366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北京在中国的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北方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北方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      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南方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老师是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北方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中国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北方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人跟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南方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人有些习惯不一样。        </a:t>
            </a:r>
          </a:p>
        </p:txBody>
      </p:sp>
      <p:sp>
        <p:nvSpPr>
          <p:cNvPr id="10" name="椭圆 9"/>
          <p:cNvSpPr/>
          <p:nvPr/>
        </p:nvSpPr>
        <p:spPr>
          <a:xfrm>
            <a:off x="8650644" y="806940"/>
            <a:ext cx="202565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北方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6851" y="2416629"/>
            <a:ext cx="3644735" cy="302918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9015082" y="5324090"/>
            <a:ext cx="202565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南方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B54E95D-0EDA-409D-9882-CEA30DD98AFE}"/>
              </a:ext>
            </a:extLst>
          </p:cNvPr>
          <p:cNvSpPr/>
          <p:nvPr/>
        </p:nvSpPr>
        <p:spPr>
          <a:xfrm>
            <a:off x="10934780" y="621837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D948614-EC75-413A-A1CE-818806A96A8F}"/>
              </a:ext>
            </a:extLst>
          </p:cNvPr>
          <p:cNvSpPr/>
          <p:nvPr/>
        </p:nvSpPr>
        <p:spPr>
          <a:xfrm>
            <a:off x="10366600" y="1756055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6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5984" y="1899796"/>
            <a:ext cx="8187551" cy="4592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这家银行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8:30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上班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点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下班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我每天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八个小时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班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，每个星期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五天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班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你的父母在哪儿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上班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他们一般几点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上班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？几点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下班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202565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上班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674" y="66102"/>
            <a:ext cx="3370341" cy="3667388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936317" y="251026"/>
            <a:ext cx="2025650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下班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71E4075-6359-4AB5-94B2-025506682462}"/>
              </a:ext>
            </a:extLst>
          </p:cNvPr>
          <p:cNvSpPr/>
          <p:nvPr/>
        </p:nvSpPr>
        <p:spPr>
          <a:xfrm>
            <a:off x="5288161" y="1326700"/>
            <a:ext cx="63030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VO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3C8D2DF-43AA-45A2-BA76-2B5B6668A574}"/>
              </a:ext>
            </a:extLst>
          </p:cNvPr>
          <p:cNvSpPr/>
          <p:nvPr/>
        </p:nvSpPr>
        <p:spPr>
          <a:xfrm>
            <a:off x="2152619" y="1326701"/>
            <a:ext cx="63030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VO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8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522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上班   工作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66800" y="1855677"/>
            <a:ext cx="10058400" cy="465708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 我今天</a:t>
            </a:r>
            <a:r>
              <a:rPr lang="zh-CN" altLang="en-US" sz="36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了一天</a:t>
            </a:r>
            <a:r>
              <a:rPr lang="zh-CN" altLang="en-US" sz="36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班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，很累。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你坐地铁去</a:t>
            </a:r>
            <a:r>
              <a:rPr lang="zh-CN" altLang="en-US" sz="36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上班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还是坐公交车去</a:t>
            </a:r>
            <a:r>
              <a:rPr lang="zh-CN" altLang="en-US" sz="36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上班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？ 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 我在学校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工作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，我们周末不</a:t>
            </a:r>
            <a:r>
              <a:rPr lang="zh-CN" altLang="en-US" sz="36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上班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昨天我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工作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了十个小时。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 我现在的</a:t>
            </a:r>
            <a:r>
              <a: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工作</a:t>
            </a: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不太忙。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720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TM03090434[[fn=木头类型]]</Template>
  <TotalTime>5230</TotalTime>
  <Words>1246</Words>
  <Application>Microsoft Office PowerPoint</Application>
  <PresentationFormat>宽屏</PresentationFormat>
  <Paragraphs>180</Paragraphs>
  <Slides>27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KaiTi</vt:lpstr>
      <vt:lpstr>等线</vt:lpstr>
      <vt:lpstr>仿宋</vt:lpstr>
      <vt:lpstr>黑体</vt:lpstr>
      <vt:lpstr>华文楷体</vt:lpstr>
      <vt:lpstr>楷体</vt:lpstr>
      <vt:lpstr>Rockwell</vt:lpstr>
      <vt:lpstr>Rockwell Condensed</vt:lpstr>
      <vt:lpstr>Times New Roman</vt:lpstr>
      <vt:lpstr>Wingdings</vt:lpstr>
      <vt:lpstr>木活字</vt:lpstr>
      <vt:lpstr>第8课  你可以给我她的手机号吗</vt:lpstr>
      <vt:lpstr>PowerPoint 演示文稿</vt:lpstr>
      <vt:lpstr>生词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上班   工作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语法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从      离</vt:lpstr>
      <vt:lpstr>小结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   你好！</dc:title>
  <dc:creator>Pig Li</dc:creator>
  <cp:lastModifiedBy> </cp:lastModifiedBy>
  <cp:revision>591</cp:revision>
  <dcterms:created xsi:type="dcterms:W3CDTF">2018-09-22T11:56:25Z</dcterms:created>
  <dcterms:modified xsi:type="dcterms:W3CDTF">2020-07-21T17:07:22Z</dcterms:modified>
</cp:coreProperties>
</file>