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1431" r:id="rId3"/>
    <p:sldId id="1432" r:id="rId4"/>
    <p:sldId id="1433" r:id="rId5"/>
    <p:sldId id="1434" r:id="rId6"/>
    <p:sldId id="1435" r:id="rId7"/>
    <p:sldId id="1436" r:id="rId8"/>
    <p:sldId id="1437" r:id="rId9"/>
    <p:sldId id="1423" r:id="rId10"/>
    <p:sldId id="1319" r:id="rId11"/>
    <p:sldId id="1373" r:id="rId12"/>
    <p:sldId id="1438" r:id="rId13"/>
    <p:sldId id="1374" r:id="rId14"/>
    <p:sldId id="1439" r:id="rId15"/>
    <p:sldId id="1411" r:id="rId16"/>
    <p:sldId id="1383" r:id="rId17"/>
    <p:sldId id="1367" r:id="rId18"/>
    <p:sldId id="1440" r:id="rId19"/>
    <p:sldId id="1441" r:id="rId20"/>
    <p:sldId id="1444" r:id="rId21"/>
    <p:sldId id="144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FF"/>
    <a:srgbClr val="CC0099"/>
    <a:srgbClr val="008000"/>
    <a:srgbClr val="FF6600"/>
    <a:srgbClr val="FFFFCC"/>
    <a:srgbClr val="00FFCC"/>
    <a:srgbClr val="99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532" autoAdjust="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5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5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microsoft.com/office/2007/relationships/hdphoto" Target="../media/image4.wdp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0055" y="2199639"/>
            <a:ext cx="11353209" cy="2458721"/>
          </a:xfrm>
        </p:spPr>
        <p:txBody>
          <a:bodyPr/>
          <a:lstStyle/>
          <a:p>
            <a:pPr algn="ctr"/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我的信用卡丢了</a:t>
            </a:r>
            <a:endParaRPr lang="zh-CN" altLang="en-US" sz="7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29692" y="1989310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Dì-qī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wǒ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xìnyòngkǎ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zh-CN" sz="3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469340">
            <a:off x="6971184" y="1061157"/>
            <a:ext cx="3238203" cy="22487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1" y="4155257"/>
            <a:ext cx="4884913" cy="245062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35721" y="2986426"/>
            <a:ext cx="109043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草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322" y="2683934"/>
            <a:ext cx="4305889" cy="3921948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5774682" y="254288"/>
            <a:ext cx="109043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鸟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53677" y="1115237"/>
            <a:ext cx="5114815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鸟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943076" y="252118"/>
            <a:ext cx="109043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只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07516" y="3810417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09662" y="104521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15170" y="1102990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0" grpId="0" animBg="1"/>
      <p:bldP spid="12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66686" y="2076439"/>
            <a:ext cx="51148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铅笔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铅笔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写字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10467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铅笔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78" y="2076439"/>
            <a:ext cx="2852914" cy="210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2176883" y="1891773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zhī 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20622" y="113202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89730" y="2446724"/>
            <a:ext cx="5114815" cy="45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伞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下雨了，我们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伞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吧！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打着一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太阳伞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椅子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959755" y="359534"/>
            <a:ext cx="132573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伞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1731" y="308540"/>
            <a:ext cx="2464986" cy="22431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560" y="308540"/>
            <a:ext cx="2538028" cy="35689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262" y="174031"/>
            <a:ext cx="2383743" cy="237764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96432" y="359534"/>
            <a:ext cx="203693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太阳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560" y="4306443"/>
            <a:ext cx="2705100" cy="16859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48529" y="133489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52746" y="128957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03387" y="5149248"/>
            <a:ext cx="132573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把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96378" y="6079289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7" y="206894"/>
            <a:ext cx="294912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笔记本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6255" y="2329825"/>
            <a:ext cx="9475903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笔记本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笔记本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电脑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2456" y="762808"/>
            <a:ext cx="3775904" cy="2590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344" y="4009211"/>
            <a:ext cx="3979811" cy="265055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01107" y="1084651"/>
            <a:ext cx="442457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  <a:endParaRPr lang="zh-CN" altLang="en-US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869680" y="4297681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37" y="1782907"/>
            <a:ext cx="4127818" cy="34707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4869" y="1281199"/>
            <a:ext cx="83921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我的手机呢？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还在这儿。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去哪儿了？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去买咖啡了。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李老师来找你了。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：好，我现在去找他。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2079" y="642220"/>
            <a:ext cx="611417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时间名词：刚才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temporal noun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219" y="2509340"/>
            <a:ext cx="9011584" cy="2197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桌子上  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一个手机。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1432162" y="1132480"/>
            <a:ext cx="7394598" cy="7207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华文新魏" pitchFamily="2" charset="-122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地方</a:t>
            </a:r>
            <a:r>
              <a:rPr lang="en-US" altLang="zh-CN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+V</a:t>
            </a: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r>
              <a:rPr lang="en-US" altLang="zh-CN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数词</a:t>
            </a:r>
            <a:r>
              <a:rPr lang="en-US" altLang="zh-CN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量词）</a:t>
            </a:r>
            <a:r>
              <a:rPr lang="en-US" altLang="zh-CN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宾语</a:t>
            </a:r>
            <a:endParaRPr lang="en-US" sz="40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1872" y="272111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163968" y="342900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我的手机</a:t>
            </a:r>
            <a:endParaRPr lang="zh-CN" altLang="en-US" dirty="0"/>
          </a:p>
        </p:txBody>
      </p:sp>
      <p:sp>
        <p:nvSpPr>
          <p:cNvPr id="4" name="乘号 3"/>
          <p:cNvSpPr/>
          <p:nvPr/>
        </p:nvSpPr>
        <p:spPr>
          <a:xfrm>
            <a:off x="689211" y="2612335"/>
            <a:ext cx="742950" cy="925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乘号 7"/>
          <p:cNvSpPr/>
          <p:nvPr/>
        </p:nvSpPr>
        <p:spPr>
          <a:xfrm>
            <a:off x="5498536" y="3320221"/>
            <a:ext cx="742950" cy="925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46" y="3989564"/>
            <a:ext cx="4241179" cy="282462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4756" y="336379"/>
            <a:ext cx="429155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存在句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Existential sentences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94848" y="1300233"/>
            <a:ext cx="9011584" cy="4967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椅子上  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一个包。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包里      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一只小猫。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教室里  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几个学生。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宿舍楼里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住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几百个学生。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51910" y="0"/>
            <a:ext cx="2740090" cy="21920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910" y="2182680"/>
            <a:ext cx="2812311" cy="28123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10" y="4994991"/>
            <a:ext cx="2740090" cy="1824900"/>
          </a:xfrm>
          <a:prstGeom prst="rect">
            <a:avLst/>
          </a:prstGeom>
        </p:spPr>
      </p:pic>
      <p:sp>
        <p:nvSpPr>
          <p:cNvPr id="6" name="Rectangle 7"/>
          <p:cNvSpPr/>
          <p:nvPr/>
        </p:nvSpPr>
        <p:spPr>
          <a:xfrm>
            <a:off x="0" y="350443"/>
            <a:ext cx="7394598" cy="7207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华文新魏" pitchFamily="2" charset="-122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地方</a:t>
            </a:r>
            <a:r>
              <a:rPr lang="en-US" altLang="zh-CN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+V</a:t>
            </a: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r>
              <a:rPr lang="en-US" altLang="zh-CN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数词</a:t>
            </a:r>
            <a:r>
              <a:rPr lang="en-US" altLang="zh-CN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量词）</a:t>
            </a:r>
            <a:r>
              <a:rPr lang="en-US" altLang="zh-CN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宾语</a:t>
            </a:r>
            <a:endParaRPr lang="en-US" sz="40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  <a:endParaRPr lang="zh-CN" altLang="en-US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文本占位符 6"/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6" y="860336"/>
            <a:ext cx="6419850" cy="59259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15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刚才</a:t>
            </a:r>
            <a:r>
              <a:rPr lang="zh-CN" altLang="en-US" sz="19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9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gāngcái</a:t>
            </a:r>
            <a:r>
              <a:rPr lang="en-US" altLang="zh-CN" sz="19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N	      just now</a:t>
            </a:r>
            <a:endParaRPr lang="en-US" altLang="zh-CN" sz="1900" dirty="0">
              <a:solidFill>
                <a:srgbClr val="0099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50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离开 </a:t>
            </a:r>
            <a:r>
              <a:rPr lang="zh-CN" altLang="en-US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lí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kāi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VC         to leave</a:t>
            </a:r>
            <a:endParaRPr lang="en-US" altLang="zh-CN" sz="19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spcBef>
                <a:spcPts val="15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忘记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wàngjì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V 	      to forget</a:t>
            </a:r>
            <a:endParaRPr lang="en-US" altLang="zh-CN" sz="19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spcBef>
                <a:spcPts val="15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空调  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kōngtiáo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N	      air conditioner</a:t>
            </a:r>
            <a:endParaRPr lang="en-US" altLang="zh-CN" sz="19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画</a:t>
            </a:r>
            <a:r>
              <a:rPr lang="zh-CN" altLang="en-US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huà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V/N         to paint; painting</a:t>
            </a:r>
            <a:endParaRPr lang="en-US" altLang="zh-CN" sz="19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草</a:t>
            </a:r>
            <a:r>
              <a:rPr lang="zh-CN" altLang="en-US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cǎo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N 	     grass</a:t>
            </a:r>
            <a:endParaRPr lang="en-US" altLang="zh-CN" sz="19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 algn="r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zh-CN" altLang="en-US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zhī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M	 </a:t>
            </a:r>
            <a:r>
              <a:rPr lang="en-US" altLang="zh-CN" sz="19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measure word for certain animals</a:t>
            </a:r>
            <a:endParaRPr lang="en-US" altLang="zh-CN" sz="1900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鸟</a:t>
            </a:r>
            <a:r>
              <a:rPr lang="zh-CN" altLang="en-US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niǎo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N  	     bird</a:t>
            </a:r>
            <a:endParaRPr lang="en-US" altLang="zh-CN" sz="19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铅笔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qiānbǐ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N            pencil</a:t>
            </a:r>
            <a:endParaRPr lang="en-US" altLang="zh-CN" sz="19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5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bǎ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M	</a:t>
            </a:r>
            <a:r>
              <a:rPr lang="en-US" altLang="zh-CN" sz="19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a measure word for</a:t>
            </a:r>
            <a:endParaRPr lang="en-US" altLang="zh-CN" sz="1900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r">
              <a:spcBef>
                <a:spcPts val="150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9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900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somethingin</a:t>
            </a:r>
            <a:r>
              <a:rPr lang="en-US" altLang="zh-CN" sz="19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 bunch or with a handle</a:t>
            </a:r>
            <a:endParaRPr lang="en-US" altLang="zh-CN" sz="1900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676" y="71764"/>
            <a:ext cx="1693867" cy="536601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28149" y="860336"/>
            <a:ext cx="5440390" cy="1207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  <a:buSzPct val="85000"/>
              <a:buFont typeface="+mj-lt"/>
              <a:buAutoNum type="arabicPeriod" startAt="11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太阳伞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tàiyáng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sǎn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	N 	parasol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buClr>
                <a:srgbClr val="C00000"/>
              </a:buClr>
              <a:buSzPct val="85000"/>
              <a:buFont typeface="+mj-lt"/>
              <a:buAutoNum type="arabicPeriod" startAt="11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笔记本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bǐjì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běn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	N 	notebook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71418" y="2762318"/>
            <a:ext cx="1693867" cy="536601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86527" y="3718116"/>
            <a:ext cx="5638798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500"/>
              </a:spcBef>
              <a:buClr>
                <a:srgbClr val="C00000"/>
              </a:buClr>
              <a:buSzPct val="85000"/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时间名词：刚才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temporal noun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刚才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ts val="1500"/>
              </a:spcBef>
              <a:buClr>
                <a:srgbClr val="C00000"/>
              </a:buClr>
              <a:buSzPct val="85000"/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存在句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Existential sentences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6" y="860336"/>
            <a:ext cx="6419850" cy="59259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15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刚才</a:t>
            </a:r>
            <a:r>
              <a:rPr lang="zh-CN" altLang="en-US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gāngcái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N	      just now</a:t>
            </a:r>
            <a:endParaRPr lang="en-US" altLang="zh-CN" sz="19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50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离开 </a:t>
            </a:r>
            <a:r>
              <a:rPr lang="zh-CN" altLang="en-US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lí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kāi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VC         to leave</a:t>
            </a:r>
            <a:endParaRPr lang="en-US" altLang="zh-CN" sz="19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spcBef>
                <a:spcPts val="15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忘记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wàngjì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V 	      to forget</a:t>
            </a:r>
            <a:endParaRPr lang="en-US" altLang="zh-CN" sz="19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spcBef>
                <a:spcPts val="15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空调  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kōngtiáo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N	      air conditioner</a:t>
            </a:r>
            <a:endParaRPr lang="en-US" altLang="zh-CN" sz="19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画</a:t>
            </a:r>
            <a:r>
              <a:rPr lang="zh-CN" altLang="en-US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huà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V/N         to paint; painting</a:t>
            </a:r>
            <a:endParaRPr lang="en-US" altLang="zh-CN" sz="19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草</a:t>
            </a:r>
            <a:r>
              <a:rPr lang="zh-CN" altLang="en-US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cǎo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N 	     grass</a:t>
            </a:r>
            <a:endParaRPr lang="en-US" altLang="zh-CN" sz="19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 algn="r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zh-CN" altLang="en-US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zhī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M	 </a:t>
            </a:r>
            <a:r>
              <a:rPr lang="en-US" altLang="zh-CN" sz="19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measure word for certain animals</a:t>
            </a:r>
            <a:endParaRPr lang="en-US" altLang="zh-CN" sz="1900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鸟</a:t>
            </a:r>
            <a:r>
              <a:rPr lang="zh-CN" altLang="en-US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niǎo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N  	     bird</a:t>
            </a:r>
            <a:endParaRPr lang="en-US" altLang="zh-CN" sz="19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铅笔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qiānbǐ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N            pencil</a:t>
            </a:r>
            <a:endParaRPr lang="en-US" altLang="zh-CN" sz="19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5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bǎ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M	</a:t>
            </a:r>
            <a:r>
              <a:rPr lang="en-US" altLang="zh-CN" sz="19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a measure word for</a:t>
            </a:r>
            <a:endParaRPr lang="en-US" altLang="zh-CN" sz="1900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r">
              <a:spcBef>
                <a:spcPts val="150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9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900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somethingin</a:t>
            </a:r>
            <a:r>
              <a:rPr lang="en-US" altLang="zh-CN" sz="19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 bunch or with a handle</a:t>
            </a:r>
            <a:endParaRPr lang="en-US" altLang="zh-CN" sz="1900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676" y="71764"/>
            <a:ext cx="1693867" cy="536601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28149" y="860336"/>
            <a:ext cx="5440390" cy="1207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  <a:buSzPct val="85000"/>
              <a:buFont typeface="+mj-lt"/>
              <a:buAutoNum type="arabicPeriod" startAt="11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太阳伞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tàiyáng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sǎn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	N 	parasol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buClr>
                <a:srgbClr val="C00000"/>
              </a:buClr>
              <a:buSzPct val="85000"/>
              <a:buFont typeface="+mj-lt"/>
              <a:buAutoNum type="arabicPeriod" startAt="11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笔记本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bǐjì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běn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	N 	notebook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71418" y="2762318"/>
            <a:ext cx="1693867" cy="536601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86527" y="3718116"/>
            <a:ext cx="5638798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500"/>
              </a:spcBef>
              <a:buClr>
                <a:srgbClr val="C00000"/>
              </a:buClr>
              <a:buSzPct val="85000"/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时间名词：刚才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temporal noun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刚才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ts val="1500"/>
              </a:spcBef>
              <a:buClr>
                <a:srgbClr val="C00000"/>
              </a:buClr>
              <a:buSzPct val="85000"/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存在句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Existential sentences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  <a:endParaRPr lang="zh-CN" altLang="en-US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7" y="382385"/>
            <a:ext cx="205730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离开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7488" y="2375438"/>
            <a:ext cx="8392168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</a:t>
            </a:r>
            <a:endParaRPr lang="zh-CN" altLang="en-US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家人</a:t>
            </a: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的那天，我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24193" y="1233800"/>
            <a:ext cx="2956779" cy="19967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656" y="3748186"/>
            <a:ext cx="2852934" cy="187889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77103" y="116114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7" y="382385"/>
            <a:ext cx="205730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忘记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188" y="2257998"/>
            <a:ext cx="8392168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我今天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忘记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手机了。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他今天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忘记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灯了。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忘记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校园卡。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93156" y="2483556"/>
            <a:ext cx="553155" cy="56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93156" y="3556655"/>
            <a:ext cx="553155" cy="56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12081" y="4345693"/>
            <a:ext cx="553155" cy="56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77103" y="116114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ldLvl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7" y="382385"/>
            <a:ext cx="205730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忘记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188" y="1943673"/>
            <a:ext cx="8392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忘（记）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 V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我忘（记）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做作业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3799" y="3882665"/>
            <a:ext cx="2410117" cy="1461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吃药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准备听写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7103" y="116114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85610" y="18963"/>
            <a:ext cx="205730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忘记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94844" y="938299"/>
            <a:ext cx="8392168" cy="449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忘记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 N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忘     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 N   </a:t>
            </a: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忘了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 N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√ ）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忘记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忘了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忘记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忘了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34165" y="3904393"/>
            <a:ext cx="1056813" cy="56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34164" y="4844584"/>
            <a:ext cx="1056813" cy="56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291102" y="66912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空调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01786" y="1964487"/>
            <a:ext cx="9475903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空调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空调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空调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4048" y="505402"/>
            <a:ext cx="3395832" cy="1911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839" y="2651889"/>
            <a:ext cx="3838250" cy="38382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77103" y="116114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51358" y="1691145"/>
            <a:ext cx="9456821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鱼、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花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画 画儿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画画儿 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得很好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画儿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130316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画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1672" y="2301536"/>
            <a:ext cx="4142455" cy="25648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49315" y="993190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V/N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0</TotalTime>
  <Words>1856</Words>
  <Application>WPS 演示</Application>
  <PresentationFormat>宽屏</PresentationFormat>
  <Paragraphs>198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1" baseType="lpstr">
      <vt:lpstr>Arial</vt:lpstr>
      <vt:lpstr>宋体</vt:lpstr>
      <vt:lpstr>Wingdings</vt:lpstr>
      <vt:lpstr>华文楷体</vt:lpstr>
      <vt:lpstr>仿宋</vt:lpstr>
      <vt:lpstr>Times New Roman</vt:lpstr>
      <vt:lpstr>楷体</vt:lpstr>
      <vt:lpstr>黑体</vt:lpstr>
      <vt:lpstr>Rockwell</vt:lpstr>
      <vt:lpstr>微软雅黑</vt:lpstr>
      <vt:lpstr>Arial Unicode MS</vt:lpstr>
      <vt:lpstr>方正姚体</vt:lpstr>
      <vt:lpstr>911 Porscha Italic</vt:lpstr>
      <vt:lpstr>Rockwell Condensed</vt:lpstr>
      <vt:lpstr>等线</vt:lpstr>
      <vt:lpstr>Wingdings 3</vt:lpstr>
      <vt:lpstr>Symbol</vt:lpstr>
      <vt:lpstr>Gill Sans MT</vt:lpstr>
      <vt:lpstr>华文新魏</vt:lpstr>
      <vt:lpstr>Calibri</vt:lpstr>
      <vt:lpstr>木活字</vt:lpstr>
      <vt:lpstr>     第7课 我的信用卡丢了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猪猪哼</cp:lastModifiedBy>
  <cp:revision>570</cp:revision>
  <dcterms:created xsi:type="dcterms:W3CDTF">2018-09-22T11:56:00Z</dcterms:created>
  <dcterms:modified xsi:type="dcterms:W3CDTF">2020-07-22T03:28:31Z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