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4"/>
  </p:notesMasterIdLst>
  <p:sldIdLst>
    <p:sldId id="1253" r:id="rId2"/>
    <p:sldId id="1256" r:id="rId3"/>
    <p:sldId id="1257" r:id="rId4"/>
    <p:sldId id="1119" r:id="rId5"/>
    <p:sldId id="1261" r:id="rId6"/>
    <p:sldId id="1262" r:id="rId7"/>
    <p:sldId id="1263" r:id="rId8"/>
    <p:sldId id="1180" r:id="rId9"/>
    <p:sldId id="1264" r:id="rId10"/>
    <p:sldId id="1267" r:id="rId11"/>
    <p:sldId id="1220" r:id="rId12"/>
    <p:sldId id="1222" r:id="rId13"/>
    <p:sldId id="1268" r:id="rId14"/>
    <p:sldId id="1265" r:id="rId15"/>
    <p:sldId id="1269" r:id="rId16"/>
    <p:sldId id="1270" r:id="rId17"/>
    <p:sldId id="1272" r:id="rId18"/>
    <p:sldId id="1228" r:id="rId19"/>
    <p:sldId id="1271" r:id="rId20"/>
    <p:sldId id="1259" r:id="rId21"/>
    <p:sldId id="1258" r:id="rId22"/>
    <p:sldId id="1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8000"/>
    <a:srgbClr val="FF6600"/>
    <a:srgbClr val="CC0099"/>
    <a:srgbClr val="009999"/>
    <a:srgbClr val="FFFFCC"/>
    <a:srgbClr val="00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26" autoAdjust="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31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http://seopic.699pic.com/photo/50083/8273.jpg_wh1200.jpg</a:t>
            </a:r>
          </a:p>
          <a:p>
            <a:r>
              <a:rPr lang="en-US" altLang="zh-CN" dirty="0"/>
              <a:t>http://seopic.699pic.com/photo/50090/2814.jpg_wh1200.jpg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84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http://seopic.699pic.com/photo/40160/1679.jpg_wh1200.jpg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06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http://seopic.699pic.com/photo/40005/6769.jpg_wh1200.jpg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18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http://seopic.699pic.com/photo/50125/1644.jpg_wh1200.jpg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20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 你买到皮鞋了吗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973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mǎidào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píxié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  ma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1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4131"/>
            <a:ext cx="202787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同屋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0980" y="1764888"/>
            <a:ext cx="9456821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是好朋友。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5F67D8A-8D8C-4A83-AECF-707BCB672C6C}"/>
              </a:ext>
            </a:extLst>
          </p:cNvPr>
          <p:cNvSpPr/>
          <p:nvPr/>
        </p:nvSpPr>
        <p:spPr>
          <a:xfrm>
            <a:off x="2465408" y="115954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68AEF0-5BE3-4370-9032-D4665E386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390" y="1240971"/>
            <a:ext cx="5646330" cy="38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12468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小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1369" y="2024911"/>
            <a:ext cx="9456821" cy="359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蛋糕、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蛋糕</a:t>
            </a:r>
          </a:p>
          <a:p>
            <a:pPr>
              <a:lnSpc>
                <a:spcPct val="20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大号、中号、小号</a:t>
            </a:r>
          </a:p>
          <a:p>
            <a:pPr>
              <a:lnSpc>
                <a:spcPct val="20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大杯、中杯、小杯</a:t>
            </a:r>
          </a:p>
        </p:txBody>
      </p:sp>
      <p:pic>
        <p:nvPicPr>
          <p:cNvPr id="3074" name="Picture 2" descr="https://timgsa.baidu.com/timg?image&amp;quality=80&amp;size=b9999_10000&amp;sec=1542765622938&amp;di=832957f05230be418ce75c35a75e1eff&amp;imgtype=0&amp;src=http%3A%2F%2Fimgsrc.baidu.com%2Fimgad%2Fpic%2Fitem%2F4a36acaf2edda3cc8d9af0e90be93901203f92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38" y="448037"/>
            <a:ext cx="2669544" cy="205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571" y="163174"/>
            <a:ext cx="1719228" cy="2623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760" y="2986115"/>
            <a:ext cx="2895196" cy="13682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251" y="2986115"/>
            <a:ext cx="1345548" cy="1353107"/>
          </a:xfrm>
          <a:prstGeom prst="rect">
            <a:avLst/>
          </a:prstGeom>
        </p:spPr>
      </p:pic>
      <p:pic>
        <p:nvPicPr>
          <p:cNvPr id="3076" name="Picture 4" descr="https://timgsa.baidu.com/timg?image&amp;quality=80&amp;size=b9999_10000&amp;sec=1542765780791&amp;di=9901821cef1217065889fa61e5973031&amp;imgtype=0&amp;src=http%3A%2F%2Fwww.cheerinus.com%2Fupload_files%2Fqb_news_%2F95%2F68143_20170413060446_ftcm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130" y="4539113"/>
            <a:ext cx="3445358" cy="22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07ACBE9-9BE7-482D-8B85-314ACD446688}"/>
              </a:ext>
            </a:extLst>
          </p:cNvPr>
          <p:cNvSpPr/>
          <p:nvPr/>
        </p:nvSpPr>
        <p:spPr>
          <a:xfrm>
            <a:off x="1822711" y="1168872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12468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小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73885" y="1762814"/>
            <a:ext cx="945682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李老师比我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几岁。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的时候住在上海。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6971D2F-C2F6-4407-91C5-8F1C6015775B}"/>
              </a:ext>
            </a:extLst>
          </p:cNvPr>
          <p:cNvSpPr/>
          <p:nvPr/>
        </p:nvSpPr>
        <p:spPr>
          <a:xfrm>
            <a:off x="1822711" y="1168872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166558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想</a:t>
            </a:r>
          </a:p>
        </p:txBody>
      </p:sp>
      <p:sp>
        <p:nvSpPr>
          <p:cNvPr id="4" name="矩形 3"/>
          <p:cNvSpPr/>
          <p:nvPr/>
        </p:nvSpPr>
        <p:spPr>
          <a:xfrm>
            <a:off x="1551180" y="1730978"/>
            <a:ext cx="82301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给米雪送什么礼物？你帮我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（明天去爬山）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我们需要带什么。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这个问题很难，我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了很长时间。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：这块手表你买不买？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8F46556-5ECD-4CA5-A59E-E1320AA870E5}"/>
              </a:ext>
            </a:extLst>
          </p:cNvPr>
          <p:cNvSpPr/>
          <p:nvPr/>
        </p:nvSpPr>
        <p:spPr>
          <a:xfrm>
            <a:off x="2195936" y="115093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AB1921-E983-4975-89AC-EA1478BC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009" y="4525347"/>
            <a:ext cx="3034991" cy="23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2980" y="1839346"/>
            <a:ext cx="11147550" cy="182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一条黄裙子，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一双白鞋。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妹妹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一块白手表。</a:t>
            </a:r>
          </a:p>
        </p:txBody>
      </p:sp>
      <p:sp>
        <p:nvSpPr>
          <p:cNvPr id="3" name="矩形 2"/>
          <p:cNvSpPr/>
          <p:nvPr/>
        </p:nvSpPr>
        <p:spPr>
          <a:xfrm>
            <a:off x="2797196" y="974282"/>
            <a:ext cx="7719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to a verb or adj. to indicate a continued action or state.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142" y="4235116"/>
            <a:ext cx="2358190" cy="23581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167" y="4235116"/>
            <a:ext cx="2358190" cy="235819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DF67221-6B57-4F2D-8A2E-4687E3EF25EA}"/>
              </a:ext>
            </a:extLst>
          </p:cNvPr>
          <p:cNvSpPr/>
          <p:nvPr/>
        </p:nvSpPr>
        <p:spPr>
          <a:xfrm>
            <a:off x="337033" y="262904"/>
            <a:ext cx="794961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动态助词：着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aspect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5214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12980" y="1839346"/>
            <a:ext cx="11147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我想买块手表，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饭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，现在不能接电话。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你给我打电话的时候，我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</a:t>
            </a:r>
            <a:r>
              <a:rPr lang="zh-CN" altLang="en-US" sz="4000" u="sng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4000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电影</a:t>
            </a:r>
            <a:r>
              <a:rPr lang="zh-CN" altLang="en-US" sz="4000" dirty="0">
                <a:solidFill>
                  <a:srgbClr val="FF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26072" y="974282"/>
            <a:ext cx="7719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with the particle 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sentence.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65439" y="4863767"/>
            <a:ext cx="3602691" cy="92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睡着觉、游着泳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6ADAA0D-3AD0-472C-A2B4-96EA8835FCCA}"/>
              </a:ext>
            </a:extLst>
          </p:cNvPr>
          <p:cNvSpPr/>
          <p:nvPr/>
        </p:nvSpPr>
        <p:spPr>
          <a:xfrm>
            <a:off x="346364" y="103169"/>
            <a:ext cx="794961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动态助词：着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aspect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890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6FF8B33-5926-45A4-B1F2-BCAE47704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364" y="2039926"/>
            <a:ext cx="5032375" cy="381949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030D5A8-AEE2-4E5C-B0F9-00358C6B3942}"/>
              </a:ext>
            </a:extLst>
          </p:cNvPr>
          <p:cNvSpPr/>
          <p:nvPr/>
        </p:nvSpPr>
        <p:spPr>
          <a:xfrm>
            <a:off x="346364" y="103169"/>
            <a:ext cx="794961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动态助词：着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aspect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A2BD25-B58F-4EFA-8695-F387E01E5D04}"/>
              </a:ext>
            </a:extLst>
          </p:cNvPr>
          <p:cNvSpPr/>
          <p:nvPr/>
        </p:nvSpPr>
        <p:spPr>
          <a:xfrm>
            <a:off x="5554473" y="2475439"/>
            <a:ext cx="5180202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正在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68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09170" y="1694175"/>
            <a:ext cx="111475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第二块手表有点儿小，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买第一块吧。</a:t>
            </a:r>
          </a:p>
          <a:p>
            <a:pPr lvl="0">
              <a:lnSpc>
                <a:spcPct val="150000"/>
              </a:lnSpc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2.A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选几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点的火车票？</a:t>
            </a:r>
            <a:r>
              <a:rPr lang="en-US" altLang="zh-CN" sz="32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2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早上七点、晚上九点</a:t>
            </a:r>
            <a:r>
              <a:rPr lang="en-US" altLang="zh-CN" sz="320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】</a:t>
            </a:r>
          </a:p>
          <a:p>
            <a:pPr lvl="0"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选早上七点的吧。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外面下雨了，别去爬山了，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在家看电影吧。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超市不远，别开车了，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走路去吧。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670" y="542634"/>
            <a:ext cx="2073210" cy="2073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883DA72-D37E-4131-B2C7-4279BC418226}"/>
              </a:ext>
            </a:extLst>
          </p:cNvPr>
          <p:cNvSpPr/>
          <p:nvPr/>
        </p:nvSpPr>
        <p:spPr>
          <a:xfrm>
            <a:off x="346364" y="103169"/>
            <a:ext cx="579036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副词：还是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还是”</a:t>
            </a:r>
          </a:p>
        </p:txBody>
      </p:sp>
    </p:spTree>
    <p:extLst>
      <p:ext uri="{BB962C8B-B14F-4D97-AF65-F5344CB8AC3E}">
        <p14:creationId xmlns:p14="http://schemas.microsoft.com/office/powerpoint/2010/main" val="14922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4204" y="2076666"/>
            <a:ext cx="82301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我们每天复习。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李白帮她做饭。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爸爸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李白玩手机。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孩子吃蛋糕。</a:t>
            </a:r>
          </a:p>
        </p:txBody>
      </p:sp>
      <p:sp>
        <p:nvSpPr>
          <p:cNvPr id="12" name="TextBox 22"/>
          <p:cNvSpPr txBox="1"/>
          <p:nvPr/>
        </p:nvSpPr>
        <p:spPr>
          <a:xfrm>
            <a:off x="6356291" y="772583"/>
            <a:ext cx="3764391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S+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兼语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+V/VP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E881AD9-60B5-442B-BCFD-1C5216640522}"/>
              </a:ext>
            </a:extLst>
          </p:cNvPr>
          <p:cNvSpPr/>
          <p:nvPr/>
        </p:nvSpPr>
        <p:spPr>
          <a:xfrm>
            <a:off x="346364" y="103169"/>
            <a:ext cx="536236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兼语句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）：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Pivotal sentences (2)</a:t>
            </a:r>
          </a:p>
        </p:txBody>
      </p:sp>
    </p:spTree>
    <p:extLst>
      <p:ext uri="{BB962C8B-B14F-4D97-AF65-F5344CB8AC3E}">
        <p14:creationId xmlns:p14="http://schemas.microsoft.com/office/powerpoint/2010/main" val="218520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282" y="957724"/>
            <a:ext cx="6017192" cy="5695003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kuài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M	    </a:t>
            </a:r>
            <a:r>
              <a:rPr lang="en-US" altLang="zh-CN" sz="45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measure  word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手表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shǒubiǎo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N	   watch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cháng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Adv       often  </a:t>
            </a: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合适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héshì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Adj	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fit;suitable</a:t>
            </a:r>
            <a:endParaRPr lang="en-US" altLang="zh-CN" sz="45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4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6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zhe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AsPt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45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an aspect particle </a:t>
            </a:r>
          </a:p>
          <a:p>
            <a:pPr marL="0" indent="0" algn="r">
              <a:lnSpc>
                <a:spcPct val="140000"/>
              </a:lnSpc>
              <a:spcBef>
                <a:spcPts val="0"/>
              </a:spcBef>
              <a:buNone/>
            </a:pPr>
            <a:r>
              <a:rPr lang="en-US" altLang="zh-CN" sz="45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meaning that the action is  proceeding or the state continues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dài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V	     to wear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háishi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Adv       had better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xuǎn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V	    to choose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同屋 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tóngwū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roomate</a:t>
            </a:r>
            <a:endParaRPr lang="en-US" altLang="zh-CN" sz="45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5918718" y="689423"/>
            <a:ext cx="6096000" cy="1651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让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ràng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	       V	          to let; to ask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xiǎo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Adj              small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xiǎng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V	          to think over; to consider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007862" y="3388051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5766318" y="4142510"/>
            <a:ext cx="6425682" cy="192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动态助词：着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aspect particle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副词：还是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lvl="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兼语句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）：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Pivotal sentences (2)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282" y="957724"/>
            <a:ext cx="6017192" cy="5695003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kuài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M	    </a:t>
            </a:r>
            <a:r>
              <a:rPr lang="en-US" altLang="zh-CN" sz="45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measure  word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手表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shǒubiǎo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N	   watch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cháng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Adv       often  </a:t>
            </a: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合适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héshì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Adj	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fit;suitable</a:t>
            </a:r>
            <a:endParaRPr lang="en-US" altLang="zh-CN" sz="45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8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zh-CN" altLang="en-US" sz="6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5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45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zhe</a:t>
            </a:r>
            <a:r>
              <a:rPr lang="en-US" altLang="zh-CN" sz="45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</a:t>
            </a:r>
            <a:r>
              <a:rPr lang="en-US" altLang="zh-CN" sz="45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AsPt</a:t>
            </a:r>
            <a:r>
              <a:rPr lang="en-US" altLang="zh-CN" sz="45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4500" i="1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an aspect particle meaning that the action is  proceeding or the state continues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dài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V	     to wear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80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zh-CN" altLang="en-US" sz="45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45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háishi</a:t>
            </a:r>
            <a:r>
              <a:rPr lang="en-US" altLang="zh-CN" sz="45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Adv       had better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xuǎn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V	    to choose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zh-CN" altLang="en-US" sz="8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同屋 </a:t>
            </a:r>
            <a:r>
              <a:rPr lang="zh-CN" altLang="en-US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tóngwū</a:t>
            </a:r>
            <a:r>
              <a:rPr lang="en-US" altLang="zh-CN" sz="45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</a:t>
            </a:r>
            <a:r>
              <a:rPr lang="en-US" altLang="zh-CN" sz="45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roomate</a:t>
            </a:r>
            <a:endParaRPr lang="en-US" altLang="zh-CN" sz="45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5918718" y="689423"/>
            <a:ext cx="6096000" cy="1651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让</a:t>
            </a:r>
            <a:r>
              <a:rPr lang="zh-CN" altLang="en-US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ràng</a:t>
            </a:r>
            <a:r>
              <a:rPr lang="en-US" altLang="zh-CN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	       V	          to let; to ask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xiǎo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Adj              small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85000"/>
              <a:buFont typeface="+mj-lt"/>
              <a:buAutoNum type="arabicPeriod" startAt="10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xiǎng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V	          to think over; to consider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007862" y="3388051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5766318" y="4142510"/>
            <a:ext cx="6425682" cy="192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动态助词：着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aspect particle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副词：还是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lvl="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兼语句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）：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Pivotal sentences (2)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32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12468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块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30859" y="1742039"/>
            <a:ext cx="9456821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一块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手表</a:t>
            </a:r>
            <a:endParaRPr lang="en-US" altLang="zh-CN" sz="4000" u="sng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877316" y="382385"/>
            <a:ext cx="208889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手表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 descr="https://timgsa.baidu.com/timg?image&amp;quality=80&amp;size=b9999_10000&amp;sec=1542765317113&amp;di=32dbb1d7c9365aaa73a889580f85645c&amp;imgtype=0&amp;src=http%3A%2F%2Fimgsrc.baidu.com%2Fimgad%2Fpic%2Fitem%2F3b87e950352ac65c51774749f0f2b21193138a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73" y="3486807"/>
            <a:ext cx="3914569" cy="260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2386629" y="2966854"/>
            <a:ext cx="2563905" cy="1039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苹果、蛋糕</a:t>
            </a:r>
          </a:p>
        </p:txBody>
      </p:sp>
      <p:pic>
        <p:nvPicPr>
          <p:cNvPr id="1028" name="Picture 4" descr="https://timgsa.baidu.com/timg?image&amp;quality=80&amp;size=b9999_10000&amp;sec=1542765389525&amp;di=343ef7f93cc308e81c0ed8b27eb2305e&amp;imgtype=0&amp;src=http%3A%2F%2Fimgsrc.baidu.com%2Fimgad%2Fpic%2Fitem%2F2e2eb9389b504fc2d8a0e839eedde71190ef6d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11" y="522714"/>
            <a:ext cx="4155495" cy="27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99637A6-C8D8-4754-B58F-EAE5FC3D2DC1}"/>
              </a:ext>
            </a:extLst>
          </p:cNvPr>
          <p:cNvSpPr/>
          <p:nvPr/>
        </p:nvSpPr>
        <p:spPr>
          <a:xfrm>
            <a:off x="4023233" y="93829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4471A1A-127B-4D8A-B5FD-85D582659406}"/>
              </a:ext>
            </a:extLst>
          </p:cNvPr>
          <p:cNvSpPr/>
          <p:nvPr/>
        </p:nvSpPr>
        <p:spPr>
          <a:xfrm>
            <a:off x="1537703" y="1125282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60757" y="382385"/>
            <a:ext cx="164446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常</a:t>
            </a:r>
          </a:p>
        </p:txBody>
      </p:sp>
      <p:sp>
        <p:nvSpPr>
          <p:cNvPr id="4" name="矩形 3"/>
          <p:cNvSpPr/>
          <p:nvPr/>
        </p:nvSpPr>
        <p:spPr>
          <a:xfrm>
            <a:off x="1082989" y="1997993"/>
            <a:ext cx="9824535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运动吗？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米雪的丈夫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去北京出差。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穿蓝色的衣服。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429C873-99A8-4DFE-8112-0172017F1C0D}"/>
              </a:ext>
            </a:extLst>
          </p:cNvPr>
          <p:cNvSpPr/>
          <p:nvPr/>
        </p:nvSpPr>
        <p:spPr>
          <a:xfrm>
            <a:off x="1821208" y="1263380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1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202787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合适</a:t>
            </a:r>
          </a:p>
        </p:txBody>
      </p:sp>
      <p:sp>
        <p:nvSpPr>
          <p:cNvPr id="4" name="矩形 3"/>
          <p:cNvSpPr/>
          <p:nvPr/>
        </p:nvSpPr>
        <p:spPr>
          <a:xfrm>
            <a:off x="2367465" y="2680062"/>
            <a:ext cx="9824535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这条裙子不大也不小，很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这条裤子不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，太大了。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明天是米雪的生日，送什么礼物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538845-DCC1-4B18-879A-0DC789923D93}"/>
              </a:ext>
            </a:extLst>
          </p:cNvPr>
          <p:cNvSpPr/>
          <p:nvPr/>
        </p:nvSpPr>
        <p:spPr>
          <a:xfrm>
            <a:off x="2465408" y="1159542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A09D85-D79A-432E-8655-0C4C7FDAF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2" y="4397"/>
            <a:ext cx="3505198" cy="26279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3FCD565-A116-48CA-BC09-BAF0E944E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53397"/>
            <a:ext cx="2212722" cy="36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合适     适合</a:t>
            </a:r>
            <a:endParaRPr lang="zh-CN" altLang="en-US" sz="2800" b="1" i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848" y="1839021"/>
            <a:ext cx="10600784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9848" y="1839021"/>
            <a:ext cx="108326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衬衫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晚上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点了，现在打电话时间不太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合适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这件衬衫很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今天的天气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这种运动不难，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每个人做。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54779" y="384131"/>
            <a:ext cx="12468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戴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0980" y="1764888"/>
            <a:ext cx="94568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手表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你今天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手表了吗？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我今天没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手表。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的手表很好看。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戴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试试吗？</a:t>
            </a:r>
          </a:p>
        </p:txBody>
      </p:sp>
      <p:pic>
        <p:nvPicPr>
          <p:cNvPr id="2050" name="Picture 2" descr="https://timgsa.baidu.com/timg?image&amp;quality=80&amp;size=b9999_10000&amp;sec=1542765475493&amp;di=d188e1b72dee3d5e504cf975df59f72b&amp;imgtype=0&amp;src=http%3A%2F%2Fnews.89178.com%2Fupload%2Farticle%2F20140827%2F62042537831409130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10" y="3231021"/>
            <a:ext cx="5524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908" y="1402"/>
            <a:ext cx="2358752" cy="235875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5F67D8A-8D8C-4A83-AECF-707BCB672C6C}"/>
              </a:ext>
            </a:extLst>
          </p:cNvPr>
          <p:cNvSpPr/>
          <p:nvPr/>
        </p:nvSpPr>
        <p:spPr>
          <a:xfrm>
            <a:off x="2465408" y="1159542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148270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选</a:t>
            </a:r>
          </a:p>
        </p:txBody>
      </p:sp>
      <p:sp>
        <p:nvSpPr>
          <p:cNvPr id="4" name="矩形 3"/>
          <p:cNvSpPr/>
          <p:nvPr/>
        </p:nvSpPr>
        <p:spPr>
          <a:xfrm>
            <a:off x="657917" y="1685349"/>
            <a:ext cx="90988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第一块还是第四块？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弟弟想买件运动服，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哪件比较好？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（去北京）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几点的火车票？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早上七点、早上十点、晚上九点</a:t>
            </a:r>
            <a:r>
              <a:rPr lang="en-US" altLang="zh-CN" sz="32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】</a:t>
            </a:r>
            <a:endParaRPr lang="zh-CN" altLang="en-US" sz="3200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李白明天过生日，我要给他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一件礼物。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047" y="4049996"/>
            <a:ext cx="3233036" cy="21596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725" y="3627120"/>
            <a:ext cx="2773680" cy="277368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FD6D96-2007-4FF0-86F6-886373914668}"/>
              </a:ext>
            </a:extLst>
          </p:cNvPr>
          <p:cNvSpPr/>
          <p:nvPr/>
        </p:nvSpPr>
        <p:spPr>
          <a:xfrm>
            <a:off x="1920240" y="112811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4917</TotalTime>
  <Words>968</Words>
  <Application>Microsoft Office PowerPoint</Application>
  <PresentationFormat>宽屏</PresentationFormat>
  <Paragraphs>139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第4课    你买到皮鞋了吗</vt:lpstr>
      <vt:lpstr>PowerPoint 演示文稿</vt:lpstr>
      <vt:lpstr>生词</vt:lpstr>
      <vt:lpstr>PowerPoint 演示文稿</vt:lpstr>
      <vt:lpstr>PowerPoint 演示文稿</vt:lpstr>
      <vt:lpstr>PowerPoint 演示文稿</vt:lpstr>
      <vt:lpstr>合适     适合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488</cp:revision>
  <dcterms:created xsi:type="dcterms:W3CDTF">2018-09-22T11:56:25Z</dcterms:created>
  <dcterms:modified xsi:type="dcterms:W3CDTF">2020-07-21T07:47:04Z</dcterms:modified>
</cp:coreProperties>
</file>