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9" r:id="rId1"/>
  </p:sldMasterIdLst>
  <p:notesMasterIdLst>
    <p:notesMasterId r:id="rId28"/>
  </p:notesMasterIdLst>
  <p:sldIdLst>
    <p:sldId id="256" r:id="rId2"/>
    <p:sldId id="1230" r:id="rId3"/>
    <p:sldId id="1231" r:id="rId4"/>
    <p:sldId id="1232" r:id="rId5"/>
    <p:sldId id="1119" r:id="rId6"/>
    <p:sldId id="1234" r:id="rId7"/>
    <p:sldId id="1235" r:id="rId8"/>
    <p:sldId id="1180" r:id="rId9"/>
    <p:sldId id="1236" r:id="rId10"/>
    <p:sldId id="1237" r:id="rId11"/>
    <p:sldId id="1238" r:id="rId12"/>
    <p:sldId id="1239" r:id="rId13"/>
    <p:sldId id="1224" r:id="rId14"/>
    <p:sldId id="1240" r:id="rId15"/>
    <p:sldId id="1241" r:id="rId16"/>
    <p:sldId id="1242" r:id="rId17"/>
    <p:sldId id="1247" r:id="rId18"/>
    <p:sldId id="1182" r:id="rId19"/>
    <p:sldId id="1181" r:id="rId20"/>
    <p:sldId id="1183" r:id="rId21"/>
    <p:sldId id="1222" r:id="rId22"/>
    <p:sldId id="1206" r:id="rId23"/>
    <p:sldId id="1227" r:id="rId24"/>
    <p:sldId id="1243" r:id="rId25"/>
    <p:sldId id="1246" r:id="rId26"/>
    <p:sldId id="1245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FF6600"/>
    <a:srgbClr val="CC0099"/>
    <a:srgbClr val="009999"/>
    <a:srgbClr val="FFFFCC"/>
    <a:srgbClr val="00FFCC"/>
    <a:srgbClr val="99CC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926" autoAdjust="0"/>
  </p:normalViewPr>
  <p:slideViewPr>
    <p:cSldViewPr snapToGrid="0">
      <p:cViewPr varScale="1">
        <p:scale>
          <a:sx n="82" d="100"/>
          <a:sy n="82" d="100"/>
        </p:scale>
        <p:origin x="67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135FE-73F9-4B97-A8B7-A096687FCB7D}" type="datetimeFigureOut">
              <a:rPr lang="zh-CN" altLang="en-US" smtClean="0"/>
              <a:t>2020/7/20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14BBA-7D18-459C-AE7F-A53DA9F6A9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669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http://seopic.699pic.com/photo/50154/3359.jpg_wh1200.jpg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14BBA-7D18-459C-AE7F-A53DA9F6A9D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10783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14BBA-7D18-459C-AE7F-A53DA9F6A9D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6483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https://588ku.com/ycpng/12802724.html</a:t>
            </a:r>
            <a:endParaRPr lang="zh-CN" alt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http://seopic.699pic.com/photo/50087/9442.jpg_wh1200.jpg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http://seopic.699pic.com/photo/50013/4947.jpg_wh1200.jpg</a:t>
            </a:r>
          </a:p>
          <a:p>
            <a:r>
              <a:rPr lang="en-US" altLang="zh-CN" dirty="0"/>
              <a:t>http://699pic.com/tupian-501190737.html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14BBA-7D18-459C-AE7F-A53DA9F6A9D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2625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http://xsj.699pic.com/tupian/0v09jc.html?from=29</a:t>
            </a:r>
          </a:p>
          <a:p>
            <a:r>
              <a:rPr lang="en-US" altLang="zh-CN" dirty="0"/>
              <a:t>http://seopic.699pic.com/photo/50060/1659.jpg_wh1200.jpg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14BBA-7D18-459C-AE7F-A53DA9F6A9D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7938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http://img95.699pic.com/xsj/05/sn/g0.jpg!/fw/700/watermark/url/L3hzai93YXRlcl9kZXRhaWwyLnBuZw/align/southeast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14BBA-7D18-459C-AE7F-A53DA9F6A9D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6142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14BBA-7D18-459C-AE7F-A53DA9F6A9D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0146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http://img95.699pic.com/xsj/05/sn/g0.jpg!/fw/700/watermark/url/L3hzai93YXRlcl9kZXRhaWwyLnBuZw/align/southeast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14BBA-7D18-459C-AE7F-A53DA9F6A9D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5418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http://seopic.699pic.com/photo/50156/8684.jpg_wh1200.jpg</a:t>
            </a:r>
          </a:p>
          <a:p>
            <a:r>
              <a:rPr lang="en-US" altLang="zh-CN" dirty="0"/>
              <a:t>http://seopic.699pic.com/photo/50085/3095.jpg_wh1200.jpg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http://seopic.699pic.com/photo/50087/9442.jpg_wh1200.jpg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14BBA-7D18-459C-AE7F-A53DA9F6A9D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705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http://seopic.699pic.com/photo/50077/1836.jpg_wh1200.jpg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14BBA-7D18-459C-AE7F-A53DA9F6A9D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2415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http://seopic.699pic.com/photo/50139/2510.jpg_wh1200.jpg</a:t>
            </a:r>
          </a:p>
          <a:p>
            <a:r>
              <a:rPr lang="en-US" altLang="zh-CN" dirty="0"/>
              <a:t>http://seopic.699pic.com/photo/50105/9975.jpg_wh1200.jpg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14BBA-7D18-459C-AE7F-A53DA9F6A9D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9705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926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15439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43075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81685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160EA64-D806-43AC-9DF2-F8C432F32B4C}" type="datetimeFigureOut">
              <a:rPr lang="en-US" smtClean="0"/>
              <a:t>7/20/2020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932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4739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9144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7/20/2020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768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7/20/2020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261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69133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7/20/2020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38432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7/20/2020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4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69769" y="1926181"/>
            <a:ext cx="9966960" cy="2458721"/>
          </a:xfrm>
        </p:spPr>
        <p:txBody>
          <a:bodyPr/>
          <a:lstStyle/>
          <a:p>
            <a:pPr algn="ctr"/>
            <a:r>
              <a:rPr lang="zh-CN" altLang="en-US" sz="7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第</a:t>
            </a:r>
            <a:r>
              <a:rPr lang="en-US" altLang="zh-CN" sz="7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7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课    你买到皮鞋了吗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61288" y="4979324"/>
            <a:ext cx="7891272" cy="128016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dirty="0">
                <a:latin typeface="仿宋" panose="02010609060101010101" pitchFamily="49" charset="-122"/>
                <a:ea typeface="仿宋" panose="02010609060101010101" pitchFamily="49" charset="-122"/>
              </a:rPr>
              <a:t>山东大学</a:t>
            </a:r>
            <a:endParaRPr lang="en-US" altLang="zh-CN" sz="40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39092" y="1800443"/>
            <a:ext cx="9735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D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sì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kè              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nǐ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mǎidào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píxié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le  ma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948672" y="4222359"/>
            <a:ext cx="936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>
                <a:solidFill>
                  <a:schemeClr val="bg1"/>
                </a:solidFill>
              </a:rPr>
              <a:t>1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402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37539" y="382385"/>
            <a:ext cx="1482702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拿</a:t>
            </a:r>
          </a:p>
        </p:txBody>
      </p:sp>
      <p:sp>
        <p:nvSpPr>
          <p:cNvPr id="7" name="矩形 6"/>
          <p:cNvSpPr/>
          <p:nvPr/>
        </p:nvSpPr>
        <p:spPr>
          <a:xfrm>
            <a:off x="998981" y="1900478"/>
            <a:ext cx="1099598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我没带手机，现在回宿舍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拿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我想去卫生间，你能帮我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拿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一下儿手机吗？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：这条裙子有大号的吗？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：有，我去给您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拿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！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B18EFF2-FA56-4D5D-9AF7-406FD265A9AA}"/>
              </a:ext>
            </a:extLst>
          </p:cNvPr>
          <p:cNvSpPr/>
          <p:nvPr/>
        </p:nvSpPr>
        <p:spPr>
          <a:xfrm>
            <a:off x="1920241" y="1124274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1BB7192-E9A0-455F-A89F-A8CF98D26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1322" y="382385"/>
            <a:ext cx="2613891" cy="261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41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37537" y="382385"/>
            <a:ext cx="1549883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上</a:t>
            </a:r>
          </a:p>
        </p:txBody>
      </p:sp>
      <p:sp>
        <p:nvSpPr>
          <p:cNvPr id="4" name="矩形 3"/>
          <p:cNvSpPr/>
          <p:nvPr/>
        </p:nvSpPr>
        <p:spPr>
          <a:xfrm>
            <a:off x="1321022" y="1952182"/>
            <a:ext cx="10064153" cy="3668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穿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衣服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给孩子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穿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衣服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穿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运动鞋去跑步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穿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试试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07AFE57-7E43-47D5-B24B-AC0D0393F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2501" y="-35746"/>
            <a:ext cx="4025442" cy="312489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EBE642A-217D-4E26-85C5-A3B4A5C17D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2501" y="3318134"/>
            <a:ext cx="4025442" cy="321795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B1139D0-F400-42D5-B6FC-4B5377DCEA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9908" y="4835627"/>
            <a:ext cx="3295333" cy="157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8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37537" y="382385"/>
            <a:ext cx="3037183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挺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…</a:t>
            </a:r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</a:p>
        </p:txBody>
      </p:sp>
      <p:sp>
        <p:nvSpPr>
          <p:cNvPr id="7" name="矩形 6"/>
          <p:cNvSpPr/>
          <p:nvPr/>
        </p:nvSpPr>
        <p:spPr>
          <a:xfrm>
            <a:off x="1815974" y="1847050"/>
            <a:ext cx="769143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我觉得今天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挺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冷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这双鞋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挺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舒服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他唱歌唱得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挺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好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挺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喜欢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这件白衬衫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48048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7464791" y="199927"/>
            <a:ext cx="1246884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价</a:t>
            </a:r>
          </a:p>
        </p:txBody>
      </p:sp>
      <p:sp>
        <p:nvSpPr>
          <p:cNvPr id="5" name="矩形 4"/>
          <p:cNvSpPr/>
          <p:nvPr/>
        </p:nvSpPr>
        <p:spPr>
          <a:xfrm>
            <a:off x="866568" y="2173818"/>
            <a:ext cx="3229580" cy="2572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价格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price</a:t>
            </a:r>
          </a:p>
          <a:p>
            <a:pPr>
              <a:lnSpc>
                <a:spcPct val="150000"/>
              </a:lnSpc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东西的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价格</a:t>
            </a:r>
            <a:endParaRPr lang="en-US" altLang="zh-CN" sz="36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最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高</a:t>
            </a:r>
            <a:r>
              <a:rPr lang="en-US" altLang="zh-CN" sz="36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低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价</a:t>
            </a:r>
            <a:endParaRPr lang="en-US" altLang="zh-CN" sz="36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84615" y="2119573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gé</a:t>
            </a:r>
          </a:p>
        </p:txBody>
      </p:sp>
      <p:sp>
        <p:nvSpPr>
          <p:cNvPr id="8" name="椭圆 7"/>
          <p:cNvSpPr/>
          <p:nvPr/>
        </p:nvSpPr>
        <p:spPr>
          <a:xfrm>
            <a:off x="2714019" y="208213"/>
            <a:ext cx="1246884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元</a:t>
            </a:r>
          </a:p>
        </p:txBody>
      </p:sp>
      <p:sp>
        <p:nvSpPr>
          <p:cNvPr id="9" name="矩形 8"/>
          <p:cNvSpPr/>
          <p:nvPr/>
        </p:nvSpPr>
        <p:spPr>
          <a:xfrm>
            <a:off x="6305006" y="1685031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3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：这双鞋多少钱？</a:t>
            </a:r>
            <a:endParaRPr lang="en-US" altLang="zh-CN" sz="36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altLang="zh-CN" sz="3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3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899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元</a:t>
            </a:r>
            <a:r>
              <a:rPr lang="zh-CN" alt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36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altLang="zh-CN" sz="3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：太贵了，便宜一点儿吧！</a:t>
            </a:r>
            <a:endParaRPr lang="en-US" altLang="zh-CN" sz="36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altLang="zh-CN" sz="3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：对不起，这是最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低价</a:t>
            </a:r>
            <a:r>
              <a:rPr lang="zh-CN" alt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24E5CD9-D550-4954-AD0E-A8DC549C3B8F}"/>
              </a:ext>
            </a:extLst>
          </p:cNvPr>
          <p:cNvSpPr/>
          <p:nvPr/>
        </p:nvSpPr>
        <p:spPr>
          <a:xfrm>
            <a:off x="4066904" y="993871"/>
            <a:ext cx="458780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1C82F33-E0D1-4791-B2DC-1C3330B45998}"/>
              </a:ext>
            </a:extLst>
          </p:cNvPr>
          <p:cNvSpPr/>
          <p:nvPr/>
        </p:nvSpPr>
        <p:spPr>
          <a:xfrm>
            <a:off x="8812546" y="873643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2D75A48F-4BCB-4A0D-BF4B-3ACADD99B7DE}"/>
              </a:ext>
            </a:extLst>
          </p:cNvPr>
          <p:cNvSpPr/>
          <p:nvPr/>
        </p:nvSpPr>
        <p:spPr>
          <a:xfrm>
            <a:off x="5007074" y="199927"/>
            <a:ext cx="1246884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低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67A17EE-77A3-468A-AAD7-1698323C4D22}"/>
              </a:ext>
            </a:extLst>
          </p:cNvPr>
          <p:cNvSpPr/>
          <p:nvPr/>
        </p:nvSpPr>
        <p:spPr>
          <a:xfrm>
            <a:off x="6359959" y="985585"/>
            <a:ext cx="646331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Adj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42F13BF-016D-4FA3-B886-CDC9CDBB4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820" y="4881812"/>
            <a:ext cx="4759002" cy="176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85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37538" y="382385"/>
            <a:ext cx="2135181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别的</a:t>
            </a:r>
          </a:p>
        </p:txBody>
      </p:sp>
      <p:sp>
        <p:nvSpPr>
          <p:cNvPr id="7" name="矩形 6"/>
          <p:cNvSpPr/>
          <p:nvPr/>
        </p:nvSpPr>
        <p:spPr>
          <a:xfrm>
            <a:off x="1149293" y="1977539"/>
            <a:ext cx="1083266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我不喜欢黄色，有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别的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颜色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的吗？</a:t>
            </a: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人太多了，我们去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别的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饭店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吧。</a:t>
            </a: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这儿太贵了，我们去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别的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超市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看看吧。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别（的）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人</a:t>
            </a: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不要告诉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别（的）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人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！</a:t>
            </a:r>
          </a:p>
        </p:txBody>
      </p:sp>
      <p:sp>
        <p:nvSpPr>
          <p:cNvPr id="8" name="TextBox 22"/>
          <p:cNvSpPr txBox="1"/>
          <p:nvPr/>
        </p:nvSpPr>
        <p:spPr>
          <a:xfrm>
            <a:off x="4474697" y="760878"/>
            <a:ext cx="2984195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别的 </a:t>
            </a:r>
            <a:r>
              <a:rPr lang="en-US" altLang="zh-CN" sz="3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  N</a:t>
            </a:r>
          </a:p>
        </p:txBody>
      </p:sp>
    </p:spTree>
    <p:extLst>
      <p:ext uri="{BB962C8B-B14F-4D97-AF65-F5344CB8AC3E}">
        <p14:creationId xmlns:p14="http://schemas.microsoft.com/office/powerpoint/2010/main" val="374711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381556" y="513013"/>
            <a:ext cx="1548016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刷</a:t>
            </a:r>
          </a:p>
        </p:txBody>
      </p:sp>
      <p:sp>
        <p:nvSpPr>
          <p:cNvPr id="7" name="矩形 6"/>
          <p:cNvSpPr/>
          <p:nvPr/>
        </p:nvSpPr>
        <p:spPr>
          <a:xfrm>
            <a:off x="1071949" y="1938350"/>
            <a:ext cx="1083266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家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银行</a:t>
            </a: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张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银行卡</a:t>
            </a: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刷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卡</a:t>
            </a: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请问，这儿可以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刷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卡吗？ </a:t>
            </a: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endParaRPr lang="zh-CN" altLang="en-US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2170543" y="382384"/>
            <a:ext cx="3138575" cy="1362439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银行卡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E2ECFB1-215E-4CF7-94ED-D677DF90D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1649" y="60280"/>
            <a:ext cx="4518109" cy="312912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E3D9C0B-3C30-4EFF-88C3-71E7E079CE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1648" y="3668599"/>
            <a:ext cx="4518109" cy="3001542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0CF8C1CA-4EDE-4C81-8DD0-8F90410F7E39}"/>
              </a:ext>
            </a:extLst>
          </p:cNvPr>
          <p:cNvSpPr/>
          <p:nvPr/>
        </p:nvSpPr>
        <p:spPr>
          <a:xfrm>
            <a:off x="5309118" y="1379921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0CBDAC4-BDC6-4953-9A05-9662B552A186}"/>
              </a:ext>
            </a:extLst>
          </p:cNvPr>
          <p:cNvSpPr/>
          <p:nvPr/>
        </p:nvSpPr>
        <p:spPr>
          <a:xfrm>
            <a:off x="1791942" y="1394008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9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语法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/>
          </p:nvPr>
        </p:nvSpPr>
        <p:spPr>
          <a:xfrm>
            <a:off x="8710290" y="4280903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GRAMMAR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3E8A416-95C4-4DB1-A70D-B6608C41B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10" y="1755279"/>
            <a:ext cx="6335436" cy="316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834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41753" y="2622741"/>
            <a:ext cx="6560235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可以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帮你学习汉语。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我一分钟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可以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写</a:t>
            </a:r>
            <a:r>
              <a:rPr lang="en-US" altLang="zh-CN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个汉字。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我们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可以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坐火车去上海。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房间有</a:t>
            </a:r>
            <a:r>
              <a:rPr lang="en-US" altLang="zh-CN" sz="3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wifi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可以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上网。</a:t>
            </a:r>
          </a:p>
        </p:txBody>
      </p:sp>
      <p:sp>
        <p:nvSpPr>
          <p:cNvPr id="5" name="矩形 4"/>
          <p:cNvSpPr/>
          <p:nvPr/>
        </p:nvSpPr>
        <p:spPr>
          <a:xfrm>
            <a:off x="357475" y="1203121"/>
            <a:ext cx="7803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等线" panose="02010600030101010101" pitchFamily="2" charset="-122"/>
                <a:cs typeface="Times New Roman" panose="02020603050405020304" pitchFamily="18" charset="0"/>
              </a:rPr>
              <a:t>indicating </a:t>
            </a:r>
            <a:r>
              <a:rPr lang="en-US" altLang="zh-CN" sz="24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capability</a:t>
            </a:r>
            <a:r>
              <a:rPr lang="en-US" altLang="zh-CN" sz="2400" dirty="0">
                <a:latin typeface="等线" panose="02010600030101010101" pitchFamily="2" charset="-122"/>
                <a:cs typeface="Times New Roman" panose="02020603050405020304" pitchFamily="18" charset="0"/>
              </a:rPr>
              <a:t> subjectively or </a:t>
            </a:r>
            <a:r>
              <a:rPr lang="en-US" altLang="zh-CN" sz="2400" dirty="0">
                <a:solidFill>
                  <a:srgbClr val="0000FF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conditions</a:t>
            </a:r>
            <a:r>
              <a:rPr lang="en-US" altLang="zh-CN" sz="2400" dirty="0">
                <a:latin typeface="等线" panose="02010600030101010101" pitchFamily="2" charset="-122"/>
                <a:cs typeface="Times New Roman" panose="02020603050405020304" pitchFamily="18" charset="0"/>
              </a:rPr>
              <a:t> objectively </a:t>
            </a:r>
            <a:endParaRPr lang="zh-CN" altLang="en-US" sz="2400" dirty="0"/>
          </a:p>
        </p:txBody>
      </p:sp>
      <p:cxnSp>
        <p:nvCxnSpPr>
          <p:cNvPr id="6" name="直接连接符 5"/>
          <p:cNvCxnSpPr>
            <a:cxnSpLocks/>
            <a:stCxn id="4" idx="1"/>
          </p:cNvCxnSpPr>
          <p:nvPr/>
        </p:nvCxnSpPr>
        <p:spPr>
          <a:xfrm>
            <a:off x="641753" y="4538650"/>
            <a:ext cx="5385823" cy="0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id="{582E01FE-13BF-42AA-9664-9AC8F8696F0A}"/>
              </a:ext>
            </a:extLst>
          </p:cNvPr>
          <p:cNvSpPr/>
          <p:nvPr/>
        </p:nvSpPr>
        <p:spPr>
          <a:xfrm>
            <a:off x="357475" y="393799"/>
            <a:ext cx="8361584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能愿动词：可以   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optative verb 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可以”</a:t>
            </a:r>
          </a:p>
        </p:txBody>
      </p:sp>
    </p:spTree>
    <p:extLst>
      <p:ext uri="{BB962C8B-B14F-4D97-AF65-F5344CB8AC3E}">
        <p14:creationId xmlns:p14="http://schemas.microsoft.com/office/powerpoint/2010/main" val="111234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34047" y="2382488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可以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试一下吗？ 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我试一下，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可以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吗？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可以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试。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可以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试。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434047" y="1502971"/>
            <a:ext cx="492955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可不可以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试一下？ </a:t>
            </a:r>
          </a:p>
        </p:txBody>
      </p:sp>
      <p:sp>
        <p:nvSpPr>
          <p:cNvPr id="7" name="矩形 6"/>
          <p:cNvSpPr/>
          <p:nvPr/>
        </p:nvSpPr>
        <p:spPr>
          <a:xfrm>
            <a:off x="5732418" y="4242317"/>
            <a:ext cx="17235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可以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835004" y="5099725"/>
            <a:ext cx="223651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可以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3" name="矩形 2"/>
          <p:cNvSpPr/>
          <p:nvPr/>
        </p:nvSpPr>
        <p:spPr>
          <a:xfrm>
            <a:off x="7502191" y="5099724"/>
            <a:ext cx="1994457" cy="101566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 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不行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6644D05-4647-42EB-A321-346C5A41506F}"/>
              </a:ext>
            </a:extLst>
          </p:cNvPr>
          <p:cNvSpPr/>
          <p:nvPr/>
        </p:nvSpPr>
        <p:spPr>
          <a:xfrm>
            <a:off x="357475" y="393799"/>
            <a:ext cx="8361584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能愿动词：可以   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optative verb 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可以”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3346710-9F2A-4B4F-B100-45CE41D1E376}"/>
              </a:ext>
            </a:extLst>
          </p:cNvPr>
          <p:cNvSpPr/>
          <p:nvPr/>
        </p:nvSpPr>
        <p:spPr>
          <a:xfrm>
            <a:off x="5581574" y="1022581"/>
            <a:ext cx="16177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latin typeface="等线" panose="02010600030101010101" pitchFamily="2" charset="-122"/>
                <a:cs typeface="Times New Roman" panose="02020603050405020304" pitchFamily="18" charset="0"/>
              </a:rPr>
              <a:t>permission</a:t>
            </a:r>
            <a:endParaRPr lang="zh-CN" altLang="en-US" sz="2400" dirty="0"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52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0" grpId="0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34047" y="2382488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可以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去一下洗手间吗？ 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我去一下洗手间，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可以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吗？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可以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去。</a:t>
            </a:r>
            <a:endParaRPr lang="en-US" altLang="zh-CN" sz="40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可以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去。</a:t>
            </a:r>
            <a:endParaRPr lang="en-US" altLang="zh-CN" sz="40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434047" y="1502971"/>
            <a:ext cx="646843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可不可以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去一下洗手间？ </a:t>
            </a:r>
          </a:p>
        </p:txBody>
      </p:sp>
      <p:sp>
        <p:nvSpPr>
          <p:cNvPr id="10" name="矩形 9"/>
          <p:cNvSpPr/>
          <p:nvPr/>
        </p:nvSpPr>
        <p:spPr>
          <a:xfrm>
            <a:off x="3089070" y="1695271"/>
            <a:ext cx="1995551" cy="65502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能不能</a:t>
            </a:r>
          </a:p>
        </p:txBody>
      </p:sp>
      <p:sp>
        <p:nvSpPr>
          <p:cNvPr id="11" name="矩形 10"/>
          <p:cNvSpPr/>
          <p:nvPr/>
        </p:nvSpPr>
        <p:spPr>
          <a:xfrm>
            <a:off x="3089069" y="2518634"/>
            <a:ext cx="925581" cy="65940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能</a:t>
            </a:r>
          </a:p>
        </p:txBody>
      </p:sp>
      <p:sp>
        <p:nvSpPr>
          <p:cNvPr id="3" name="矩形 2"/>
          <p:cNvSpPr/>
          <p:nvPr/>
        </p:nvSpPr>
        <p:spPr>
          <a:xfrm>
            <a:off x="5527561" y="4229147"/>
            <a:ext cx="6096000" cy="89883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可以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41933" y="4348864"/>
            <a:ext cx="976329" cy="65940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能</a:t>
            </a:r>
          </a:p>
        </p:txBody>
      </p:sp>
      <p:sp>
        <p:nvSpPr>
          <p:cNvPr id="13" name="矩形 12"/>
          <p:cNvSpPr/>
          <p:nvPr/>
        </p:nvSpPr>
        <p:spPr>
          <a:xfrm>
            <a:off x="3030096" y="5306113"/>
            <a:ext cx="984553" cy="65940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能</a:t>
            </a:r>
          </a:p>
        </p:txBody>
      </p:sp>
      <p:sp>
        <p:nvSpPr>
          <p:cNvPr id="14" name="矩形 13"/>
          <p:cNvSpPr/>
          <p:nvPr/>
        </p:nvSpPr>
        <p:spPr>
          <a:xfrm>
            <a:off x="5527561" y="5127984"/>
            <a:ext cx="223651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可以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5" name="矩形 14"/>
          <p:cNvSpPr/>
          <p:nvPr/>
        </p:nvSpPr>
        <p:spPr>
          <a:xfrm>
            <a:off x="7181200" y="5102125"/>
            <a:ext cx="1994457" cy="101566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 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不行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BF16EB0B-77FE-49D4-970C-3883C94ADF69}"/>
              </a:ext>
            </a:extLst>
          </p:cNvPr>
          <p:cNvSpPr/>
          <p:nvPr/>
        </p:nvSpPr>
        <p:spPr>
          <a:xfrm>
            <a:off x="357475" y="393799"/>
            <a:ext cx="8361584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能愿动词：可以   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optative verb 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可以”</a:t>
            </a:r>
          </a:p>
        </p:txBody>
      </p:sp>
    </p:spTree>
    <p:extLst>
      <p:ext uri="{BB962C8B-B14F-4D97-AF65-F5344CB8AC3E}">
        <p14:creationId xmlns:p14="http://schemas.microsoft.com/office/powerpoint/2010/main" val="218520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3" grpId="0"/>
      <p:bldP spid="12" grpId="0" animBg="1"/>
      <p:bldP spid="13" grpId="0" animBg="1"/>
      <p:bldP spid="14" grpId="0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6760" y="1070265"/>
            <a:ext cx="11114532" cy="5787735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可以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kěyǐ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OpV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may; can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帮 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bāng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V	     to help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女鞋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nǚ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xi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é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	     women’s shoes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男鞋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nán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xi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é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                 men’s shoes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跟    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gēn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V                   to follow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试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shì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V                   to try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号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hào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N                   size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稍等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shāo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děng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IE                   to wait a moment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拿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ná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V                    to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take;to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hold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shang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V/N                on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挺</a:t>
            </a:r>
            <a:r>
              <a:rPr lang="en-US" altLang="zh-CN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tǐng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…de	                         quite; pretty</a:t>
            </a:r>
          </a:p>
          <a:p>
            <a:pPr marL="514350" lvl="0" indent="-514350">
              <a:lnSpc>
                <a:spcPct val="100000"/>
              </a:lnSpc>
              <a:spcBef>
                <a:spcPts val="6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元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   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yuán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M	</a:t>
            </a:r>
            <a:r>
              <a:rPr lang="en-US" altLang="zh-CN" sz="1800" i="1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sz="1800" i="1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yuan,the</a:t>
            </a:r>
            <a:r>
              <a:rPr lang="en-US" altLang="zh-CN" sz="1800" i="1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basic unit of RMB</a:t>
            </a:r>
          </a:p>
          <a:p>
            <a:pPr marL="514350" lvl="0" indent="-514350">
              <a:lnSpc>
                <a:spcPct val="100000"/>
              </a:lnSpc>
              <a:spcBef>
                <a:spcPts val="6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低    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dī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Adj                   low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48ED922-29F5-4F99-97A6-DF56E15F8B07}"/>
              </a:ext>
            </a:extLst>
          </p:cNvPr>
          <p:cNvSpPr/>
          <p:nvPr/>
        </p:nvSpPr>
        <p:spPr>
          <a:xfrm>
            <a:off x="303745" y="421123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生词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248EDA2-0E0E-48B9-BEBB-7FD128E145F9}"/>
              </a:ext>
            </a:extLst>
          </p:cNvPr>
          <p:cNvSpPr/>
          <p:nvPr/>
        </p:nvSpPr>
        <p:spPr>
          <a:xfrm>
            <a:off x="6096000" y="972310"/>
            <a:ext cx="6096000" cy="288886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30000"/>
              </a:lnSpc>
              <a:spcBef>
                <a:spcPts val="600"/>
              </a:spcBef>
              <a:buClr>
                <a:srgbClr val="C00000"/>
              </a:buClr>
              <a:buSzPct val="85000"/>
              <a:buFont typeface="+mj-lt"/>
              <a:buAutoNum type="arabicPeriod" startAt="14"/>
            </a:pP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价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</a:t>
            </a:r>
            <a:r>
              <a:rPr lang="en-US" altLang="zh-CN" sz="15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jià</a:t>
            </a:r>
            <a:r>
              <a:rPr lang="en-US" altLang="zh-CN" sz="15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	                N               price</a:t>
            </a:r>
          </a:p>
          <a:p>
            <a:pPr>
              <a:lnSpc>
                <a:spcPct val="130000"/>
              </a:lnSpc>
              <a:spcBef>
                <a:spcPts val="600"/>
              </a:spcBef>
              <a:buClr>
                <a:srgbClr val="C00000"/>
              </a:buClr>
              <a:buSzPct val="85000"/>
              <a:buFont typeface="+mj-lt"/>
              <a:buAutoNum type="arabicPeriod" startAt="14"/>
            </a:pP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还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</a:t>
            </a:r>
            <a:r>
              <a:rPr lang="en-US" altLang="zh-CN" sz="15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hái</a:t>
            </a:r>
            <a:r>
              <a:rPr lang="en-US" altLang="zh-CN" sz="15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        Adv            </a:t>
            </a:r>
            <a:r>
              <a:rPr lang="en-US" altLang="zh-CN" sz="15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also;in</a:t>
            </a:r>
            <a:r>
              <a:rPr lang="en-US" altLang="zh-CN" sz="15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addition</a:t>
            </a:r>
            <a:r>
              <a:rPr lang="zh-CN" altLang="en-US" sz="15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en-US" altLang="zh-CN" sz="15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ts val="600"/>
              </a:spcBef>
              <a:buClr>
                <a:srgbClr val="C00000"/>
              </a:buClr>
              <a:buSzPct val="85000"/>
              <a:buFont typeface="+mj-lt"/>
              <a:buAutoNum type="arabicPeriod" startAt="14"/>
            </a:pP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别的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</a:t>
            </a:r>
            <a:r>
              <a:rPr lang="en-US" altLang="zh-CN" sz="15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bié</a:t>
            </a:r>
            <a:r>
              <a:rPr lang="en-US" altLang="zh-CN" sz="15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de	       	                        other</a:t>
            </a:r>
          </a:p>
          <a:p>
            <a:pPr>
              <a:lnSpc>
                <a:spcPct val="130000"/>
              </a:lnSpc>
              <a:buClr>
                <a:srgbClr val="C00000"/>
              </a:buClr>
              <a:buSzPct val="85000"/>
              <a:buFont typeface="+mj-lt"/>
              <a:buAutoNum type="arabicPeriod" startAt="14"/>
            </a:pP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刷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	     </a:t>
            </a:r>
            <a:r>
              <a:rPr lang="en-US" altLang="zh-CN" sz="15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shuā</a:t>
            </a:r>
            <a:r>
              <a:rPr lang="en-US" altLang="zh-CN" sz="15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        V	               to swipe</a:t>
            </a:r>
          </a:p>
          <a:p>
            <a:pPr>
              <a:lnSpc>
                <a:spcPct val="130000"/>
              </a:lnSpc>
              <a:buClr>
                <a:srgbClr val="C00000"/>
              </a:buClr>
              <a:buSzPct val="85000"/>
              <a:buFont typeface="+mj-lt"/>
              <a:buAutoNum type="arabicPeriod" startAt="14"/>
            </a:pP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银行卡   </a:t>
            </a:r>
            <a:r>
              <a:rPr lang="en-US" altLang="zh-CN" sz="15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yínhángkǎ</a:t>
            </a:r>
            <a:r>
              <a:rPr lang="en-US" altLang="zh-CN" sz="15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N	                bank card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88DDDAE-7456-44FE-A5C9-0F16D1689262}"/>
              </a:ext>
            </a:extLst>
          </p:cNvPr>
          <p:cNvSpPr/>
          <p:nvPr/>
        </p:nvSpPr>
        <p:spPr>
          <a:xfrm>
            <a:off x="6341123" y="4410027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语法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00692C2-C837-47EF-83C4-6623D78C4D77}"/>
              </a:ext>
            </a:extLst>
          </p:cNvPr>
          <p:cNvSpPr/>
          <p:nvPr/>
        </p:nvSpPr>
        <p:spPr>
          <a:xfrm>
            <a:off x="6194474" y="4946628"/>
            <a:ext cx="6096000" cy="1193404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lvl="0" indent="-51435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  <a:buFont typeface="+mj-lt"/>
              <a:buAutoNum type="arabicPeriod"/>
            </a:pP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能愿动词：可以    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optative verb “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可以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</a:p>
          <a:p>
            <a:pPr marL="514350" indent="-51435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  <a:buFont typeface="+mj-lt"/>
              <a:buAutoNum type="arabicPeriod"/>
            </a:pP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副词：还</a:t>
            </a: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adverb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还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7180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321023" y="1952182"/>
            <a:ext cx="6096000" cy="23607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教室里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可以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喝酒。</a:t>
            </a:r>
          </a:p>
          <a:p>
            <a:pPr>
              <a:lnSpc>
                <a:spcPct val="20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上课的时候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可以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睡觉。</a:t>
            </a:r>
          </a:p>
        </p:txBody>
      </p:sp>
      <p:sp>
        <p:nvSpPr>
          <p:cNvPr id="7" name="矩形 6"/>
          <p:cNvSpPr/>
          <p:nvPr/>
        </p:nvSpPr>
        <p:spPr>
          <a:xfrm>
            <a:off x="2970395" y="2322416"/>
            <a:ext cx="1479686" cy="65502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不能</a:t>
            </a:r>
          </a:p>
        </p:txBody>
      </p:sp>
      <p:sp>
        <p:nvSpPr>
          <p:cNvPr id="10" name="矩形 9"/>
          <p:cNvSpPr/>
          <p:nvPr/>
        </p:nvSpPr>
        <p:spPr>
          <a:xfrm>
            <a:off x="3975602" y="3556822"/>
            <a:ext cx="1467255" cy="65502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不能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AE9F71A-F9AA-4D79-9910-08B6FD23DBB2}"/>
              </a:ext>
            </a:extLst>
          </p:cNvPr>
          <p:cNvSpPr/>
          <p:nvPr/>
        </p:nvSpPr>
        <p:spPr>
          <a:xfrm>
            <a:off x="357475" y="393799"/>
            <a:ext cx="8361584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能愿动词：可以   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optative verb 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可以”</a:t>
            </a:r>
          </a:p>
        </p:txBody>
      </p:sp>
    </p:spTree>
    <p:extLst>
      <p:ext uri="{BB962C8B-B14F-4D97-AF65-F5344CB8AC3E}">
        <p14:creationId xmlns:p14="http://schemas.microsoft.com/office/powerpoint/2010/main" val="414765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75227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能    可以</a:t>
            </a:r>
            <a:endParaRPr lang="zh-CN" altLang="en-US" sz="2800" b="1" i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69848" y="1939382"/>
            <a:ext cx="10600784" cy="951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zh-CN" altLang="en-US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21802" y="3161212"/>
            <a:ext cx="7917398" cy="3034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可以</a:t>
            </a: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用一下你的手机吗</a:t>
            </a: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？ </a:t>
            </a:r>
          </a:p>
          <a:p>
            <a:pPr>
              <a:lnSpc>
                <a:spcPct val="150000"/>
              </a:lnSpc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用一下你的手机</a:t>
            </a: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可以</a:t>
            </a: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吗？</a:t>
            </a:r>
            <a:endParaRPr lang="en-US" altLang="zh-CN" sz="32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可以</a:t>
            </a: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去。</a:t>
            </a:r>
            <a:endParaRPr lang="en-US" altLang="zh-CN" sz="32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可以</a:t>
            </a: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</a:t>
            </a:r>
            <a:r>
              <a:rPr lang="zh-CN" alt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36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21802" y="2414993"/>
            <a:ext cx="5622052" cy="7375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可不可以</a:t>
            </a: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用一下你的手机？ </a:t>
            </a:r>
          </a:p>
        </p:txBody>
      </p:sp>
      <p:sp>
        <p:nvSpPr>
          <p:cNvPr id="6" name="矩形 5"/>
          <p:cNvSpPr/>
          <p:nvPr/>
        </p:nvSpPr>
        <p:spPr>
          <a:xfrm>
            <a:off x="2255520" y="1822810"/>
            <a:ext cx="1976846" cy="583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permission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98167" y="465586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可以</a:t>
            </a: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32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98167" y="5412692"/>
            <a:ext cx="18261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可以</a:t>
            </a: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0" name="矩形 9"/>
          <p:cNvSpPr/>
          <p:nvPr/>
        </p:nvSpPr>
        <p:spPr>
          <a:xfrm>
            <a:off x="4583488" y="5434778"/>
            <a:ext cx="1632178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 </a:t>
            </a:r>
            <a:r>
              <a:rPr lang="zh-CN" alt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不行</a:t>
            </a: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1" name="矩形 10"/>
          <p:cNvSpPr/>
          <p:nvPr/>
        </p:nvSpPr>
        <p:spPr>
          <a:xfrm>
            <a:off x="1456314" y="2599485"/>
            <a:ext cx="1591686" cy="45922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能不能</a:t>
            </a:r>
          </a:p>
        </p:txBody>
      </p:sp>
      <p:sp>
        <p:nvSpPr>
          <p:cNvPr id="12" name="矩形 11"/>
          <p:cNvSpPr/>
          <p:nvPr/>
        </p:nvSpPr>
        <p:spPr>
          <a:xfrm>
            <a:off x="1475170" y="3366215"/>
            <a:ext cx="780350" cy="46229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能</a:t>
            </a:r>
          </a:p>
        </p:txBody>
      </p:sp>
      <p:sp>
        <p:nvSpPr>
          <p:cNvPr id="13" name="矩形 12"/>
          <p:cNvSpPr/>
          <p:nvPr/>
        </p:nvSpPr>
        <p:spPr>
          <a:xfrm>
            <a:off x="1093550" y="4824144"/>
            <a:ext cx="725528" cy="46229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能</a:t>
            </a:r>
          </a:p>
        </p:txBody>
      </p:sp>
      <p:sp>
        <p:nvSpPr>
          <p:cNvPr id="14" name="矩形 13"/>
          <p:cNvSpPr/>
          <p:nvPr/>
        </p:nvSpPr>
        <p:spPr>
          <a:xfrm>
            <a:off x="1475170" y="5597042"/>
            <a:ext cx="731639" cy="46229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能</a:t>
            </a:r>
          </a:p>
        </p:txBody>
      </p:sp>
      <p:sp>
        <p:nvSpPr>
          <p:cNvPr id="3" name="矩形 2"/>
          <p:cNvSpPr/>
          <p:nvPr/>
        </p:nvSpPr>
        <p:spPr>
          <a:xfrm>
            <a:off x="6930320" y="2414993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我一分钟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可以</a:t>
            </a: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写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</a:t>
            </a: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个汉字。</a:t>
            </a:r>
            <a:endParaRPr lang="en-US" altLang="zh-CN" sz="32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32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32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房间没有</a:t>
            </a:r>
            <a:r>
              <a:rPr lang="en-US" altLang="zh-CN" sz="32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wifi</a:t>
            </a: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可以</a:t>
            </a: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上网。</a:t>
            </a:r>
          </a:p>
          <a:p>
            <a:pPr>
              <a:lnSpc>
                <a:spcPct val="150000"/>
              </a:lnSpc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房间没有</a:t>
            </a:r>
            <a:r>
              <a:rPr lang="en-US" altLang="zh-CN" sz="32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wifi</a:t>
            </a: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不能</a:t>
            </a: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上网。</a:t>
            </a:r>
          </a:p>
        </p:txBody>
      </p:sp>
      <p:sp>
        <p:nvSpPr>
          <p:cNvPr id="15" name="矩形 14"/>
          <p:cNvSpPr/>
          <p:nvPr/>
        </p:nvSpPr>
        <p:spPr>
          <a:xfrm>
            <a:off x="7078364" y="1834238"/>
            <a:ext cx="4454269" cy="583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capability subjectively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6543854" y="1733006"/>
            <a:ext cx="0" cy="4746171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7078364" y="4024080"/>
            <a:ext cx="4304983" cy="583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conditions objectively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670052" y="2614567"/>
            <a:ext cx="780350" cy="46229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能</a:t>
            </a:r>
          </a:p>
        </p:txBody>
      </p:sp>
      <p:sp>
        <p:nvSpPr>
          <p:cNvPr id="21" name="矩形 20"/>
          <p:cNvSpPr/>
          <p:nvPr/>
        </p:nvSpPr>
        <p:spPr>
          <a:xfrm>
            <a:off x="9721098" y="4809253"/>
            <a:ext cx="780350" cy="46229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能</a:t>
            </a:r>
          </a:p>
        </p:txBody>
      </p:sp>
    </p:spTree>
    <p:extLst>
      <p:ext uri="{BB962C8B-B14F-4D97-AF65-F5344CB8AC3E}">
        <p14:creationId xmlns:p14="http://schemas.microsoft.com/office/powerpoint/2010/main" val="331267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9" grpId="0" animBg="1"/>
      <p:bldP spid="20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149293" y="1977539"/>
            <a:ext cx="1083266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有一个姐姐，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还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有两个妹妹。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买了一杯咖啡，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还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买了一块蛋糕。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会说英语，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还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会说日语。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她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喜欢爬山，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还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对篮球很感兴趣。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endParaRPr lang="zh-CN" altLang="en-US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F1D2AE0-5953-40E9-9DC1-206754287943}"/>
              </a:ext>
            </a:extLst>
          </p:cNvPr>
          <p:cNvSpPr/>
          <p:nvPr/>
        </p:nvSpPr>
        <p:spPr>
          <a:xfrm>
            <a:off x="357475" y="393799"/>
            <a:ext cx="5739072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副词：还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adverb 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还”（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20605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75227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也     还</a:t>
            </a:r>
            <a:endParaRPr lang="zh-CN" altLang="en-US" sz="2800" b="1" i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69848" y="1939382"/>
            <a:ext cx="10600784" cy="951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zh-CN" altLang="en-US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69848" y="2195254"/>
            <a:ext cx="108326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她的裙子是红的，王语的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也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米雪给我送了一件礼物，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还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给我做了个蛋糕。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晚上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12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点了，李白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还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没睡觉，他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还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在学习。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25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FC5C345-8252-4D60-A86B-7A5F8D093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043" y="2029265"/>
            <a:ext cx="6358859" cy="2992902"/>
          </a:xfrm>
          <a:prstGeom prst="rect">
            <a:avLst/>
          </a:prstGeom>
        </p:spPr>
      </p:pic>
      <p:sp>
        <p:nvSpPr>
          <p:cNvPr id="7" name="标题 4">
            <a:extLst>
              <a:ext uri="{FF2B5EF4-FFF2-40B4-BE49-F238E27FC236}">
                <a16:creationId xmlns:a16="http://schemas.microsoft.com/office/drawing/2014/main" id="{E3D51FFF-2B43-4B9A-8DF4-B13D23BA5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小结</a:t>
            </a:r>
          </a:p>
        </p:txBody>
      </p:sp>
      <p:sp>
        <p:nvSpPr>
          <p:cNvPr id="8" name="文本占位符 6">
            <a:extLst>
              <a:ext uri="{FF2B5EF4-FFF2-40B4-BE49-F238E27FC236}">
                <a16:creationId xmlns:a16="http://schemas.microsoft.com/office/drawing/2014/main" id="{A1E82F00-A4ED-46BD-B8F2-4EBA89A17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40832" y="3968529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SUMMARY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7558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6760" y="1070265"/>
            <a:ext cx="11114532" cy="5787735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CN" altLang="en-US" sz="3200" dirty="0">
                <a:solidFill>
                  <a:srgbClr val="008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可以</a:t>
            </a:r>
            <a:r>
              <a:rPr lang="zh-CN" altLang="en-US" sz="1800" dirty="0">
                <a:solidFill>
                  <a:srgbClr val="008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</a:t>
            </a:r>
            <a:r>
              <a:rPr lang="en-US" altLang="zh-CN" sz="1800" dirty="0" err="1">
                <a:solidFill>
                  <a:srgbClr val="008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kěyǐ</a:t>
            </a:r>
            <a:r>
              <a:rPr lang="en-US" altLang="zh-CN" sz="1800" dirty="0">
                <a:solidFill>
                  <a:srgbClr val="008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</a:t>
            </a:r>
            <a:r>
              <a:rPr lang="en-US" altLang="zh-CN" sz="1800" dirty="0" err="1">
                <a:solidFill>
                  <a:srgbClr val="008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OpV</a:t>
            </a:r>
            <a:r>
              <a:rPr lang="en-US" altLang="zh-CN" sz="1800" dirty="0">
                <a:solidFill>
                  <a:srgbClr val="008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may; can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帮 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bāng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V	     to help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女鞋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nǚ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xi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é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	     women’s shoes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男鞋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nán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xi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é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                 men’s shoes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跟    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gēn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V                   to follow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试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shì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V                   to try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号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hào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N                   size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稍等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shāo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děng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IE                   to wait a moment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拿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ná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V                    to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take;to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hold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shang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V/N                on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挺</a:t>
            </a:r>
            <a:r>
              <a:rPr lang="en-US" altLang="zh-CN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tǐng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…de	                         quite; pretty</a:t>
            </a:r>
          </a:p>
          <a:p>
            <a:pPr marL="514350" lvl="0" indent="-514350">
              <a:lnSpc>
                <a:spcPct val="100000"/>
              </a:lnSpc>
              <a:spcBef>
                <a:spcPts val="6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元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   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yuán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M	</a:t>
            </a:r>
            <a:r>
              <a:rPr lang="en-US" altLang="zh-CN" sz="1800" i="1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sz="1800" i="1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yuan,the</a:t>
            </a:r>
            <a:r>
              <a:rPr lang="en-US" altLang="zh-CN" sz="1800" i="1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basic unit of RMB</a:t>
            </a:r>
          </a:p>
          <a:p>
            <a:pPr marL="514350" lvl="0" indent="-514350">
              <a:lnSpc>
                <a:spcPct val="100000"/>
              </a:lnSpc>
              <a:spcBef>
                <a:spcPts val="6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低    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dī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Adj                   low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48ED922-29F5-4F99-97A6-DF56E15F8B07}"/>
              </a:ext>
            </a:extLst>
          </p:cNvPr>
          <p:cNvSpPr/>
          <p:nvPr/>
        </p:nvSpPr>
        <p:spPr>
          <a:xfrm>
            <a:off x="303745" y="421123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生词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248EDA2-0E0E-48B9-BEBB-7FD128E145F9}"/>
              </a:ext>
            </a:extLst>
          </p:cNvPr>
          <p:cNvSpPr/>
          <p:nvPr/>
        </p:nvSpPr>
        <p:spPr>
          <a:xfrm>
            <a:off x="6096000" y="972310"/>
            <a:ext cx="6096000" cy="288886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30000"/>
              </a:lnSpc>
              <a:spcBef>
                <a:spcPts val="600"/>
              </a:spcBef>
              <a:buClr>
                <a:srgbClr val="C00000"/>
              </a:buClr>
              <a:buSzPct val="85000"/>
              <a:buFont typeface="+mj-lt"/>
              <a:buAutoNum type="arabicPeriod" startAt="14"/>
            </a:pP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价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</a:t>
            </a:r>
            <a:r>
              <a:rPr lang="en-US" altLang="zh-CN" sz="15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jià</a:t>
            </a:r>
            <a:r>
              <a:rPr lang="en-US" altLang="zh-CN" sz="15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	                N               price</a:t>
            </a:r>
          </a:p>
          <a:p>
            <a:pPr>
              <a:lnSpc>
                <a:spcPct val="130000"/>
              </a:lnSpc>
              <a:spcBef>
                <a:spcPts val="600"/>
              </a:spcBef>
              <a:buClr>
                <a:srgbClr val="C00000"/>
              </a:buClr>
              <a:buSzPct val="85000"/>
              <a:buFont typeface="+mj-lt"/>
              <a:buAutoNum type="arabicPeriod" startAt="14"/>
            </a:pPr>
            <a:r>
              <a:rPr lang="zh-CN" altLang="en-US" sz="2700" dirty="0">
                <a:solidFill>
                  <a:srgbClr val="008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还</a:t>
            </a:r>
            <a:r>
              <a:rPr lang="zh-CN" altLang="en-US" dirty="0">
                <a:solidFill>
                  <a:srgbClr val="008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</a:t>
            </a:r>
            <a:r>
              <a:rPr lang="en-US" altLang="zh-CN" sz="1500" dirty="0" err="1">
                <a:solidFill>
                  <a:srgbClr val="008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hái</a:t>
            </a:r>
            <a:r>
              <a:rPr lang="en-US" altLang="zh-CN" sz="1500" dirty="0">
                <a:solidFill>
                  <a:srgbClr val="008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        Adv            </a:t>
            </a:r>
            <a:r>
              <a:rPr lang="en-US" altLang="zh-CN" sz="1500" dirty="0" err="1">
                <a:solidFill>
                  <a:srgbClr val="008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also;in</a:t>
            </a:r>
            <a:r>
              <a:rPr lang="en-US" altLang="zh-CN" sz="1500" dirty="0">
                <a:solidFill>
                  <a:srgbClr val="008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addition</a:t>
            </a:r>
            <a:r>
              <a:rPr lang="zh-CN" altLang="en-US" sz="1500" dirty="0">
                <a:solidFill>
                  <a:srgbClr val="008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en-US" altLang="zh-CN" sz="1500" dirty="0">
              <a:solidFill>
                <a:srgbClr val="008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ts val="600"/>
              </a:spcBef>
              <a:buClr>
                <a:srgbClr val="C00000"/>
              </a:buClr>
              <a:buSzPct val="85000"/>
              <a:buFont typeface="+mj-lt"/>
              <a:buAutoNum type="arabicPeriod" startAt="14"/>
            </a:pP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别的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</a:t>
            </a:r>
            <a:r>
              <a:rPr lang="en-US" altLang="zh-CN" sz="15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bié</a:t>
            </a:r>
            <a:r>
              <a:rPr lang="en-US" altLang="zh-CN" sz="15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de	       	                        other</a:t>
            </a:r>
          </a:p>
          <a:p>
            <a:pPr>
              <a:lnSpc>
                <a:spcPct val="130000"/>
              </a:lnSpc>
              <a:buClr>
                <a:srgbClr val="C00000"/>
              </a:buClr>
              <a:buSzPct val="85000"/>
              <a:buFont typeface="+mj-lt"/>
              <a:buAutoNum type="arabicPeriod" startAt="14"/>
            </a:pP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刷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	     </a:t>
            </a:r>
            <a:r>
              <a:rPr lang="en-US" altLang="zh-CN" sz="15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shuā</a:t>
            </a:r>
            <a:r>
              <a:rPr lang="en-US" altLang="zh-CN" sz="15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        V	               to swipe</a:t>
            </a:r>
          </a:p>
          <a:p>
            <a:pPr>
              <a:lnSpc>
                <a:spcPct val="130000"/>
              </a:lnSpc>
              <a:buClr>
                <a:srgbClr val="C00000"/>
              </a:buClr>
              <a:buSzPct val="85000"/>
              <a:buFont typeface="+mj-lt"/>
              <a:buAutoNum type="arabicPeriod" startAt="14"/>
            </a:pP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银行卡   </a:t>
            </a:r>
            <a:r>
              <a:rPr lang="en-US" altLang="zh-CN" sz="15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yínhángkǎ</a:t>
            </a:r>
            <a:r>
              <a:rPr lang="en-US" altLang="zh-CN" sz="15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N	                bank card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88DDDAE-7456-44FE-A5C9-0F16D1689262}"/>
              </a:ext>
            </a:extLst>
          </p:cNvPr>
          <p:cNvSpPr/>
          <p:nvPr/>
        </p:nvSpPr>
        <p:spPr>
          <a:xfrm>
            <a:off x="6341123" y="4410027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语法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00692C2-C837-47EF-83C4-6623D78C4D77}"/>
              </a:ext>
            </a:extLst>
          </p:cNvPr>
          <p:cNvSpPr/>
          <p:nvPr/>
        </p:nvSpPr>
        <p:spPr>
          <a:xfrm>
            <a:off x="6194474" y="4946628"/>
            <a:ext cx="6096000" cy="1193404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lvl="0" indent="-51435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  <a:buFont typeface="+mj-lt"/>
              <a:buAutoNum type="arabicPeriod"/>
            </a:pP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能愿动词：可以    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optative verb “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可以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</a:p>
          <a:p>
            <a:pPr marL="514350" indent="-51435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  <a:buFont typeface="+mj-lt"/>
              <a:buAutoNum type="arabicPeriod"/>
            </a:pP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副词：还</a:t>
            </a: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adverb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还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2420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17D2F89-55C8-4349-83DA-F9B484F74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723" y="1485961"/>
            <a:ext cx="5504329" cy="412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43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生词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/>
          </p:nvPr>
        </p:nvSpPr>
        <p:spPr>
          <a:xfrm>
            <a:off x="8969432" y="4094498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WORDS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EFF9B55-E66C-4271-91F8-14CF0AC7A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211" y="1245209"/>
            <a:ext cx="5965262" cy="397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49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587829" y="382385"/>
            <a:ext cx="1306286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帮</a:t>
            </a:r>
          </a:p>
        </p:txBody>
      </p:sp>
      <p:sp>
        <p:nvSpPr>
          <p:cNvPr id="7" name="矩形 6"/>
          <p:cNvSpPr/>
          <p:nvPr/>
        </p:nvSpPr>
        <p:spPr>
          <a:xfrm>
            <a:off x="889807" y="1990601"/>
            <a:ext cx="1031812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帮帮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我！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中国朋友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帮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我学中文。     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李白发烧了，我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帮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他做饭。 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帮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我找找手机吧！</a:t>
            </a:r>
          </a:p>
        </p:txBody>
      </p:sp>
      <p:sp>
        <p:nvSpPr>
          <p:cNvPr id="6" name="TextBox 22"/>
          <p:cNvSpPr txBox="1"/>
          <p:nvPr/>
        </p:nvSpPr>
        <p:spPr>
          <a:xfrm>
            <a:off x="3425079" y="1032548"/>
            <a:ext cx="3398769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帮 </a:t>
            </a:r>
            <a:r>
              <a:rPr lang="en-US" altLang="zh-CN" sz="3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 </a:t>
            </a:r>
            <a:r>
              <a:rPr lang="zh-CN" altLang="en-US" sz="3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 </a:t>
            </a:r>
            <a:r>
              <a:rPr lang="en-US" altLang="zh-CN" sz="3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 V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40AE517-1977-46AD-AD8F-23D729052D81}"/>
              </a:ext>
            </a:extLst>
          </p:cNvPr>
          <p:cNvSpPr/>
          <p:nvPr/>
        </p:nvSpPr>
        <p:spPr>
          <a:xfrm>
            <a:off x="1894115" y="1190783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5EF69C5-23A0-4A18-9810-B9229A628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8548" y="1751455"/>
            <a:ext cx="4560803" cy="297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19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6959636" y="634869"/>
            <a:ext cx="1246884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男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0433489" y="568255"/>
            <a:ext cx="1246884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女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196383" y="4052137"/>
            <a:ext cx="416011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男鞋               女鞋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B154B04-273C-45A6-9E9C-70B6A7C932A7}"/>
              </a:ext>
            </a:extLst>
          </p:cNvPr>
          <p:cNvSpPr/>
          <p:nvPr/>
        </p:nvSpPr>
        <p:spPr>
          <a:xfrm>
            <a:off x="8214320" y="1269394"/>
            <a:ext cx="646331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Adj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A67CA90-1E73-4C8C-AAC1-D759C8878FEE}"/>
              </a:ext>
            </a:extLst>
          </p:cNvPr>
          <p:cNvSpPr/>
          <p:nvPr/>
        </p:nvSpPr>
        <p:spPr>
          <a:xfrm>
            <a:off x="11605094" y="1382290"/>
            <a:ext cx="646331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Adj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A9D21B7-6E7D-4527-9174-B94F3D048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3266" y="2374286"/>
            <a:ext cx="2119623" cy="171307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9C3B447-DC8F-4A0C-84AA-563EC1FBDF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0651" y="2445445"/>
            <a:ext cx="3295333" cy="157076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7D10247-C6D7-4249-8724-825A46D0BF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9290" y="3230825"/>
            <a:ext cx="3541443" cy="3321908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5DF0BEE7-D8E8-41F3-A406-9AE22C41533C}"/>
              </a:ext>
            </a:extLst>
          </p:cNvPr>
          <p:cNvSpPr/>
          <p:nvPr/>
        </p:nvSpPr>
        <p:spPr>
          <a:xfrm>
            <a:off x="607799" y="1637224"/>
            <a:ext cx="9456821" cy="898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女洗手间       男洗手间 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4C623A3D-2716-4B91-A955-F3984DFDAC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73" y="3230825"/>
            <a:ext cx="4982862" cy="332190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23717" y="5313147"/>
            <a:ext cx="5816157" cy="898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女朋友          男朋友 </a:t>
            </a:r>
          </a:p>
        </p:txBody>
      </p:sp>
    </p:spTree>
    <p:extLst>
      <p:ext uri="{BB962C8B-B14F-4D97-AF65-F5344CB8AC3E}">
        <p14:creationId xmlns:p14="http://schemas.microsoft.com/office/powerpoint/2010/main" val="353729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2" grpId="0"/>
      <p:bldP spid="9" grpId="0" animBg="1"/>
      <p:bldP spid="13" grpId="0" animBg="1"/>
      <p:bldP spid="15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45035" y="1838120"/>
            <a:ext cx="9456821" cy="1828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来，请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跟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我走。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她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跟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同学跑。</a:t>
            </a:r>
          </a:p>
        </p:txBody>
      </p:sp>
      <p:sp>
        <p:nvSpPr>
          <p:cNvPr id="8" name="椭圆 7"/>
          <p:cNvSpPr/>
          <p:nvPr/>
        </p:nvSpPr>
        <p:spPr>
          <a:xfrm>
            <a:off x="345035" y="413487"/>
            <a:ext cx="1404601" cy="1011346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跟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80DD06F-A914-459A-B82A-02B4DD4E0857}"/>
              </a:ext>
            </a:extLst>
          </p:cNvPr>
          <p:cNvSpPr/>
          <p:nvPr/>
        </p:nvSpPr>
        <p:spPr>
          <a:xfrm>
            <a:off x="1832181" y="1167214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7B3849E-39B9-4F9D-84C9-676359B3D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5303" y="738303"/>
            <a:ext cx="4059242" cy="269069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3374C1D-CC49-4DD6-95EF-E2906D5C5F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035" y="3875747"/>
            <a:ext cx="4188070" cy="279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00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37537" y="382385"/>
            <a:ext cx="1273697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试</a:t>
            </a:r>
          </a:p>
        </p:txBody>
      </p:sp>
      <p:sp>
        <p:nvSpPr>
          <p:cNvPr id="4" name="矩形 3"/>
          <p:cNvSpPr/>
          <p:nvPr/>
        </p:nvSpPr>
        <p:spPr>
          <a:xfrm>
            <a:off x="437537" y="1766634"/>
            <a:ext cx="674230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试</a:t>
            </a:r>
            <a:r>
              <a:rPr lang="zh-CN" altLang="zh-CN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衣服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试</a:t>
            </a:r>
            <a:r>
              <a:rPr lang="zh-CN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衣间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我想</a:t>
            </a:r>
            <a:r>
              <a:rPr lang="zh-CN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试</a:t>
            </a:r>
            <a:r>
              <a:rPr lang="zh-CN" altLang="zh-CN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一下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这条裙子</a:t>
            </a:r>
            <a:r>
              <a:rPr lang="zh-CN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：你会做蛋糕吗？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：不会。但是我想</a:t>
            </a:r>
            <a:r>
              <a:rPr lang="zh-CN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试试</a:t>
            </a:r>
            <a:r>
              <a:rPr lang="zh-CN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5C51001-FF7B-48E1-8D4A-CFD329648D70}"/>
              </a:ext>
            </a:extLst>
          </p:cNvPr>
          <p:cNvSpPr/>
          <p:nvPr/>
        </p:nvSpPr>
        <p:spPr>
          <a:xfrm>
            <a:off x="1832181" y="1167214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59DF34A-71D4-43DD-8B7A-43E8EF3C6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8684" y="90290"/>
            <a:ext cx="5288738" cy="527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30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573259" y="293299"/>
            <a:ext cx="9456821" cy="275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你穿多大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号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的？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四二的。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三七的。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407" y="3187003"/>
            <a:ext cx="9582316" cy="3835216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801811" y="447949"/>
            <a:ext cx="1148911" cy="832461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号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99741" y="1315214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鞋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号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6C59FC6-05B6-41F4-8E82-48D8D8A2249D}"/>
              </a:ext>
            </a:extLst>
          </p:cNvPr>
          <p:cNvSpPr/>
          <p:nvPr/>
        </p:nvSpPr>
        <p:spPr>
          <a:xfrm>
            <a:off x="1832181" y="1167214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28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37539" y="382385"/>
            <a:ext cx="2070530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稍等</a:t>
            </a:r>
          </a:p>
        </p:txBody>
      </p:sp>
      <p:sp>
        <p:nvSpPr>
          <p:cNvPr id="7" name="矩形 6"/>
          <p:cNvSpPr/>
          <p:nvPr/>
        </p:nvSpPr>
        <p:spPr>
          <a:xfrm>
            <a:off x="1016399" y="1529955"/>
            <a:ext cx="9065860" cy="442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请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稍等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！我去给您拿！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endParaRPr lang="en-US" altLang="zh-CN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（打电话）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：请问，李老师在吗？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：在，请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稍等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D911F19-1DC8-46A6-BEE6-2C6560469E76}"/>
              </a:ext>
            </a:extLst>
          </p:cNvPr>
          <p:cNvSpPr/>
          <p:nvPr/>
        </p:nvSpPr>
        <p:spPr>
          <a:xfrm>
            <a:off x="2690597" y="1068290"/>
            <a:ext cx="474810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IE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32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活字">
  <a:themeElements>
    <a:clrScheme name="木活字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活字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活字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TM03090434[[fn=木头类型]]</Template>
  <TotalTime>4694</TotalTime>
  <Words>1349</Words>
  <Application>Microsoft Office PowerPoint</Application>
  <PresentationFormat>宽屏</PresentationFormat>
  <Paragraphs>231</Paragraphs>
  <Slides>26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6" baseType="lpstr">
      <vt:lpstr>等线</vt:lpstr>
      <vt:lpstr>仿宋</vt:lpstr>
      <vt:lpstr>黑体</vt:lpstr>
      <vt:lpstr>华文楷体</vt:lpstr>
      <vt:lpstr>楷体</vt:lpstr>
      <vt:lpstr>Rockwell</vt:lpstr>
      <vt:lpstr>Rockwell Condensed</vt:lpstr>
      <vt:lpstr>Times New Roman</vt:lpstr>
      <vt:lpstr>Wingdings</vt:lpstr>
      <vt:lpstr>木活字</vt:lpstr>
      <vt:lpstr>第4课    你买到皮鞋了吗</vt:lpstr>
      <vt:lpstr>PowerPoint 演示文稿</vt:lpstr>
      <vt:lpstr>生词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语法</vt:lpstr>
      <vt:lpstr>PowerPoint 演示文稿</vt:lpstr>
      <vt:lpstr>PowerPoint 演示文稿</vt:lpstr>
      <vt:lpstr>PowerPoint 演示文稿</vt:lpstr>
      <vt:lpstr>PowerPoint 演示文稿</vt:lpstr>
      <vt:lpstr>能    可以</vt:lpstr>
      <vt:lpstr>PowerPoint 演示文稿</vt:lpstr>
      <vt:lpstr>也     还</vt:lpstr>
      <vt:lpstr>小结</vt:lpstr>
      <vt:lpstr>PowerPoint 演示文稿</vt:lpstr>
      <vt:lpstr>PowerPoint 演示文稿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第5课   你好！</dc:title>
  <dc:creator>Pig Li</dc:creator>
  <cp:lastModifiedBy> </cp:lastModifiedBy>
  <cp:revision>494</cp:revision>
  <dcterms:created xsi:type="dcterms:W3CDTF">2018-09-22T11:56:25Z</dcterms:created>
  <dcterms:modified xsi:type="dcterms:W3CDTF">2020-07-20T13:33:28Z</dcterms:modified>
</cp:coreProperties>
</file>