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9" r:id="rId1"/>
  </p:sldMasterIdLst>
  <p:notesMasterIdLst>
    <p:notesMasterId r:id="rId36"/>
  </p:notesMasterIdLst>
  <p:sldIdLst>
    <p:sldId id="1150" r:id="rId2"/>
    <p:sldId id="1151" r:id="rId3"/>
    <p:sldId id="1152" r:id="rId4"/>
    <p:sldId id="1157" r:id="rId5"/>
    <p:sldId id="1044" r:id="rId6"/>
    <p:sldId id="1087" r:id="rId7"/>
    <p:sldId id="1086" r:id="rId8"/>
    <p:sldId id="1089" r:id="rId9"/>
    <p:sldId id="1158" r:id="rId10"/>
    <p:sldId id="909" r:id="rId11"/>
    <p:sldId id="1083" r:id="rId12"/>
    <p:sldId id="1159" r:id="rId13"/>
    <p:sldId id="1057" r:id="rId14"/>
    <p:sldId id="1161" r:id="rId15"/>
    <p:sldId id="1091" r:id="rId16"/>
    <p:sldId id="1162" r:id="rId17"/>
    <p:sldId id="1163" r:id="rId18"/>
    <p:sldId id="1164" r:id="rId19"/>
    <p:sldId id="1165" r:id="rId20"/>
    <p:sldId id="1166" r:id="rId21"/>
    <p:sldId id="1167" r:id="rId22"/>
    <p:sldId id="1168" r:id="rId23"/>
    <p:sldId id="1169" r:id="rId24"/>
    <p:sldId id="1171" r:id="rId25"/>
    <p:sldId id="1174" r:id="rId26"/>
    <p:sldId id="1172" r:id="rId27"/>
    <p:sldId id="1173" r:id="rId28"/>
    <p:sldId id="1099" r:id="rId29"/>
    <p:sldId id="1100" r:id="rId30"/>
    <p:sldId id="1101" r:id="rId31"/>
    <p:sldId id="1102" r:id="rId32"/>
    <p:sldId id="1154" r:id="rId33"/>
    <p:sldId id="1153" r:id="rId34"/>
    <p:sldId id="115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00FF"/>
    <a:srgbClr val="FF6600"/>
    <a:srgbClr val="339966"/>
    <a:srgbClr val="CC0099"/>
    <a:srgbClr val="FFFFCC"/>
    <a:srgbClr val="00FFCC"/>
    <a:srgbClr val="99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79" autoAdjust="0"/>
    <p:restoredTop sz="94847" autoAdjust="0"/>
  </p:normalViewPr>
  <p:slideViewPr>
    <p:cSldViewPr snapToGrid="0">
      <p:cViewPr varScale="1">
        <p:scale>
          <a:sx n="90" d="100"/>
          <a:sy n="90" d="100"/>
        </p:scale>
        <p:origin x="2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D5C22-6A10-4F73-AA9D-13C1D7A7363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8E4FF35-7B9C-460A-92D6-27F4AB52C81C}">
      <dgm:prSet phldrT="[文本]"/>
      <dgm:spPr/>
      <dgm:t>
        <a:bodyPr/>
        <a:lstStyle/>
        <a:p>
          <a:r>
            <a:rPr lang="zh-CN" altLang="en-US" dirty="0"/>
            <a:t>唱歌</a:t>
          </a:r>
        </a:p>
      </dgm:t>
    </dgm:pt>
    <dgm:pt modelId="{44AB3787-1F25-4291-86CD-FB17A0C397E0}" type="parTrans" cxnId="{B66D637E-F9D5-40E2-9527-BE7592E1C57E}">
      <dgm:prSet/>
      <dgm:spPr/>
      <dgm:t>
        <a:bodyPr/>
        <a:lstStyle/>
        <a:p>
          <a:endParaRPr lang="zh-CN" altLang="en-US"/>
        </a:p>
      </dgm:t>
    </dgm:pt>
    <dgm:pt modelId="{C6D33D0B-8956-416D-803D-F1CB4A4D64A4}" type="sibTrans" cxnId="{B66D637E-F9D5-40E2-9527-BE7592E1C57E}">
      <dgm:prSet/>
      <dgm:spPr/>
      <dgm:t>
        <a:bodyPr/>
        <a:lstStyle/>
        <a:p>
          <a:endParaRPr lang="zh-CN" altLang="en-US"/>
        </a:p>
      </dgm:t>
    </dgm:pt>
    <dgm:pt modelId="{DFAB4BED-EA51-49C4-B6C1-F755280CA006}">
      <dgm:prSet phldrT="[文本]"/>
      <dgm:spPr/>
      <dgm:t>
        <a:bodyPr/>
        <a:lstStyle/>
        <a:p>
          <a:r>
            <a:rPr lang="zh-CN" altLang="en-US" dirty="0"/>
            <a:t>跳舞</a:t>
          </a:r>
        </a:p>
      </dgm:t>
    </dgm:pt>
    <dgm:pt modelId="{6C13FFA6-12EB-4B9A-B015-D9EFA8D0A817}" type="parTrans" cxnId="{2D56574B-1B6C-4A46-8A94-36AD19CDF241}">
      <dgm:prSet/>
      <dgm:spPr/>
      <dgm:t>
        <a:bodyPr/>
        <a:lstStyle/>
        <a:p>
          <a:endParaRPr lang="zh-CN" altLang="en-US"/>
        </a:p>
      </dgm:t>
    </dgm:pt>
    <dgm:pt modelId="{CD23367A-C3B1-440E-A11E-C0D94AAD45E8}" type="sibTrans" cxnId="{2D56574B-1B6C-4A46-8A94-36AD19CDF241}">
      <dgm:prSet/>
      <dgm:spPr/>
      <dgm:t>
        <a:bodyPr/>
        <a:lstStyle/>
        <a:p>
          <a:endParaRPr lang="zh-CN" altLang="en-US"/>
        </a:p>
      </dgm:t>
    </dgm:pt>
    <dgm:pt modelId="{AA851CCC-6735-4871-8094-F40911F6E8A8}">
      <dgm:prSet phldrT="[文本]"/>
      <dgm:spPr/>
      <dgm:t>
        <a:bodyPr/>
        <a:lstStyle/>
        <a:p>
          <a:r>
            <a:rPr lang="zh-CN" altLang="en-US" dirty="0"/>
            <a:t>唱歌</a:t>
          </a:r>
        </a:p>
      </dgm:t>
    </dgm:pt>
    <dgm:pt modelId="{6ABF35A8-D120-42FE-AE9B-2C4B375BD159}" type="parTrans" cxnId="{65D7E41B-77F5-49A0-A780-A7AD5AAF0066}">
      <dgm:prSet/>
      <dgm:spPr/>
      <dgm:t>
        <a:bodyPr/>
        <a:lstStyle/>
        <a:p>
          <a:endParaRPr lang="zh-CN" altLang="en-US"/>
        </a:p>
      </dgm:t>
    </dgm:pt>
    <dgm:pt modelId="{97C9F990-96DD-41B1-889B-764D0F01A7C9}" type="sibTrans" cxnId="{65D7E41B-77F5-49A0-A780-A7AD5AAF0066}">
      <dgm:prSet/>
      <dgm:spPr/>
      <dgm:t>
        <a:bodyPr/>
        <a:lstStyle/>
        <a:p>
          <a:endParaRPr lang="zh-CN" altLang="en-US"/>
        </a:p>
      </dgm:t>
    </dgm:pt>
    <dgm:pt modelId="{B8825DB1-01B7-46DD-B241-2DE2C1201338}">
      <dgm:prSet/>
      <dgm:spPr/>
      <dgm:t>
        <a:bodyPr/>
        <a:lstStyle/>
        <a:p>
          <a:r>
            <a:rPr lang="en-US" altLang="zh-CN" dirty="0"/>
            <a:t>……</a:t>
          </a:r>
          <a:endParaRPr lang="zh-CN" altLang="en-US" dirty="0"/>
        </a:p>
      </dgm:t>
    </dgm:pt>
    <dgm:pt modelId="{D3F79A7F-2BF0-4A28-ABAC-43AF94392521}" type="parTrans" cxnId="{42C51266-DA8D-4779-B9AE-6028CAB9DCAE}">
      <dgm:prSet/>
      <dgm:spPr/>
      <dgm:t>
        <a:bodyPr/>
        <a:lstStyle/>
        <a:p>
          <a:endParaRPr lang="zh-CN" altLang="en-US"/>
        </a:p>
      </dgm:t>
    </dgm:pt>
    <dgm:pt modelId="{EF57989D-AE95-479D-B2F5-6F500E9BCC1E}" type="sibTrans" cxnId="{42C51266-DA8D-4779-B9AE-6028CAB9DCAE}">
      <dgm:prSet/>
      <dgm:spPr/>
      <dgm:t>
        <a:bodyPr/>
        <a:lstStyle/>
        <a:p>
          <a:endParaRPr lang="zh-CN" altLang="en-US"/>
        </a:p>
      </dgm:t>
    </dgm:pt>
    <dgm:pt modelId="{370DF2F2-5EE0-44A6-AB95-F711806EF311}" type="pres">
      <dgm:prSet presAssocID="{0AAD5C22-6A10-4F73-AA9D-13C1D7A736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112E979-15E7-47FC-8F93-4FEA3112DEB3}" type="pres">
      <dgm:prSet presAssocID="{38E4FF35-7B9C-460A-92D6-27F4AB52C81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6BC36C-1CD6-4F81-9529-ECBA1C3957AF}" type="pres">
      <dgm:prSet presAssocID="{C6D33D0B-8956-416D-803D-F1CB4A4D64A4}" presName="parTxOnlySpace" presStyleCnt="0"/>
      <dgm:spPr/>
    </dgm:pt>
    <dgm:pt modelId="{4C3CBCA7-C91A-4BE6-BC69-79451E7A78F0}" type="pres">
      <dgm:prSet presAssocID="{DFAB4BED-EA51-49C4-B6C1-F755280CA00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84822E-4A73-472A-AFE0-5AFE2F3BC4FC}" type="pres">
      <dgm:prSet presAssocID="{CD23367A-C3B1-440E-A11E-C0D94AAD45E8}" presName="parTxOnlySpace" presStyleCnt="0"/>
      <dgm:spPr/>
    </dgm:pt>
    <dgm:pt modelId="{ACFBC32B-9BEB-4ED6-8DF9-3CDFDA4500A2}" type="pres">
      <dgm:prSet presAssocID="{AA851CCC-6735-4871-8094-F40911F6E8A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EEF234-D8AF-4C84-B6DF-EB8D7475B4B4}" type="pres">
      <dgm:prSet presAssocID="{97C9F990-96DD-41B1-889B-764D0F01A7C9}" presName="parTxOnlySpace" presStyleCnt="0"/>
      <dgm:spPr/>
    </dgm:pt>
    <dgm:pt modelId="{4B3CBCB0-05CD-494D-BAF4-C32522B9A9CC}" type="pres">
      <dgm:prSet presAssocID="{B8825DB1-01B7-46DD-B241-2DE2C120133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5F01A36-A576-4DAB-876A-ECA450625C27}" type="presOf" srcId="{AA851CCC-6735-4871-8094-F40911F6E8A8}" destId="{ACFBC32B-9BEB-4ED6-8DF9-3CDFDA4500A2}" srcOrd="0" destOrd="0" presId="urn:microsoft.com/office/officeart/2005/8/layout/chevron1"/>
    <dgm:cxn modelId="{980FACD4-E423-4A09-87B4-C867C3279A95}" type="presOf" srcId="{38E4FF35-7B9C-460A-92D6-27F4AB52C81C}" destId="{1112E979-15E7-47FC-8F93-4FEA3112DEB3}" srcOrd="0" destOrd="0" presId="urn:microsoft.com/office/officeart/2005/8/layout/chevron1"/>
    <dgm:cxn modelId="{2D756727-2C40-4D55-95C7-E1729DB9C47C}" type="presOf" srcId="{DFAB4BED-EA51-49C4-B6C1-F755280CA006}" destId="{4C3CBCA7-C91A-4BE6-BC69-79451E7A78F0}" srcOrd="0" destOrd="0" presId="urn:microsoft.com/office/officeart/2005/8/layout/chevron1"/>
    <dgm:cxn modelId="{65D7E41B-77F5-49A0-A780-A7AD5AAF0066}" srcId="{0AAD5C22-6A10-4F73-AA9D-13C1D7A73638}" destId="{AA851CCC-6735-4871-8094-F40911F6E8A8}" srcOrd="2" destOrd="0" parTransId="{6ABF35A8-D120-42FE-AE9B-2C4B375BD159}" sibTransId="{97C9F990-96DD-41B1-889B-764D0F01A7C9}"/>
    <dgm:cxn modelId="{F8F6C878-6813-42CC-B735-6F628C006ADB}" type="presOf" srcId="{0AAD5C22-6A10-4F73-AA9D-13C1D7A73638}" destId="{370DF2F2-5EE0-44A6-AB95-F711806EF311}" srcOrd="0" destOrd="0" presId="urn:microsoft.com/office/officeart/2005/8/layout/chevron1"/>
    <dgm:cxn modelId="{B66D637E-F9D5-40E2-9527-BE7592E1C57E}" srcId="{0AAD5C22-6A10-4F73-AA9D-13C1D7A73638}" destId="{38E4FF35-7B9C-460A-92D6-27F4AB52C81C}" srcOrd="0" destOrd="0" parTransId="{44AB3787-1F25-4291-86CD-FB17A0C397E0}" sibTransId="{C6D33D0B-8956-416D-803D-F1CB4A4D64A4}"/>
    <dgm:cxn modelId="{42C51266-DA8D-4779-B9AE-6028CAB9DCAE}" srcId="{0AAD5C22-6A10-4F73-AA9D-13C1D7A73638}" destId="{B8825DB1-01B7-46DD-B241-2DE2C1201338}" srcOrd="3" destOrd="0" parTransId="{D3F79A7F-2BF0-4A28-ABAC-43AF94392521}" sibTransId="{EF57989D-AE95-479D-B2F5-6F500E9BCC1E}"/>
    <dgm:cxn modelId="{2D56574B-1B6C-4A46-8A94-36AD19CDF241}" srcId="{0AAD5C22-6A10-4F73-AA9D-13C1D7A73638}" destId="{DFAB4BED-EA51-49C4-B6C1-F755280CA006}" srcOrd="1" destOrd="0" parTransId="{6C13FFA6-12EB-4B9A-B015-D9EFA8D0A817}" sibTransId="{CD23367A-C3B1-440E-A11E-C0D94AAD45E8}"/>
    <dgm:cxn modelId="{5008D66E-7927-4D0A-9014-866AD118849C}" type="presOf" srcId="{B8825DB1-01B7-46DD-B241-2DE2C1201338}" destId="{4B3CBCB0-05CD-494D-BAF4-C32522B9A9CC}" srcOrd="0" destOrd="0" presId="urn:microsoft.com/office/officeart/2005/8/layout/chevron1"/>
    <dgm:cxn modelId="{953A9EB3-09F7-45E0-9D14-C7ACC59A7A4E}" type="presParOf" srcId="{370DF2F2-5EE0-44A6-AB95-F711806EF311}" destId="{1112E979-15E7-47FC-8F93-4FEA3112DEB3}" srcOrd="0" destOrd="0" presId="urn:microsoft.com/office/officeart/2005/8/layout/chevron1"/>
    <dgm:cxn modelId="{D847DEE5-D3FA-4C1E-835F-C6016B33C1FF}" type="presParOf" srcId="{370DF2F2-5EE0-44A6-AB95-F711806EF311}" destId="{B96BC36C-1CD6-4F81-9529-ECBA1C3957AF}" srcOrd="1" destOrd="0" presId="urn:microsoft.com/office/officeart/2005/8/layout/chevron1"/>
    <dgm:cxn modelId="{F001EFD1-169F-40EB-8EE4-A6DBE56FDE3F}" type="presParOf" srcId="{370DF2F2-5EE0-44A6-AB95-F711806EF311}" destId="{4C3CBCA7-C91A-4BE6-BC69-79451E7A78F0}" srcOrd="2" destOrd="0" presId="urn:microsoft.com/office/officeart/2005/8/layout/chevron1"/>
    <dgm:cxn modelId="{B157150B-F164-4B75-A708-52130B983227}" type="presParOf" srcId="{370DF2F2-5EE0-44A6-AB95-F711806EF311}" destId="{0F84822E-4A73-472A-AFE0-5AFE2F3BC4FC}" srcOrd="3" destOrd="0" presId="urn:microsoft.com/office/officeart/2005/8/layout/chevron1"/>
    <dgm:cxn modelId="{C0BA5F40-0FCD-44E8-A61A-4CFF2F5EBFAA}" type="presParOf" srcId="{370DF2F2-5EE0-44A6-AB95-F711806EF311}" destId="{ACFBC32B-9BEB-4ED6-8DF9-3CDFDA4500A2}" srcOrd="4" destOrd="0" presId="urn:microsoft.com/office/officeart/2005/8/layout/chevron1"/>
    <dgm:cxn modelId="{4395E04B-9993-4F17-9B6F-1C1B019400C0}" type="presParOf" srcId="{370DF2F2-5EE0-44A6-AB95-F711806EF311}" destId="{4CEEF234-D8AF-4C84-B6DF-EB8D7475B4B4}" srcOrd="5" destOrd="0" presId="urn:microsoft.com/office/officeart/2005/8/layout/chevron1"/>
    <dgm:cxn modelId="{27D528F4-374E-4E0F-9663-3526E19962B4}" type="presParOf" srcId="{370DF2F2-5EE0-44A6-AB95-F711806EF311}" destId="{4B3CBCB0-05CD-494D-BAF4-C32522B9A9C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135FE-73F9-4B97-A8B7-A096687FCB7D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4BBA-7D18-459C-AE7F-A53DA9F6A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60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51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02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81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09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9769" y="1926181"/>
            <a:ext cx="9966960" cy="2458721"/>
          </a:xfrm>
        </p:spPr>
        <p:txBody>
          <a:bodyPr/>
          <a:lstStyle/>
          <a:p>
            <a:pPr algn="ctr"/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 你打算唱什么歌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50364" y="4880327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9092" y="1800443"/>
            <a:ext cx="10349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èr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     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nǐ   dǎsuàn   chàng  shénme  gē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mtClean="0">
                <a:solidFill>
                  <a:schemeClr val="bg1"/>
                </a:solidFill>
              </a:rPr>
              <a:t>2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3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7" y="382385"/>
            <a:ext cx="212518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环境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2056252"/>
            <a:ext cx="6853158" cy="2745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这家咖啡店的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环境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怎么样？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你觉得学校的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环境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怎么样？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我觉得山东大学的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环境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23" y="3751840"/>
            <a:ext cx="3507877" cy="263090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89DC3A3-B6D2-4057-8C5E-61FCF2D5DE1F}"/>
              </a:ext>
            </a:extLst>
          </p:cNvPr>
          <p:cNvSpPr/>
          <p:nvPr/>
        </p:nvSpPr>
        <p:spPr>
          <a:xfrm>
            <a:off x="2720392" y="116074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C1AE37-C688-4C74-A3FA-C1992D998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57" y="142478"/>
            <a:ext cx="3660659" cy="27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80906" y="2204618"/>
            <a:ext cx="6340197" cy="2745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这家饭店的服务员很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热情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飞机上的服务很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热情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热情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6" name="椭圆 5"/>
          <p:cNvSpPr/>
          <p:nvPr/>
        </p:nvSpPr>
        <p:spPr>
          <a:xfrm>
            <a:off x="294467" y="349202"/>
            <a:ext cx="212518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热情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C41495-4885-402E-8F9E-EEF1AC31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773" y="3552677"/>
            <a:ext cx="3756725" cy="25035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B8ACE61-E477-47BF-B386-525318F7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773" y="889523"/>
            <a:ext cx="3756725" cy="230621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9E64284-D9D7-42F0-A94B-1DA4D0537113}"/>
              </a:ext>
            </a:extLst>
          </p:cNvPr>
          <p:cNvSpPr/>
          <p:nvPr/>
        </p:nvSpPr>
        <p:spPr>
          <a:xfrm>
            <a:off x="2720392" y="1160744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914" y="2653841"/>
            <a:ext cx="2749471" cy="1822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很热情。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66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很热情。</a:t>
            </a:r>
          </a:p>
        </p:txBody>
      </p:sp>
      <p:sp>
        <p:nvSpPr>
          <p:cNvPr id="6" name="椭圆 5"/>
          <p:cNvSpPr/>
          <p:nvPr/>
        </p:nvSpPr>
        <p:spPr>
          <a:xfrm>
            <a:off x="294467" y="349202"/>
            <a:ext cx="212518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她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C41495-4885-402E-8F9E-EEF1AC31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773" y="3552677"/>
            <a:ext cx="3756725" cy="25035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B8ACE61-E477-47BF-B386-525318F7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773" y="889523"/>
            <a:ext cx="3756725" cy="230621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9E64284-D9D7-42F0-A94B-1DA4D0537113}"/>
              </a:ext>
            </a:extLst>
          </p:cNvPr>
          <p:cNvSpPr/>
          <p:nvPr/>
        </p:nvSpPr>
        <p:spPr>
          <a:xfrm>
            <a:off x="2720392" y="1160744"/>
            <a:ext cx="766557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79482" y="367870"/>
            <a:ext cx="162349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给</a:t>
            </a:r>
          </a:p>
        </p:txBody>
      </p:sp>
      <p:sp>
        <p:nvSpPr>
          <p:cNvPr id="7" name="矩形 6"/>
          <p:cNvSpPr/>
          <p:nvPr/>
        </p:nvSpPr>
        <p:spPr>
          <a:xfrm>
            <a:off x="513797" y="2990169"/>
            <a:ext cx="11448185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病人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看病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爸爸妈妈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做饭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朋友过生日，我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他买了一个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蛋糕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TextBox 22"/>
          <p:cNvSpPr txBox="1"/>
          <p:nvPr/>
        </p:nvSpPr>
        <p:spPr>
          <a:xfrm>
            <a:off x="517383" y="1871884"/>
            <a:ext cx="3687023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V</a:t>
            </a:r>
          </a:p>
        </p:txBody>
      </p:sp>
      <p:sp>
        <p:nvSpPr>
          <p:cNvPr id="9" name="矩形 8"/>
          <p:cNvSpPr/>
          <p:nvPr/>
        </p:nvSpPr>
        <p:spPr>
          <a:xfrm>
            <a:off x="4469960" y="3295122"/>
            <a:ext cx="3198801" cy="852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开药、打针</a:t>
            </a:r>
          </a:p>
        </p:txBody>
      </p:sp>
      <p:sp>
        <p:nvSpPr>
          <p:cNvPr id="10" name="矩形 9"/>
          <p:cNvSpPr/>
          <p:nvPr/>
        </p:nvSpPr>
        <p:spPr>
          <a:xfrm>
            <a:off x="5805377" y="4197372"/>
            <a:ext cx="2416628" cy="852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穿衣服</a:t>
            </a:r>
          </a:p>
        </p:txBody>
      </p:sp>
      <p:sp>
        <p:nvSpPr>
          <p:cNvPr id="11" name="矩形 10"/>
          <p:cNvSpPr/>
          <p:nvPr/>
        </p:nvSpPr>
        <p:spPr>
          <a:xfrm>
            <a:off x="8702445" y="5052534"/>
            <a:ext cx="2416628" cy="852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礼物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B7B7887-D5B9-45FA-BCBF-E27C94DA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43" y="24494"/>
            <a:ext cx="2584952" cy="19387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791DB3-1F51-4B3C-8422-14537AEB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358" y="24494"/>
            <a:ext cx="2613738" cy="30886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1287D7C-F0C3-454D-BA39-4907B5FD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035" y="362562"/>
            <a:ext cx="4367410" cy="29147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20E8EAC8-44F1-46BC-93F8-93AFE5AABAE4}"/>
              </a:ext>
            </a:extLst>
          </p:cNvPr>
          <p:cNvSpPr/>
          <p:nvPr/>
        </p:nvSpPr>
        <p:spPr>
          <a:xfrm>
            <a:off x="2221191" y="104723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5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914" y="2653841"/>
            <a:ext cx="4288353" cy="1822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同学们，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大家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好！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大家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有问题吗？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94467" y="349202"/>
            <a:ext cx="212518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大家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9E64284-D9D7-42F0-A94B-1DA4D0537113}"/>
              </a:ext>
            </a:extLst>
          </p:cNvPr>
          <p:cNvSpPr/>
          <p:nvPr/>
        </p:nvSpPr>
        <p:spPr>
          <a:xfrm>
            <a:off x="2720392" y="1160744"/>
            <a:ext cx="766557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56707" y="304800"/>
            <a:ext cx="3313847" cy="149421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</a:rPr>
              <a:t>聊天儿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52712" y="881069"/>
            <a:ext cx="769143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跟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家人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聊天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半个小时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聊天篮球（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篮球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聊天聊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很高兴。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55" y="2206868"/>
            <a:ext cx="2740752" cy="305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82AEF64-164B-476F-91DB-D3113990D93D}"/>
              </a:ext>
            </a:extLst>
          </p:cNvPr>
          <p:cNvSpPr/>
          <p:nvPr/>
        </p:nvSpPr>
        <p:spPr>
          <a:xfrm>
            <a:off x="3672114" y="1541275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6753" y="1899930"/>
            <a:ext cx="10150433" cy="2920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这本书。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了这本书。</a:t>
            </a:r>
          </a:p>
        </p:txBody>
      </p:sp>
      <p:sp>
        <p:nvSpPr>
          <p:cNvPr id="5" name="TextBox 22"/>
          <p:cNvSpPr txBox="1"/>
          <p:nvPr/>
        </p:nvSpPr>
        <p:spPr>
          <a:xfrm>
            <a:off x="324029" y="282016"/>
            <a:ext cx="4196015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+ result </a:t>
            </a:r>
          </a:p>
        </p:txBody>
      </p:sp>
      <p:sp>
        <p:nvSpPr>
          <p:cNvPr id="7" name="椭圆 6"/>
          <p:cNvSpPr/>
          <p:nvPr/>
        </p:nvSpPr>
        <p:spPr>
          <a:xfrm>
            <a:off x="2088573" y="223807"/>
            <a:ext cx="163137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14F3E2C-C055-4D93-BEB4-1B6E891B653D}"/>
              </a:ext>
            </a:extLst>
          </p:cNvPr>
          <p:cNvSpPr/>
          <p:nvPr/>
        </p:nvSpPr>
        <p:spPr>
          <a:xfrm>
            <a:off x="5088095" y="282016"/>
            <a:ext cx="63786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结果补语（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</a:p>
        </p:txBody>
      </p:sp>
    </p:spTree>
    <p:extLst>
      <p:ext uri="{BB962C8B-B14F-4D97-AF65-F5344CB8AC3E}">
        <p14:creationId xmlns:p14="http://schemas.microsoft.com/office/powerpoint/2010/main" val="19311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6753" y="1899930"/>
            <a:ext cx="10150433" cy="2920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这个汉字孩子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</a:p>
        </p:txBody>
      </p:sp>
      <p:sp>
        <p:nvSpPr>
          <p:cNvPr id="5" name="TextBox 22"/>
          <p:cNvSpPr txBox="1"/>
          <p:nvPr/>
        </p:nvSpPr>
        <p:spPr>
          <a:xfrm>
            <a:off x="324029" y="282016"/>
            <a:ext cx="4196015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+ result </a:t>
            </a:r>
          </a:p>
        </p:txBody>
      </p:sp>
      <p:sp>
        <p:nvSpPr>
          <p:cNvPr id="7" name="椭圆 6"/>
          <p:cNvSpPr/>
          <p:nvPr/>
        </p:nvSpPr>
        <p:spPr>
          <a:xfrm>
            <a:off x="2041920" y="187767"/>
            <a:ext cx="163137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对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C1E50EB-BEA4-4DA6-9F1F-110C5FA5113A}"/>
              </a:ext>
            </a:extLst>
          </p:cNvPr>
          <p:cNvSpPr/>
          <p:nvPr/>
        </p:nvSpPr>
        <p:spPr>
          <a:xfrm>
            <a:off x="5144079" y="408974"/>
            <a:ext cx="63786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结果补语（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</a:p>
        </p:txBody>
      </p:sp>
    </p:spTree>
    <p:extLst>
      <p:ext uri="{BB962C8B-B14F-4D97-AF65-F5344CB8AC3E}">
        <p14:creationId xmlns:p14="http://schemas.microsoft.com/office/powerpoint/2010/main" val="29720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6753" y="1899930"/>
            <a:ext cx="10150433" cy="2920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这个汉字孩子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</a:p>
        </p:txBody>
      </p:sp>
      <p:sp>
        <p:nvSpPr>
          <p:cNvPr id="5" name="TextBox 22"/>
          <p:cNvSpPr txBox="1"/>
          <p:nvPr/>
        </p:nvSpPr>
        <p:spPr>
          <a:xfrm>
            <a:off x="324029" y="282016"/>
            <a:ext cx="4196015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+ result </a:t>
            </a:r>
          </a:p>
        </p:txBody>
      </p:sp>
      <p:sp>
        <p:nvSpPr>
          <p:cNvPr id="7" name="椭圆 6"/>
          <p:cNvSpPr/>
          <p:nvPr/>
        </p:nvSpPr>
        <p:spPr>
          <a:xfrm>
            <a:off x="2088573" y="187767"/>
            <a:ext cx="163137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错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C04C30C-26B6-4E9E-A4EF-A2F3A698B040}"/>
              </a:ext>
            </a:extLst>
          </p:cNvPr>
          <p:cNvSpPr/>
          <p:nvPr/>
        </p:nvSpPr>
        <p:spPr>
          <a:xfrm>
            <a:off x="4966797" y="408974"/>
            <a:ext cx="63786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结果补语（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</a:p>
        </p:txBody>
      </p:sp>
    </p:spTree>
    <p:extLst>
      <p:ext uri="{BB962C8B-B14F-4D97-AF65-F5344CB8AC3E}">
        <p14:creationId xmlns:p14="http://schemas.microsoft.com/office/powerpoint/2010/main" val="16734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8041" y="631912"/>
            <a:ext cx="6619232" cy="649202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        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uò           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wrong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wèntí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N	        question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dǒng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V	         to understand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查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chá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V	         to search; to look up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 </a:t>
            </a:r>
            <a:r>
              <a:rPr lang="zh-CN" altLang="en-US" sz="1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jiā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M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measure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word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100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</a:t>
            </a:r>
            <a:r>
              <a:rPr lang="en-US" altLang="zh-CN" sz="2100" i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companies,schools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or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restaurants,etc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100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环境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huánjìng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N	        environment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热情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rèqíng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Adj	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warm;hospitable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tā</a:t>
            </a: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Pron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she;her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gěi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Prep 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for;to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dàjiā         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everyone;all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6"/>
            </a:pP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6"/>
            </a:pP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48ED922-29F5-4F99-97A6-DF56E15F8B07}"/>
              </a:ext>
            </a:extLst>
          </p:cNvPr>
          <p:cNvSpPr/>
          <p:nvPr/>
        </p:nvSpPr>
        <p:spPr>
          <a:xfrm>
            <a:off x="182785" y="12254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248EDA2-0E0E-48B9-BEBB-7FD128E145F9}"/>
              </a:ext>
            </a:extLst>
          </p:cNvPr>
          <p:cNvSpPr/>
          <p:nvPr/>
        </p:nvSpPr>
        <p:spPr>
          <a:xfrm>
            <a:off x="6263950" y="390843"/>
            <a:ext cx="5610809" cy="1935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85000"/>
              <a:buFont typeface="+mj-lt"/>
              <a:buAutoNum type="arabicPeriod" startAt="10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聊天儿  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liáo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//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tiānr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VO	      to chat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85000"/>
              <a:buFont typeface="+mj-lt"/>
              <a:buAutoNum type="arabicPeriod" startAt="10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cái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Adv	</a:t>
            </a: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indicating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85000"/>
            </a:pPr>
            <a:r>
              <a:rPr lang="en-US" altLang="zh-CN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 </a:t>
            </a:r>
            <a:r>
              <a:rPr lang="en-US" altLang="zh-CN" sz="1800" i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sth</a:t>
            </a: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happens late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B88DDDAE-7456-44FE-A5C9-0F16D1689262}"/>
              </a:ext>
            </a:extLst>
          </p:cNvPr>
          <p:cNvSpPr/>
          <p:nvPr/>
        </p:nvSpPr>
        <p:spPr>
          <a:xfrm>
            <a:off x="6503438" y="2819875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00692C2-C837-47EF-83C4-6623D78C4D77}"/>
              </a:ext>
            </a:extLst>
          </p:cNvPr>
          <p:cNvSpPr/>
          <p:nvPr/>
        </p:nvSpPr>
        <p:spPr>
          <a:xfrm>
            <a:off x="6315269" y="3372215"/>
            <a:ext cx="5825413" cy="350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结果补语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主谓谓语句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S-P predicate sentence</a:t>
            </a:r>
          </a:p>
          <a:p>
            <a:pPr marL="51435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格式：一边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</a:p>
          <a:p>
            <a:pPr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structure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 ”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while/at the same time…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4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副词：才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1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7340" y="1968504"/>
            <a:ext cx="10150433" cy="2920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课本。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门。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那个人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324029" y="282016"/>
            <a:ext cx="4196015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+ result </a:t>
            </a:r>
          </a:p>
        </p:txBody>
      </p:sp>
      <p:sp>
        <p:nvSpPr>
          <p:cNvPr id="7" name="椭圆 6"/>
          <p:cNvSpPr/>
          <p:nvPr/>
        </p:nvSpPr>
        <p:spPr>
          <a:xfrm>
            <a:off x="2088573" y="187767"/>
            <a:ext cx="163137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开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3C17C1C-ECDA-492F-AD9A-914713F49A23}"/>
              </a:ext>
            </a:extLst>
          </p:cNvPr>
          <p:cNvSpPr/>
          <p:nvPr/>
        </p:nvSpPr>
        <p:spPr>
          <a:xfrm>
            <a:off x="5200063" y="560017"/>
            <a:ext cx="63786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结果补语（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</a:p>
        </p:txBody>
      </p:sp>
    </p:spTree>
    <p:extLst>
      <p:ext uri="{BB962C8B-B14F-4D97-AF65-F5344CB8AC3E}">
        <p14:creationId xmlns:p14="http://schemas.microsoft.com/office/powerpoint/2010/main" val="12317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16137" y="1205346"/>
            <a:ext cx="6919815" cy="482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了、看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20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了、做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20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了、做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20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门、打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书</a:t>
            </a:r>
          </a:p>
        </p:txBody>
      </p:sp>
      <p:sp>
        <p:nvSpPr>
          <p:cNvPr id="5" name="TextBox 22"/>
          <p:cNvSpPr txBox="1"/>
          <p:nvPr/>
        </p:nvSpPr>
        <p:spPr>
          <a:xfrm>
            <a:off x="324029" y="282016"/>
            <a:ext cx="4196015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+ result </a:t>
            </a:r>
          </a:p>
        </p:txBody>
      </p:sp>
      <p:sp>
        <p:nvSpPr>
          <p:cNvPr id="7" name="椭圆 6"/>
          <p:cNvSpPr/>
          <p:nvPr/>
        </p:nvSpPr>
        <p:spPr>
          <a:xfrm>
            <a:off x="2389909" y="5116945"/>
            <a:ext cx="955963" cy="84686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开</a:t>
            </a:r>
          </a:p>
        </p:txBody>
      </p:sp>
      <p:sp>
        <p:nvSpPr>
          <p:cNvPr id="6" name="椭圆 5"/>
          <p:cNvSpPr/>
          <p:nvPr/>
        </p:nvSpPr>
        <p:spPr>
          <a:xfrm>
            <a:off x="2389909" y="3875909"/>
            <a:ext cx="955963" cy="84686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错</a:t>
            </a:r>
          </a:p>
        </p:txBody>
      </p:sp>
      <p:sp>
        <p:nvSpPr>
          <p:cNvPr id="8" name="椭圆 7"/>
          <p:cNvSpPr/>
          <p:nvPr/>
        </p:nvSpPr>
        <p:spPr>
          <a:xfrm>
            <a:off x="2410690" y="2763090"/>
            <a:ext cx="955963" cy="84686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对</a:t>
            </a:r>
          </a:p>
        </p:txBody>
      </p:sp>
      <p:sp>
        <p:nvSpPr>
          <p:cNvPr id="9" name="椭圆 8"/>
          <p:cNvSpPr/>
          <p:nvPr/>
        </p:nvSpPr>
        <p:spPr>
          <a:xfrm>
            <a:off x="2447060" y="1522054"/>
            <a:ext cx="955963" cy="84686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78FB0FB-74C0-4F4A-9C9E-E621D1716174}"/>
              </a:ext>
            </a:extLst>
          </p:cNvPr>
          <p:cNvSpPr/>
          <p:nvPr/>
        </p:nvSpPr>
        <p:spPr>
          <a:xfrm>
            <a:off x="5190732" y="494960"/>
            <a:ext cx="63786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结果补语（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</a:p>
        </p:txBody>
      </p:sp>
    </p:spTree>
    <p:extLst>
      <p:ext uri="{BB962C8B-B14F-4D97-AF65-F5344CB8AC3E}">
        <p14:creationId xmlns:p14="http://schemas.microsoft.com/office/powerpoint/2010/main" val="401404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1BBC59-0140-4E02-8F7D-C4DFF972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97" y="381996"/>
            <a:ext cx="10058400" cy="1609344"/>
          </a:xfrm>
        </p:spPr>
        <p:txBody>
          <a:bodyPr/>
          <a:lstStyle/>
          <a:p>
            <a:r>
              <a:rPr lang="zh-CN" altLang="en-US" sz="4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选词填空：   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开      对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错     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28D133-54B9-406D-999F-6A4160E11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这个汉字写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房间的门打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他看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这个电影了吗？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43FCF2A-F0B9-4782-AEA2-1C9A5757D9F9}"/>
              </a:ext>
            </a:extLst>
          </p:cNvPr>
          <p:cNvSpPr txBox="1"/>
          <p:nvPr/>
        </p:nvSpPr>
        <p:spPr>
          <a:xfrm>
            <a:off x="4114800" y="2214153"/>
            <a:ext cx="1642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对</a:t>
            </a:r>
            <a:r>
              <a:rPr lang="en-US" altLang="zh-CN" sz="4000" b="1" dirty="0">
                <a:solidFill>
                  <a:srgbClr val="C00000"/>
                </a:solidFill>
              </a:rPr>
              <a:t>/</a:t>
            </a:r>
            <a:r>
              <a:rPr lang="zh-CN" altLang="en-US" sz="4000" b="1" dirty="0">
                <a:solidFill>
                  <a:srgbClr val="C00000"/>
                </a:solidFill>
              </a:rPr>
              <a:t>错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BF158AF-9664-4186-9AE2-388F249B0D0E}"/>
              </a:ext>
            </a:extLst>
          </p:cNvPr>
          <p:cNvSpPr txBox="1"/>
          <p:nvPr/>
        </p:nvSpPr>
        <p:spPr>
          <a:xfrm>
            <a:off x="4512906" y="3215508"/>
            <a:ext cx="84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CDE57B53-F795-474A-8CEB-A2C3A5ED9E5B}"/>
              </a:ext>
            </a:extLst>
          </p:cNvPr>
          <p:cNvSpPr txBox="1"/>
          <p:nvPr/>
        </p:nvSpPr>
        <p:spPr>
          <a:xfrm>
            <a:off x="2998237" y="4146804"/>
            <a:ext cx="920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懂</a:t>
            </a:r>
          </a:p>
        </p:txBody>
      </p:sp>
    </p:spTree>
    <p:extLst>
      <p:ext uri="{BB962C8B-B14F-4D97-AF65-F5344CB8AC3E}">
        <p14:creationId xmlns:p14="http://schemas.microsoft.com/office/powerpoint/2010/main" val="37259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48520" y="1593946"/>
            <a:ext cx="10035522" cy="389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今天 </a:t>
            </a:r>
            <a:r>
              <a:rPr lang="zh-CN" altLang="en-US" sz="4000" u="sng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天气</a:t>
            </a:r>
            <a:r>
              <a:rPr lang="zh-CN" altLang="en-US" sz="4000" u="sng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妹妹 </a:t>
            </a:r>
            <a:r>
              <a:rPr lang="zh-CN" altLang="en-US" sz="4000" u="sng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身体</a:t>
            </a:r>
            <a:r>
              <a:rPr lang="zh-CN" altLang="en-US" sz="4000" u="sng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 </a:t>
            </a:r>
            <a:r>
              <a:rPr lang="zh-CN" altLang="en-US" sz="4000" u="sng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头</a:t>
            </a:r>
            <a:r>
              <a:rPr lang="zh-CN" altLang="en-US" sz="4000" u="sng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不太舒服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 </a:t>
            </a:r>
            <a:r>
              <a:rPr lang="zh-CN" altLang="en-US" sz="4000" u="sng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汉语</a:t>
            </a:r>
            <a:r>
              <a:rPr lang="zh-CN" altLang="en-US" sz="4000" u="sng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说得不错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E9B444C-8313-4353-9D18-064016C2A585}"/>
              </a:ext>
            </a:extLst>
          </p:cNvPr>
          <p:cNvSpPr/>
          <p:nvPr/>
        </p:nvSpPr>
        <p:spPr>
          <a:xfrm>
            <a:off x="553418" y="504291"/>
            <a:ext cx="6331990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主谓谓语句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S-P predicate sentence</a:t>
            </a:r>
          </a:p>
        </p:txBody>
      </p:sp>
    </p:spTree>
    <p:extLst>
      <p:ext uri="{BB962C8B-B14F-4D97-AF65-F5344CB8AC3E}">
        <p14:creationId xmlns:p14="http://schemas.microsoft.com/office/powerpoint/2010/main" val="85298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90211" y="1170641"/>
            <a:ext cx="73533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唱歌，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跳舞。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唱歌，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跳舞。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唱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跳。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吃饭，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学习。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吃饭，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学习。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学。</a:t>
            </a:r>
          </a:p>
        </p:txBody>
      </p:sp>
      <p:pic>
        <p:nvPicPr>
          <p:cNvPr id="1026" name="Picture 2" descr="https://timgsa.baidu.com/timg?image&amp;quality=80&amp;size=b9999_10000&amp;sec=1542211163953&amp;di=fa968f0890523fa1acf0b441163cf480&amp;imgtype=0&amp;src=http%3A%2F%2Fimg.caixin.com%2F2018-08-18%2F1534551691240372_480_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2" y="1457468"/>
            <a:ext cx="3802941" cy="25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62" y="4078845"/>
            <a:ext cx="3802941" cy="258832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D936EF2-FB58-4433-9028-CD4C967FA41F}"/>
              </a:ext>
            </a:extLst>
          </p:cNvPr>
          <p:cNvSpPr/>
          <p:nvPr/>
        </p:nvSpPr>
        <p:spPr>
          <a:xfrm>
            <a:off x="104399" y="123479"/>
            <a:ext cx="1213030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格式：一边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structure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 ”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while/at the same time…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68309" y="2635547"/>
            <a:ext cx="7353360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说，</a:t>
            </a:r>
            <a:r>
              <a:rPr lang="zh-CN" altLang="en-US" sz="4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同学们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D936EF2-FB58-4433-9028-CD4C967FA41F}"/>
              </a:ext>
            </a:extLst>
          </p:cNvPr>
          <p:cNvSpPr/>
          <p:nvPr/>
        </p:nvSpPr>
        <p:spPr>
          <a:xfrm>
            <a:off x="104399" y="123479"/>
            <a:ext cx="1213030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格式：一边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structure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 ”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while/at the same time…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/>
          <p:nvPr/>
        </p:nvSpPr>
        <p:spPr>
          <a:xfrm>
            <a:off x="504363" y="448057"/>
            <a:ext cx="3802941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一边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，一边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</a:p>
        </p:txBody>
      </p:sp>
      <p:sp>
        <p:nvSpPr>
          <p:cNvPr id="5" name="矩形 4"/>
          <p:cNvSpPr/>
          <p:nvPr/>
        </p:nvSpPr>
        <p:spPr>
          <a:xfrm>
            <a:off x="5199125" y="2485371"/>
            <a:ext cx="7353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唱歌，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跳舞。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又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唱歌，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又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跳舞。</a:t>
            </a:r>
          </a:p>
        </p:txBody>
      </p:sp>
      <p:pic>
        <p:nvPicPr>
          <p:cNvPr id="1026" name="Picture 2" descr="https://timgsa.baidu.com/timg?image&amp;quality=80&amp;size=b9999_10000&amp;sec=1542211163953&amp;di=fa968f0890523fa1acf0b441163cf480&amp;imgtype=0&amp;src=http%3A%2F%2Fimg.caixin.com%2F2018-08-18%2F1534551691240372_480_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3" y="2248776"/>
            <a:ext cx="3802941" cy="25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图示 2"/>
          <p:cNvGraphicFramePr/>
          <p:nvPr/>
        </p:nvGraphicFramePr>
        <p:xfrm>
          <a:off x="5131292" y="4784071"/>
          <a:ext cx="5996373" cy="1149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直接箭头连接符 7"/>
          <p:cNvCxnSpPr/>
          <p:nvPr/>
        </p:nvCxnSpPr>
        <p:spPr>
          <a:xfrm flipV="1">
            <a:off x="5131292" y="1935332"/>
            <a:ext cx="5996373" cy="8878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442568" y="589561"/>
            <a:ext cx="3373820" cy="541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唱歌</a:t>
            </a:r>
          </a:p>
        </p:txBody>
      </p:sp>
      <p:sp>
        <p:nvSpPr>
          <p:cNvPr id="11" name="矩形 10"/>
          <p:cNvSpPr/>
          <p:nvPr/>
        </p:nvSpPr>
        <p:spPr>
          <a:xfrm>
            <a:off x="6442568" y="1249719"/>
            <a:ext cx="3373820" cy="541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跳舞</a:t>
            </a:r>
          </a:p>
        </p:txBody>
      </p:sp>
    </p:spTree>
    <p:extLst>
      <p:ext uri="{BB962C8B-B14F-4D97-AF65-F5344CB8AC3E}">
        <p14:creationId xmlns:p14="http://schemas.microsoft.com/office/powerpoint/2010/main" val="5341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9" grpId="0" animBg="1"/>
      <p:bldP spid="9" grpId="1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/>
          <p:nvPr/>
        </p:nvSpPr>
        <p:spPr>
          <a:xfrm>
            <a:off x="504363" y="448057"/>
            <a:ext cx="3802941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一边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，一边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</a:p>
        </p:txBody>
      </p:sp>
      <p:sp>
        <p:nvSpPr>
          <p:cNvPr id="5" name="矩形 4"/>
          <p:cNvSpPr/>
          <p:nvPr/>
        </p:nvSpPr>
        <p:spPr>
          <a:xfrm>
            <a:off x="648520" y="1593946"/>
            <a:ext cx="10035522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是不是好习惯：</a:t>
            </a:r>
            <a:endParaRPr lang="en-US" altLang="zh-CN" sz="3200" b="1" dirty="0">
              <a:solidFill>
                <a:schemeClr val="bg1">
                  <a:lumMod val="50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走路，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看手机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开车，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打手机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写作业，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听歌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跑步，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听歌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3777" y="1593578"/>
            <a:ext cx="7691430" cy="389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Time     +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 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  V  +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（了）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昨天晚上八点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睡觉     了。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Time     +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 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  V  +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（了）  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昨天晚上两点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  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睡觉。         </a:t>
            </a:r>
          </a:p>
        </p:txBody>
      </p:sp>
      <p:sp>
        <p:nvSpPr>
          <p:cNvPr id="3" name="流程图: 汇总连接 2"/>
          <p:cNvSpPr/>
          <p:nvPr/>
        </p:nvSpPr>
        <p:spPr>
          <a:xfrm>
            <a:off x="7057850" y="3725761"/>
            <a:ext cx="794085" cy="782053"/>
          </a:xfrm>
          <a:prstGeom prst="flowChartSummingJunction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五边形 3"/>
          <p:cNvSpPr/>
          <p:nvPr/>
        </p:nvSpPr>
        <p:spPr>
          <a:xfrm flipH="1">
            <a:off x="8524068" y="2752993"/>
            <a:ext cx="2417735" cy="790414"/>
          </a:xfrm>
          <a:prstGeom prst="homePlat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很早</a:t>
            </a:r>
          </a:p>
        </p:txBody>
      </p:sp>
      <p:sp>
        <p:nvSpPr>
          <p:cNvPr id="6" name="五边形 5"/>
          <p:cNvSpPr/>
          <p:nvPr/>
        </p:nvSpPr>
        <p:spPr>
          <a:xfrm flipH="1">
            <a:off x="8524068" y="4733818"/>
            <a:ext cx="2417735" cy="790414"/>
          </a:xfrm>
          <a:prstGeom prst="homePlat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很晚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BF4B86A-7F24-4E6E-A75D-CB02EB589B2E}"/>
              </a:ext>
            </a:extLst>
          </p:cNvPr>
          <p:cNvSpPr/>
          <p:nvPr/>
        </p:nvSpPr>
        <p:spPr>
          <a:xfrm>
            <a:off x="104399" y="123479"/>
            <a:ext cx="1213030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副词：才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才”</a:t>
            </a:r>
          </a:p>
        </p:txBody>
      </p:sp>
    </p:spTree>
    <p:extLst>
      <p:ext uri="{BB962C8B-B14F-4D97-AF65-F5344CB8AC3E}">
        <p14:creationId xmlns:p14="http://schemas.microsoft.com/office/powerpoint/2010/main" val="94462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845105" y="1133010"/>
            <a:ext cx="76914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上午九点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到教室。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我们今天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十二点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下课。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</a:t>
            </a: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到中国。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姐姐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三十岁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会开车。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8DE7649-8097-40D3-9B47-024DE95B3831}"/>
              </a:ext>
            </a:extLst>
          </p:cNvPr>
          <p:cNvSpPr/>
          <p:nvPr/>
        </p:nvSpPr>
        <p:spPr>
          <a:xfrm>
            <a:off x="104399" y="123479"/>
            <a:ext cx="1213030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副词：才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才”</a:t>
            </a:r>
          </a:p>
        </p:txBody>
      </p:sp>
    </p:spTree>
    <p:extLst>
      <p:ext uri="{BB962C8B-B14F-4D97-AF65-F5344CB8AC3E}">
        <p14:creationId xmlns:p14="http://schemas.microsoft.com/office/powerpoint/2010/main" val="18403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77451" y="734269"/>
            <a:ext cx="104348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duration +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 V +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（了）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坐飞机去上海，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一个半小时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就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到。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作业很少，我    </a:t>
            </a: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分钟 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写完了。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duration +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 V +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（了） 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坐火车去上海，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四个小时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到。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作业很多，我 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两个小时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写完。</a:t>
            </a:r>
          </a:p>
        </p:txBody>
      </p:sp>
      <p:sp>
        <p:nvSpPr>
          <p:cNvPr id="3" name="流程图: 汇总连接 2"/>
          <p:cNvSpPr/>
          <p:nvPr/>
        </p:nvSpPr>
        <p:spPr>
          <a:xfrm>
            <a:off x="8824447" y="3791321"/>
            <a:ext cx="794085" cy="782053"/>
          </a:xfrm>
          <a:prstGeom prst="flowChartSummingJunction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五边形 3"/>
          <p:cNvSpPr/>
          <p:nvPr/>
        </p:nvSpPr>
        <p:spPr>
          <a:xfrm flipH="1">
            <a:off x="9618532" y="2800494"/>
            <a:ext cx="2417735" cy="790414"/>
          </a:xfrm>
          <a:prstGeom prst="homePlat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很快</a:t>
            </a:r>
          </a:p>
        </p:txBody>
      </p:sp>
      <p:sp>
        <p:nvSpPr>
          <p:cNvPr id="6" name="五边形 5"/>
          <p:cNvSpPr/>
          <p:nvPr/>
        </p:nvSpPr>
        <p:spPr>
          <a:xfrm flipH="1">
            <a:off x="9626603" y="5755822"/>
            <a:ext cx="2417735" cy="790414"/>
          </a:xfrm>
          <a:prstGeom prst="homePlat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不快</a:t>
            </a:r>
          </a:p>
        </p:txBody>
      </p:sp>
    </p:spTree>
    <p:extLst>
      <p:ext uri="{BB962C8B-B14F-4D97-AF65-F5344CB8AC3E}">
        <p14:creationId xmlns:p14="http://schemas.microsoft.com/office/powerpoint/2010/main" val="347177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84348" y="1708770"/>
            <a:ext cx="76914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一个半小时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吃完饭。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他感冒了，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我找了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一个小时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找到手机。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EA7A538-1AF3-4F0C-BB5B-B8FF35F558C6}"/>
              </a:ext>
            </a:extLst>
          </p:cNvPr>
          <p:cNvSpPr/>
          <p:nvPr/>
        </p:nvSpPr>
        <p:spPr>
          <a:xfrm>
            <a:off x="104399" y="123479"/>
            <a:ext cx="1213030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副词：才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才”</a:t>
            </a:r>
          </a:p>
        </p:txBody>
      </p:sp>
    </p:spTree>
    <p:extLst>
      <p:ext uri="{BB962C8B-B14F-4D97-AF65-F5344CB8AC3E}">
        <p14:creationId xmlns:p14="http://schemas.microsoft.com/office/powerpoint/2010/main" val="27818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xmlns="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xmlns="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8041" y="631912"/>
            <a:ext cx="6619232" cy="649202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        </a:t>
            </a:r>
            <a:r>
              <a:rPr lang="zh-CN" altLang="en-US" sz="26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uò           </a:t>
            </a:r>
            <a:r>
              <a:rPr lang="en-US" altLang="zh-CN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r>
              <a:rPr lang="zh-CN" altLang="en-US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wrong</a:t>
            </a:r>
            <a:r>
              <a:rPr lang="zh-CN" altLang="en-US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100" dirty="0">
              <a:solidFill>
                <a:srgbClr val="339966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wèntí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N	        question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26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100" dirty="0" err="1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dǒng</a:t>
            </a:r>
            <a:r>
              <a:rPr lang="en-US" altLang="zh-CN" sz="21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V	         to understand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查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chá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V	         to search; to look up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 </a:t>
            </a:r>
            <a:r>
              <a:rPr lang="zh-CN" altLang="en-US" sz="1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jiā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M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measure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word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100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</a:t>
            </a:r>
            <a:r>
              <a:rPr lang="en-US" altLang="zh-CN" sz="2100" i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companies,schools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or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 i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restaurants,etc</a:t>
            </a:r>
            <a:r>
              <a:rPr lang="en-US" altLang="zh-CN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1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100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环境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huánjìng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N	        environment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热情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rèqíng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Adj	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warm;hospitable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tā</a:t>
            </a: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Pron</a:t>
            </a:r>
            <a:r>
              <a:rPr lang="zh-CN" altLang="en-US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she;her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gěi</a:t>
            </a: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Prep             </a:t>
            </a:r>
            <a:r>
              <a:rPr lang="en-US" altLang="zh-CN" sz="21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for;to</a:t>
            </a: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3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dàjiā         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everyone;all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6"/>
            </a:pPr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6"/>
            </a:pP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48ED922-29F5-4F99-97A6-DF56E15F8B07}"/>
              </a:ext>
            </a:extLst>
          </p:cNvPr>
          <p:cNvSpPr/>
          <p:nvPr/>
        </p:nvSpPr>
        <p:spPr>
          <a:xfrm>
            <a:off x="182785" y="12254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248EDA2-0E0E-48B9-BEBB-7FD128E145F9}"/>
              </a:ext>
            </a:extLst>
          </p:cNvPr>
          <p:cNvSpPr/>
          <p:nvPr/>
        </p:nvSpPr>
        <p:spPr>
          <a:xfrm>
            <a:off x="6263950" y="390843"/>
            <a:ext cx="5610809" cy="1935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85000"/>
              <a:buFont typeface="+mj-lt"/>
              <a:buAutoNum type="arabicPeriod" startAt="10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聊天儿  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liáo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//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tiānr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VO	      to chat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85000"/>
              <a:buFont typeface="+mj-lt"/>
              <a:buAutoNum type="arabicPeriod" startAt="10"/>
            </a:pPr>
            <a:r>
              <a:rPr lang="zh-CN" altLang="en-US" sz="32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zh-CN" altLang="en-US" sz="18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</a:t>
            </a:r>
            <a:r>
              <a:rPr lang="en-US" altLang="zh-CN" sz="1800" dirty="0" err="1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cái</a:t>
            </a:r>
            <a:r>
              <a:rPr lang="en-US" altLang="zh-CN" sz="1800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Adv	</a:t>
            </a:r>
            <a:r>
              <a:rPr lang="en-US" altLang="zh-CN" sz="1800" i="1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indicating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85000"/>
            </a:pPr>
            <a:r>
              <a:rPr lang="en-US" altLang="zh-CN" i="1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altLang="zh-CN" sz="1800" i="1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 </a:t>
            </a:r>
            <a:r>
              <a:rPr lang="en-US" altLang="zh-CN" sz="1800" i="1" dirty="0" err="1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sth</a:t>
            </a:r>
            <a:r>
              <a:rPr lang="en-US" altLang="zh-CN" sz="1800" i="1" dirty="0">
                <a:solidFill>
                  <a:srgbClr val="3399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happens late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B88DDDAE-7456-44FE-A5C9-0F16D1689262}"/>
              </a:ext>
            </a:extLst>
          </p:cNvPr>
          <p:cNvSpPr/>
          <p:nvPr/>
        </p:nvSpPr>
        <p:spPr>
          <a:xfrm>
            <a:off x="6503438" y="2819875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00692C2-C837-47EF-83C4-6623D78C4D77}"/>
              </a:ext>
            </a:extLst>
          </p:cNvPr>
          <p:cNvSpPr/>
          <p:nvPr/>
        </p:nvSpPr>
        <p:spPr>
          <a:xfrm>
            <a:off x="6315269" y="3372215"/>
            <a:ext cx="5825413" cy="350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结果补语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Result complements(2)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主谓谓语句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S-P predicate sentence</a:t>
            </a:r>
          </a:p>
          <a:p>
            <a:pPr marL="51435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格式：一边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</a:p>
          <a:p>
            <a:pPr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structure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，一边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 ”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while/at the same time…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4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副词：才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才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74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7" y="382385"/>
            <a:ext cx="212518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错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7537" y="2347688"/>
            <a:ext cx="5827236" cy="1822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老师，对不起，我</a:t>
            </a:r>
            <a:r>
              <a:rPr lang="zh-CN" altLang="en-US" sz="4000" dirty="0">
                <a:solidFill>
                  <a:srgbClr val="FF66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这个字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错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B10C6E6-D1F0-4F35-A927-A68B2F12C03B}"/>
              </a:ext>
            </a:extLst>
          </p:cNvPr>
          <p:cNvSpPr/>
          <p:nvPr/>
        </p:nvSpPr>
        <p:spPr>
          <a:xfrm>
            <a:off x="2752409" y="1043911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4B2FFD-661A-4CEC-AEB0-C9FB626F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305" y="195106"/>
            <a:ext cx="4727769" cy="2909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1B8EF18-C672-462D-9EA6-DAD95588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305" y="3753499"/>
            <a:ext cx="4646598" cy="2909395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A5CF7165-51DF-4361-BD58-3F4D9AB976F4}"/>
              </a:ext>
            </a:extLst>
          </p:cNvPr>
          <p:cNvSpPr/>
          <p:nvPr/>
        </p:nvSpPr>
        <p:spPr>
          <a:xfrm>
            <a:off x="8136294" y="4063247"/>
            <a:ext cx="867746" cy="811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5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05540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</a:p>
        </p:txBody>
      </p:sp>
      <p:sp>
        <p:nvSpPr>
          <p:cNvPr id="7" name="矩形 6"/>
          <p:cNvSpPr/>
          <p:nvPr/>
        </p:nvSpPr>
        <p:spPr>
          <a:xfrm>
            <a:off x="1171031" y="1494213"/>
            <a:ext cx="7691430" cy="389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问题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问题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：老师，我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 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我想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059" y="4123592"/>
            <a:ext cx="3423138" cy="25673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8291E36-1A25-4BDB-BF1E-FFC0AFE3D5C8}"/>
              </a:ext>
            </a:extLst>
          </p:cNvPr>
          <p:cNvSpPr/>
          <p:nvPr/>
        </p:nvSpPr>
        <p:spPr>
          <a:xfrm>
            <a:off x="2752409" y="1043911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9" y="382385"/>
            <a:ext cx="140577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懂</a:t>
            </a:r>
          </a:p>
        </p:txBody>
      </p:sp>
      <p:sp>
        <p:nvSpPr>
          <p:cNvPr id="7" name="矩形 6"/>
          <p:cNvSpPr/>
          <p:nvPr/>
        </p:nvSpPr>
        <p:spPr>
          <a:xfrm>
            <a:off x="1243603" y="1639356"/>
            <a:ext cx="76914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中文吗？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：你妈妈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英语吗？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4663207" y="2828314"/>
            <a:ext cx="3276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得不多。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F742DFA-6B64-45E2-9B4A-F659A381BE3B}"/>
              </a:ext>
            </a:extLst>
          </p:cNvPr>
          <p:cNvSpPr/>
          <p:nvPr/>
        </p:nvSpPr>
        <p:spPr>
          <a:xfrm>
            <a:off x="2313871" y="103254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9" y="382385"/>
            <a:ext cx="140577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懂</a:t>
            </a:r>
          </a:p>
        </p:txBody>
      </p:sp>
      <p:sp>
        <p:nvSpPr>
          <p:cNvPr id="7" name="矩形 6"/>
          <p:cNvSpPr/>
          <p:nvPr/>
        </p:nvSpPr>
        <p:spPr>
          <a:xfrm>
            <a:off x="998376" y="1639356"/>
            <a:ext cx="7936657" cy="389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今天的课太难了，我都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老师，这个问题我没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懂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A1C343-3EFE-4A67-A8DA-B752C927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729" y="0"/>
            <a:ext cx="4270271" cy="260219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30BB3DC-03BB-43A4-980A-11CD9CE89092}"/>
              </a:ext>
            </a:extLst>
          </p:cNvPr>
          <p:cNvSpPr/>
          <p:nvPr/>
        </p:nvSpPr>
        <p:spPr>
          <a:xfrm>
            <a:off x="2229895" y="103254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9" y="382385"/>
            <a:ext cx="140577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查</a:t>
            </a:r>
          </a:p>
        </p:txBody>
      </p:sp>
      <p:sp>
        <p:nvSpPr>
          <p:cNvPr id="7" name="矩形 6"/>
          <p:cNvSpPr/>
          <p:nvPr/>
        </p:nvSpPr>
        <p:spPr>
          <a:xfrm>
            <a:off x="2491832" y="323569"/>
            <a:ext cx="769143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：“</a:t>
            </a:r>
            <a:r>
              <a:rPr lang="en-US" altLang="zh-CN" sz="4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dǒng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怎么写？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：我也不知道，我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查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：济南西站在哪儿？ 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查查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地图。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：济南机场在哪儿？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：我上网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查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9C2ADA2-485D-45E7-B9A4-B745979FBEDD}"/>
              </a:ext>
            </a:extLst>
          </p:cNvPr>
          <p:cNvSpPr/>
          <p:nvPr/>
        </p:nvSpPr>
        <p:spPr>
          <a:xfrm>
            <a:off x="1843315" y="1263380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7" y="382385"/>
            <a:ext cx="2125189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家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6360" y="1946472"/>
            <a:ext cx="4801314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这是一</a:t>
            </a:r>
            <a:r>
              <a:rPr lang="zh-CN" altLang="en-US" sz="4000" dirty="0">
                <a:solidFill>
                  <a:srgbClr val="FF66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中国公司。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这里有很多</a:t>
            </a:r>
            <a:r>
              <a:rPr lang="zh-CN" altLang="en-US" sz="4000" dirty="0">
                <a:solidFill>
                  <a:srgbClr val="FF66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饭店。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10E79C1-539A-41B9-9D02-56677AB1B972}"/>
              </a:ext>
            </a:extLst>
          </p:cNvPr>
          <p:cNvSpPr/>
          <p:nvPr/>
        </p:nvSpPr>
        <p:spPr>
          <a:xfrm>
            <a:off x="2720392" y="1160744"/>
            <a:ext cx="45878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D80988-0677-46EB-B176-1530E347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891" y="-2702"/>
            <a:ext cx="4134109" cy="2326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ACEBA0B-ADF0-4BA0-84EC-F085CCCF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800" y="3774858"/>
            <a:ext cx="4451200" cy="2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8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5957</TotalTime>
  <Words>988</Words>
  <Application>Microsoft Office PowerPoint</Application>
  <PresentationFormat>宽屏</PresentationFormat>
  <Paragraphs>220</Paragraphs>
  <Slides>34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等线</vt:lpstr>
      <vt:lpstr>方正姚体</vt:lpstr>
      <vt:lpstr>仿宋</vt:lpstr>
      <vt:lpstr>黑体</vt:lpstr>
      <vt:lpstr>华文仿宋</vt:lpstr>
      <vt:lpstr>华文楷体</vt:lpstr>
      <vt:lpstr>楷体</vt:lpstr>
      <vt:lpstr>Rockwell</vt:lpstr>
      <vt:lpstr>Rockwell Condensed</vt:lpstr>
      <vt:lpstr>Times New Roman</vt:lpstr>
      <vt:lpstr>Wingdings</vt:lpstr>
      <vt:lpstr>木活字</vt:lpstr>
      <vt:lpstr>第2课    你打算唱什么歌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选词填空：   开      对/错     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Lenovo</cp:lastModifiedBy>
  <cp:revision>444</cp:revision>
  <dcterms:created xsi:type="dcterms:W3CDTF">2018-09-22T11:56:25Z</dcterms:created>
  <dcterms:modified xsi:type="dcterms:W3CDTF">2021-07-23T02:54:22Z</dcterms:modified>
</cp:coreProperties>
</file>