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9" r:id="rId1"/>
  </p:sldMasterIdLst>
  <p:notesMasterIdLst>
    <p:notesMasterId r:id="rId26"/>
  </p:notesMasterIdLst>
  <p:sldIdLst>
    <p:sldId id="256" r:id="rId2"/>
    <p:sldId id="1119" r:id="rId3"/>
    <p:sldId id="1120" r:id="rId4"/>
    <p:sldId id="1054" r:id="rId5"/>
    <p:sldId id="1122" r:id="rId6"/>
    <p:sldId id="909" r:id="rId7"/>
    <p:sldId id="998" r:id="rId8"/>
    <p:sldId id="1057" r:id="rId9"/>
    <p:sldId id="1058" r:id="rId10"/>
    <p:sldId id="1044" r:id="rId11"/>
    <p:sldId id="1063" r:id="rId12"/>
    <p:sldId id="1124" r:id="rId13"/>
    <p:sldId id="1123" r:id="rId14"/>
    <p:sldId id="1067" r:id="rId15"/>
    <p:sldId id="1066" r:id="rId16"/>
    <p:sldId id="1125" r:id="rId17"/>
    <p:sldId id="1129" r:id="rId18"/>
    <p:sldId id="1071" r:id="rId19"/>
    <p:sldId id="1130" r:id="rId20"/>
    <p:sldId id="1072" r:id="rId21"/>
    <p:sldId id="1131" r:id="rId22"/>
    <p:sldId id="1126" r:id="rId23"/>
    <p:sldId id="1121" r:id="rId24"/>
    <p:sldId id="112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00"/>
    <a:srgbClr val="009999"/>
    <a:srgbClr val="CC0099"/>
    <a:srgbClr val="FFFFCC"/>
    <a:srgbClr val="00FFCC"/>
    <a:srgbClr val="99CC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6" autoAdjust="0"/>
    <p:restoredTop sz="94847" autoAdjust="0"/>
  </p:normalViewPr>
  <p:slideViewPr>
    <p:cSldViewPr snapToGrid="0">
      <p:cViewPr varScale="1">
        <p:scale>
          <a:sx n="82" d="100"/>
          <a:sy n="82" d="100"/>
        </p:scale>
        <p:origin x="672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135FE-73F9-4B97-A8B7-A096687FCB7D}" type="datetimeFigureOut">
              <a:rPr lang="zh-CN" altLang="en-US" smtClean="0"/>
              <a:t>2020/7/16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14BBA-7D18-459C-AE7F-A53DA9F6A9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669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2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1543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3075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8168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160EA64-D806-43AC-9DF2-F8C432F32B4C}" type="datetimeFigureOut">
              <a:rPr lang="en-US" smtClean="0"/>
              <a:t>7/16/2020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93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4739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14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7/16/2020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76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7/16/2020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6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69133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7/16/2020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38432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7/16/2020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69769" y="1926181"/>
            <a:ext cx="9966960" cy="2458721"/>
          </a:xfrm>
        </p:spPr>
        <p:txBody>
          <a:bodyPr/>
          <a:lstStyle/>
          <a:p>
            <a:pPr algn="ctr"/>
            <a:r>
              <a:rPr lang="zh-CN" altLang="en-US" sz="7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第</a:t>
            </a:r>
            <a:r>
              <a:rPr lang="en-US" altLang="zh-CN" sz="7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7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课    你打算唱什么歌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150364" y="4880327"/>
            <a:ext cx="7891272" cy="128016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dirty="0">
                <a:latin typeface="仿宋" panose="02010609060101010101" pitchFamily="49" charset="-122"/>
                <a:ea typeface="仿宋" panose="02010609060101010101" pitchFamily="49" charset="-122"/>
              </a:rPr>
              <a:t>山东大学</a:t>
            </a:r>
            <a:endParaRPr lang="en-US" altLang="zh-CN" sz="40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28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39092" y="1800443"/>
            <a:ext cx="10349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D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èr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kè               </a:t>
            </a:r>
            <a:r>
              <a:rPr lang="it-IT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nǐ   dǎsuàn   chàng  shénme  gē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948672" y="4222359"/>
            <a:ext cx="936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1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402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37538" y="382385"/>
            <a:ext cx="2055405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打算</a:t>
            </a:r>
          </a:p>
        </p:txBody>
      </p:sp>
      <p:sp>
        <p:nvSpPr>
          <p:cNvPr id="7" name="矩形 6"/>
          <p:cNvSpPr/>
          <p:nvPr/>
        </p:nvSpPr>
        <p:spPr>
          <a:xfrm>
            <a:off x="2871042" y="659417"/>
            <a:ext cx="7691430" cy="5875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打算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周末去北京。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打算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五一去</a:t>
            </a:r>
            <a:r>
              <a:rPr lang="zh-CN" altLang="en-US" sz="40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云南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旅游。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打算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去旅游。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我今年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打算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回国。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这个周末，你有什么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打算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线形标注 2(带强调线) 2"/>
          <p:cNvSpPr/>
          <p:nvPr/>
        </p:nvSpPr>
        <p:spPr>
          <a:xfrm>
            <a:off x="9294876" y="938299"/>
            <a:ext cx="1645695" cy="826956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6130"/>
              <a:gd name="adj6" fmla="val -143117"/>
            </a:avLst>
          </a:prstGeom>
          <a:ln w="381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 descr="https://timgsa.baidu.com/timg?image&amp;quality=80&amp;size=b9999_10000&amp;sec=1555340456086&amp;di=b0af8443cc6e242da6d7edc22138bf62&amp;imgtype=0&amp;src=http%3A%2F%2Fimage.thepaper.cn%2Fwww%2Fimage%2F16%2F350%2F2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876" y="208537"/>
            <a:ext cx="2535191" cy="2936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7435A32-5D4C-4B2A-AE4F-C340C7ABE023}"/>
              </a:ext>
            </a:extLst>
          </p:cNvPr>
          <p:cNvSpPr/>
          <p:nvPr/>
        </p:nvSpPr>
        <p:spPr>
          <a:xfrm>
            <a:off x="2178535" y="1351777"/>
            <a:ext cx="715260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V/N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24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37538" y="382385"/>
            <a:ext cx="2055405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唱歌</a:t>
            </a:r>
          </a:p>
        </p:txBody>
      </p:sp>
      <p:sp>
        <p:nvSpPr>
          <p:cNvPr id="7" name="矩形 6"/>
          <p:cNvSpPr/>
          <p:nvPr/>
        </p:nvSpPr>
        <p:spPr>
          <a:xfrm>
            <a:off x="1154165" y="205273"/>
            <a:ext cx="10704137" cy="5869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李白很喜欢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唱歌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李白会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唱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中文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歌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李白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唱歌唱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得很好。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唱唱歌</a:t>
            </a: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EAAE585-653A-47E5-B57D-5AC95FEA874C}"/>
              </a:ext>
            </a:extLst>
          </p:cNvPr>
          <p:cNvSpPr/>
          <p:nvPr/>
        </p:nvSpPr>
        <p:spPr>
          <a:xfrm>
            <a:off x="2178535" y="1351777"/>
            <a:ext cx="701667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 O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506C845-66FB-4651-AA7E-25E8AF405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216" y="0"/>
            <a:ext cx="5102514" cy="336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0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37538" y="382385"/>
            <a:ext cx="2055405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当然</a:t>
            </a:r>
          </a:p>
        </p:txBody>
      </p:sp>
      <p:sp>
        <p:nvSpPr>
          <p:cNvPr id="7" name="矩形 6"/>
          <p:cNvSpPr/>
          <p:nvPr/>
        </p:nvSpPr>
        <p:spPr>
          <a:xfrm>
            <a:off x="743931" y="382385"/>
            <a:ext cx="10704137" cy="5875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：她会唱歌吗？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当然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。她唱歌唱得很好。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：上课的时候我们说什么语？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当然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说汉语。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EAAE585-653A-47E5-B57D-5AC95FEA874C}"/>
              </a:ext>
            </a:extLst>
          </p:cNvPr>
          <p:cNvSpPr/>
          <p:nvPr/>
        </p:nvSpPr>
        <p:spPr>
          <a:xfrm>
            <a:off x="2178535" y="1351777"/>
            <a:ext cx="715260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AF8AB57-7EB9-4B17-84F2-C7DAF662F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4701" y="1"/>
            <a:ext cx="2865218" cy="447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8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83732" y="2279503"/>
            <a:ext cx="10704137" cy="3899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她们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跳舞跳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得很好。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他们每天都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跳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一个小时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舞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昨天是李白的生日，大家又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唱歌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跳舞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8" name="椭圆 7"/>
          <p:cNvSpPr/>
          <p:nvPr/>
        </p:nvSpPr>
        <p:spPr>
          <a:xfrm>
            <a:off x="749129" y="175552"/>
            <a:ext cx="2055405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跳舞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335ADA1-26A5-44F7-9AE6-59932EE273D3}"/>
              </a:ext>
            </a:extLst>
          </p:cNvPr>
          <p:cNvSpPr/>
          <p:nvPr/>
        </p:nvSpPr>
        <p:spPr>
          <a:xfrm>
            <a:off x="2868384" y="1020396"/>
            <a:ext cx="701667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 O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7ED41AD-BE27-453D-9890-D6FB9185E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8324" y="322530"/>
            <a:ext cx="3580231" cy="358023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725" y="175552"/>
            <a:ext cx="5383805" cy="358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16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37538" y="382385"/>
            <a:ext cx="2931304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没问题</a:t>
            </a:r>
          </a:p>
        </p:txBody>
      </p:sp>
      <p:sp>
        <p:nvSpPr>
          <p:cNvPr id="7" name="矩形 6"/>
          <p:cNvSpPr/>
          <p:nvPr/>
        </p:nvSpPr>
        <p:spPr>
          <a:xfrm>
            <a:off x="990558" y="1807034"/>
            <a:ext cx="11201442" cy="2914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：我今天没带作业，明天给您，好吗？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：我在洗手间，你等我两分钟，好吗？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没问题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！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7F5AC61-135E-45FE-9176-6B4F3A2C715B}"/>
              </a:ext>
            </a:extLst>
          </p:cNvPr>
          <p:cNvSpPr/>
          <p:nvPr/>
        </p:nvSpPr>
        <p:spPr>
          <a:xfrm>
            <a:off x="3456213" y="1032548"/>
            <a:ext cx="474810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IE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06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37538" y="382385"/>
            <a:ext cx="2055405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发现</a:t>
            </a:r>
          </a:p>
        </p:txBody>
      </p:sp>
      <p:sp>
        <p:nvSpPr>
          <p:cNvPr id="7" name="矩形 6"/>
          <p:cNvSpPr/>
          <p:nvPr/>
        </p:nvSpPr>
        <p:spPr>
          <a:xfrm>
            <a:off x="990558" y="1877373"/>
            <a:ext cx="11201442" cy="3905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发现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这个超市的东西有点儿贵。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李白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发现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中国人很喜欢红色。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发现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中国老人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________________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7084AA4-6855-4E0C-B786-A58ADE0C54CD}"/>
              </a:ext>
            </a:extLst>
          </p:cNvPr>
          <p:cNvSpPr/>
          <p:nvPr/>
        </p:nvSpPr>
        <p:spPr>
          <a:xfrm>
            <a:off x="2653780" y="1032548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84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语法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710290" y="4280903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GRAMMAR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3E8A416-95C4-4DB1-A70D-B6608C41B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10" y="1755279"/>
            <a:ext cx="6335436" cy="316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34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55278" y="1571215"/>
            <a:ext cx="5586902" cy="925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天气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越来越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热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（了）</a:t>
            </a: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6E51043-C9CF-48D1-A289-16722F35CA42}"/>
              </a:ext>
            </a:extLst>
          </p:cNvPr>
          <p:cNvSpPr/>
          <p:nvPr/>
        </p:nvSpPr>
        <p:spPr>
          <a:xfrm>
            <a:off x="563328" y="585862"/>
            <a:ext cx="8541121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越来越 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expression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越来越”（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more and more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71D9D67-3936-4839-9D4F-FC8A7293C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257" y="2812857"/>
            <a:ext cx="6027512" cy="399445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E47A48C-0AA0-4C69-9AB5-D7784744F641}"/>
              </a:ext>
            </a:extLst>
          </p:cNvPr>
          <p:cNvSpPr txBox="1"/>
          <p:nvPr/>
        </p:nvSpPr>
        <p:spPr>
          <a:xfrm>
            <a:off x="5903945" y="1789032"/>
            <a:ext cx="60975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→  越来越</a:t>
            </a:r>
            <a:r>
              <a:rPr lang="zh-CN" altLang="en-US" sz="40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很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热（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10168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55278" y="1571215"/>
            <a:ext cx="11868794" cy="4884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我的汉语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越来越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好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（了）。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火车开得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越来越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快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（了）。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越来越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喜欢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汉语（了）。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我在中国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越来越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习惯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（了）。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6E51043-C9CF-48D1-A289-16722F35CA42}"/>
              </a:ext>
            </a:extLst>
          </p:cNvPr>
          <p:cNvSpPr/>
          <p:nvPr/>
        </p:nvSpPr>
        <p:spPr>
          <a:xfrm>
            <a:off x="563328" y="585862"/>
            <a:ext cx="8541121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越来越 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expression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越来越”（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more and more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408211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9A5AFEF-A61C-4D61-8CDC-4E2D02E4F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975" y="2120900"/>
            <a:ext cx="10058400" cy="3228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冬天到了，天气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__________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  <a:buNone/>
            </a:pP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妹妹每天跳舞，她跳舞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_______________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14146B8-1FED-491D-B40A-20E6F584AD6B}"/>
              </a:ext>
            </a:extLst>
          </p:cNvPr>
          <p:cNvSpPr/>
          <p:nvPr/>
        </p:nvSpPr>
        <p:spPr>
          <a:xfrm>
            <a:off x="759271" y="847119"/>
            <a:ext cx="8541121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越来越 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expression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越来越”（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more and more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5CE8E92-C3C6-4FDE-8D2C-EE15EA1AF593}"/>
              </a:ext>
            </a:extLst>
          </p:cNvPr>
          <p:cNvSpPr txBox="1"/>
          <p:nvPr/>
        </p:nvSpPr>
        <p:spPr>
          <a:xfrm>
            <a:off x="5309118" y="2285998"/>
            <a:ext cx="2883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</a:rPr>
              <a:t>越来越</a:t>
            </a:r>
            <a:r>
              <a:rPr lang="zh-CN" altLang="en-US" sz="4000" dirty="0">
                <a:solidFill>
                  <a:srgbClr val="0000FF"/>
                </a:solidFill>
              </a:rPr>
              <a:t>冷了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517FAE8-70EC-4CAE-B312-C55F92684598}"/>
              </a:ext>
            </a:extLst>
          </p:cNvPr>
          <p:cNvSpPr txBox="1"/>
          <p:nvPr/>
        </p:nvSpPr>
        <p:spPr>
          <a:xfrm>
            <a:off x="6918649" y="4507929"/>
            <a:ext cx="3774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0000FF"/>
                </a:solidFill>
              </a:rPr>
              <a:t>跳得</a:t>
            </a:r>
            <a:r>
              <a:rPr lang="zh-CN" altLang="en-US" sz="4000" dirty="0">
                <a:solidFill>
                  <a:srgbClr val="FF0000"/>
                </a:solidFill>
              </a:rPr>
              <a:t>越来越</a:t>
            </a:r>
            <a:r>
              <a:rPr lang="zh-CN" altLang="en-US" sz="4000" dirty="0">
                <a:solidFill>
                  <a:srgbClr val="0000FF"/>
                </a:solidFill>
              </a:rPr>
              <a:t>好了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31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6760" y="1070265"/>
            <a:ext cx="11114532" cy="5787735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灯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dēng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N	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light;lamp</a:t>
            </a:r>
            <a:endParaRPr lang="en-US" altLang="zh-CN" sz="1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桌子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zhuōzi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N	  table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椅子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yǐzi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	    N	  chair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颜色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yánsè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N	  color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第一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dì-yī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Nu	  first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觉得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juéde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	   V	  to think; to feel</a:t>
            </a:r>
            <a:endParaRPr lang="en-US" altLang="zh-CN" sz="18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打算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dǎsuàn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V/N	  (to) plan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唱歌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chàng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gē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V O         to sing a song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当然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dāngrán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Adv        certainly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en-US" altLang="zh-CN" sz="1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48ED922-29F5-4F99-97A6-DF56E15F8B07}"/>
              </a:ext>
            </a:extLst>
          </p:cNvPr>
          <p:cNvSpPr/>
          <p:nvPr/>
        </p:nvSpPr>
        <p:spPr>
          <a:xfrm>
            <a:off x="303745" y="421123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生词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248EDA2-0E0E-48B9-BEBB-7FD128E145F9}"/>
              </a:ext>
            </a:extLst>
          </p:cNvPr>
          <p:cNvSpPr/>
          <p:nvPr/>
        </p:nvSpPr>
        <p:spPr>
          <a:xfrm>
            <a:off x="6096000" y="1086430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514350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SzPct val="80000"/>
              <a:buFont typeface="+mj-lt"/>
              <a:buAutoNum type="arabicPeriod" startAt="10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跳舞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tiào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//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wǔ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VO	    to dance</a:t>
            </a:r>
          </a:p>
          <a:p>
            <a:pPr indent="-514350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SzPct val="80000"/>
              <a:buFont typeface="+mj-lt"/>
              <a:buAutoNum type="arabicPeriod" startAt="10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没问题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méi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wèntí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IE	    no problem</a:t>
            </a:r>
          </a:p>
          <a:p>
            <a:pPr indent="-514350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SzPct val="80000"/>
              <a:buFont typeface="+mj-lt"/>
              <a:buAutoNum type="arabicPeriod" startAt="10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发现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    </a:t>
            </a:r>
            <a:r>
              <a:rPr lang="en-US" altLang="zh-CN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fāxiàn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     V	            to discover</a:t>
            </a:r>
          </a:p>
          <a:p>
            <a:pPr indent="-514350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SzPct val="80000"/>
              <a:buFont typeface="+mj-lt"/>
              <a:buAutoNum type="arabicPeriod" startAt="10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越来越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en-US" altLang="zh-CN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yuèláiyuè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	            more and more</a:t>
            </a:r>
          </a:p>
          <a:p>
            <a:pPr indent="-514350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SzPct val="80000"/>
              <a:buFont typeface="+mj-lt"/>
              <a:buAutoNum type="arabicPeriod" startAt="10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     </a:t>
            </a:r>
            <a:r>
              <a:rPr lang="en-US" altLang="zh-CN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suǒyǐ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     </a:t>
            </a:r>
            <a:r>
              <a:rPr lang="en-US" altLang="zh-CN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Conj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</a:t>
            </a:r>
            <a:r>
              <a:rPr lang="en-US" altLang="zh-CN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so;therefore</a:t>
            </a:r>
            <a:endParaRPr lang="en-US" altLang="zh-CN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88DDDAE-7456-44FE-A5C9-0F16D1689262}"/>
              </a:ext>
            </a:extLst>
          </p:cNvPr>
          <p:cNvSpPr/>
          <p:nvPr/>
        </p:nvSpPr>
        <p:spPr>
          <a:xfrm>
            <a:off x="6203805" y="4419847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语法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00692C2-C837-47EF-83C4-6623D78C4D77}"/>
              </a:ext>
            </a:extLst>
          </p:cNvPr>
          <p:cNvSpPr/>
          <p:nvPr/>
        </p:nvSpPr>
        <p:spPr>
          <a:xfrm>
            <a:off x="5766317" y="5174868"/>
            <a:ext cx="7044613" cy="1775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越来越   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expression “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越来越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more and more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lvl="0" indent="-51435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因果关系复句：因为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，所以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</a:p>
          <a:p>
            <a:pPr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causal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complex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sentence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“因为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，所以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 （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Because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718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15913" y="1841242"/>
            <a:ext cx="1120144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因为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我每天复习，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汉语越来越好了。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因为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秋天不冷也不热，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我最喜欢秋天。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我每天都去游泳，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想办一张卡。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因为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天气不好，我们没去踢足球。 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我考得不好，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因为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我没复习。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8F7DB90-DF26-49C1-A8CB-91A836F516BD}"/>
              </a:ext>
            </a:extLst>
          </p:cNvPr>
          <p:cNvSpPr/>
          <p:nvPr/>
        </p:nvSpPr>
        <p:spPr>
          <a:xfrm>
            <a:off x="563327" y="585862"/>
            <a:ext cx="8897913" cy="1170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因果关系复句：因为</a:t>
            </a:r>
            <a:r>
              <a:rPr lang="en-US" altLang="zh-CN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，所以</a:t>
            </a:r>
            <a:r>
              <a:rPr lang="en-US" altLang="zh-CN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…</a:t>
            </a:r>
          </a:p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causal complex sentence“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因为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，所以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…” 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Because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74001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9A5AFEF-A61C-4D61-8CDC-4E2D02E4F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975" y="2120900"/>
            <a:ext cx="10058400" cy="3228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你为什么来中国？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  <a:buNone/>
            </a:pP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你为什么学习汉语？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C087770-0787-427C-A857-D9325CB6CFF5}"/>
              </a:ext>
            </a:extLst>
          </p:cNvPr>
          <p:cNvSpPr/>
          <p:nvPr/>
        </p:nvSpPr>
        <p:spPr>
          <a:xfrm>
            <a:off x="1337768" y="606855"/>
            <a:ext cx="8897913" cy="1170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因果关系复句：因为</a:t>
            </a:r>
            <a:r>
              <a:rPr lang="en-US" altLang="zh-CN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，所以</a:t>
            </a:r>
            <a:r>
              <a:rPr lang="en-US" altLang="zh-CN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…</a:t>
            </a:r>
          </a:p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causal complex sentence“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因为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，所以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…” 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Because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4287257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FC5C345-8252-4D60-A86B-7A5F8D093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043" y="2029265"/>
            <a:ext cx="6358859" cy="2992902"/>
          </a:xfrm>
          <a:prstGeom prst="rect">
            <a:avLst/>
          </a:prstGeom>
        </p:spPr>
      </p:pic>
      <p:sp>
        <p:nvSpPr>
          <p:cNvPr id="7" name="标题 4">
            <a:extLst>
              <a:ext uri="{FF2B5EF4-FFF2-40B4-BE49-F238E27FC236}">
                <a16:creationId xmlns:a16="http://schemas.microsoft.com/office/drawing/2014/main" id="{E3D51FFF-2B43-4B9A-8DF4-B13D23BA5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小结</a:t>
            </a:r>
          </a:p>
        </p:txBody>
      </p:sp>
      <p:sp>
        <p:nvSpPr>
          <p:cNvPr id="8" name="文本占位符 6">
            <a:extLst>
              <a:ext uri="{FF2B5EF4-FFF2-40B4-BE49-F238E27FC236}">
                <a16:creationId xmlns:a16="http://schemas.microsoft.com/office/drawing/2014/main" id="{A1E82F00-A4ED-46BD-B8F2-4EBA89A17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0832" y="3968529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SUMMARY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755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6760" y="1070265"/>
            <a:ext cx="11114532" cy="5787735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灯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dēng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N	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light;lamp</a:t>
            </a:r>
            <a:endParaRPr lang="en-US" altLang="zh-CN" sz="1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桌子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zhuōzi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N	  table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椅子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yǐzi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	    N	  chair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颜色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yánsè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N	  color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第一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dì-yī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Nu	  first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觉得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juéde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	   V	  to think; to feel</a:t>
            </a:r>
            <a:endParaRPr lang="en-US" altLang="zh-CN" sz="18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打算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dǎsuàn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V/N	  (to) plan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唱歌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chàng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gē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V O         to sing a song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当然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dāngrán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Adv       certainly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en-US" altLang="zh-CN" sz="1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48ED922-29F5-4F99-97A6-DF56E15F8B07}"/>
              </a:ext>
            </a:extLst>
          </p:cNvPr>
          <p:cNvSpPr/>
          <p:nvPr/>
        </p:nvSpPr>
        <p:spPr>
          <a:xfrm>
            <a:off x="303745" y="421123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生词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248EDA2-0E0E-48B9-BEBB-7FD128E145F9}"/>
              </a:ext>
            </a:extLst>
          </p:cNvPr>
          <p:cNvSpPr/>
          <p:nvPr/>
        </p:nvSpPr>
        <p:spPr>
          <a:xfrm>
            <a:off x="6096000" y="1086430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514350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SzPct val="80000"/>
              <a:buFont typeface="+mj-lt"/>
              <a:buAutoNum type="arabicPeriod" startAt="10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跳舞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tiào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//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wǔ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VO	    to dance</a:t>
            </a:r>
          </a:p>
          <a:p>
            <a:pPr indent="-514350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SzPct val="80000"/>
              <a:buFont typeface="+mj-lt"/>
              <a:buAutoNum type="arabicPeriod" startAt="10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没问题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méi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wèntí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IE	    no problem</a:t>
            </a:r>
          </a:p>
          <a:p>
            <a:pPr indent="-514350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SzPct val="80000"/>
              <a:buFont typeface="+mj-lt"/>
              <a:buAutoNum type="arabicPeriod" startAt="10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发现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    </a:t>
            </a:r>
            <a:r>
              <a:rPr lang="en-US" altLang="zh-CN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fāxiàn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     V	            to discover</a:t>
            </a:r>
          </a:p>
          <a:p>
            <a:pPr indent="-514350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SzPct val="80000"/>
              <a:buFont typeface="+mj-lt"/>
              <a:buAutoNum type="arabicPeriod" startAt="10"/>
            </a:pPr>
            <a:r>
              <a:rPr lang="zh-CN" altLang="en-US" sz="32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越来越</a:t>
            </a:r>
            <a:r>
              <a:rPr lang="zh-CN" altLang="en-US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en-US" altLang="zh-CN" dirty="0" err="1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yuèláiyuè</a:t>
            </a:r>
            <a:r>
              <a:rPr lang="en-US" altLang="zh-CN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	            more and more</a:t>
            </a:r>
          </a:p>
          <a:p>
            <a:pPr indent="-514350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SzPct val="80000"/>
              <a:buFont typeface="+mj-lt"/>
              <a:buAutoNum type="arabicPeriod" startAt="10"/>
            </a:pPr>
            <a:r>
              <a:rPr lang="zh-CN" altLang="en-US" sz="32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zh-CN" altLang="en-US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     </a:t>
            </a:r>
            <a:r>
              <a:rPr lang="en-US" altLang="zh-CN" dirty="0" err="1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suǒyǐ</a:t>
            </a:r>
            <a:r>
              <a:rPr lang="en-US" altLang="zh-CN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     </a:t>
            </a:r>
            <a:r>
              <a:rPr lang="en-US" altLang="zh-CN" dirty="0" err="1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Conj</a:t>
            </a:r>
            <a:r>
              <a:rPr lang="en-US" altLang="zh-CN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</a:t>
            </a:r>
            <a:r>
              <a:rPr lang="en-US" altLang="zh-CN" dirty="0" err="1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so;therefore</a:t>
            </a:r>
            <a:endParaRPr lang="en-US" altLang="zh-CN" dirty="0">
              <a:solidFill>
                <a:srgbClr val="009999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88DDDAE-7456-44FE-A5C9-0F16D1689262}"/>
              </a:ext>
            </a:extLst>
          </p:cNvPr>
          <p:cNvSpPr/>
          <p:nvPr/>
        </p:nvSpPr>
        <p:spPr>
          <a:xfrm>
            <a:off x="6203805" y="4419847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语法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00692C2-C837-47EF-83C4-6623D78C4D77}"/>
              </a:ext>
            </a:extLst>
          </p:cNvPr>
          <p:cNvSpPr/>
          <p:nvPr/>
        </p:nvSpPr>
        <p:spPr>
          <a:xfrm>
            <a:off x="5766317" y="5174868"/>
            <a:ext cx="7044613" cy="1775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越来越   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expression “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越来越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more and more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lvl="0" indent="-51435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因果关系复句：因为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，所以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</a:p>
          <a:p>
            <a:pPr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causal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complex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sentence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“因为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，所以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 （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Because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277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17D2F89-55C8-4349-83DA-F9B484F74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723" y="1485961"/>
            <a:ext cx="5504329" cy="412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3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生词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969432" y="4094498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WORDS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EFF9B55-E66C-4271-91F8-14CF0AC7A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11" y="1245209"/>
            <a:ext cx="5965262" cy="397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49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37537" y="382385"/>
            <a:ext cx="1403295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灯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050" name="Picture 2" descr="https://timgsa.baidu.com/timg?image&amp;quality=80&amp;size=b9999_10000&amp;sec=1542129130887&amp;di=a5cf4d602ae7cd0a3e801462842dc9e9&amp;imgtype=0&amp;src=http%3A%2F%2Fimgsrc.baidu.com%2Fimgad%2Fpic%2Fitem%2Fc2cec3fdfc039245e61a472b8d94a4c27d1e25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981" y="2910254"/>
            <a:ext cx="2562670" cy="269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5945" y="2711786"/>
            <a:ext cx="2356078" cy="331841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743766" y="463161"/>
            <a:ext cx="19146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开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灯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defTabSz="914400">
              <a:lnSpc>
                <a:spcPct val="15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关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灯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CA0F3C0-21C8-4599-A1CA-2915317DB0A1}"/>
              </a:ext>
            </a:extLst>
          </p:cNvPr>
          <p:cNvSpPr/>
          <p:nvPr/>
        </p:nvSpPr>
        <p:spPr>
          <a:xfrm>
            <a:off x="2006853" y="1036204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45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9472346" y="1344419"/>
            <a:ext cx="2177326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椅子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7009" y="3536568"/>
            <a:ext cx="3321432" cy="3321432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4047528" y="611223"/>
            <a:ext cx="2177326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桌子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28" y="399076"/>
            <a:ext cx="3505200" cy="264795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42328" y="3657383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张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桌子</a:t>
            </a:r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E34FB48-A711-4283-8327-493AE9EFB735}"/>
              </a:ext>
            </a:extLst>
          </p:cNvPr>
          <p:cNvSpPr/>
          <p:nvPr/>
        </p:nvSpPr>
        <p:spPr>
          <a:xfrm>
            <a:off x="5817370" y="1692541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6627101-C9CA-4CEF-B73E-73A9C6282A70}"/>
              </a:ext>
            </a:extLst>
          </p:cNvPr>
          <p:cNvSpPr/>
          <p:nvPr/>
        </p:nvSpPr>
        <p:spPr>
          <a:xfrm>
            <a:off x="11445930" y="2456247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2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37537" y="382385"/>
            <a:ext cx="2125189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颜色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69395" y="1283759"/>
            <a:ext cx="48013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你最喜欢什么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颜色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  <a:endParaRPr lang="zh-CN" altLang="en-US" dirty="0"/>
          </a:p>
        </p:txBody>
      </p:sp>
      <p:pic>
        <p:nvPicPr>
          <p:cNvPr id="1026" name="Picture 2" descr="https://timgsa.baidu.com/timg?image&amp;quality=80&amp;size=b9999_10000&amp;sec=1542128301976&amp;di=4ae58f4b045b323370b876553deefa37&amp;imgtype=0&amp;src=http%3A%2F%2Fimgsrc.baidu.com%2Fimgad%2Fpic%2Fitem%2F94cad1c8a786c9176cadf9f3c33d70cf3ac757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380" y="2575316"/>
            <a:ext cx="5401343" cy="360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513D4D9-6338-4CC5-B28A-4E03337F91D2}"/>
              </a:ext>
            </a:extLst>
          </p:cNvPr>
          <p:cNvSpPr/>
          <p:nvPr/>
        </p:nvSpPr>
        <p:spPr>
          <a:xfrm>
            <a:off x="2758576" y="1283759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97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22527" y="358322"/>
            <a:ext cx="2329726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第一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64116" y="1083557"/>
            <a:ext cx="2488337" cy="4721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第一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第一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本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第一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次</a:t>
            </a:r>
            <a:endParaRPr lang="zh-CN" altLang="en-US" sz="2800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第一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名</a:t>
            </a:r>
          </a:p>
        </p:txBody>
      </p:sp>
      <p:sp>
        <p:nvSpPr>
          <p:cNvPr id="3" name="矩形 2"/>
          <p:cNvSpPr/>
          <p:nvPr/>
        </p:nvSpPr>
        <p:spPr>
          <a:xfrm>
            <a:off x="3975727" y="1083557"/>
            <a:ext cx="73352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是我的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第一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汉语老师。</a:t>
            </a:r>
          </a:p>
          <a:p>
            <a:pPr defTabSz="914400">
              <a:lnSpc>
                <a:spcPct val="15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第一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本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书我们学习完了，现在，我们学习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第二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本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书。</a:t>
            </a:r>
          </a:p>
          <a:p>
            <a:pPr defTabSz="914400">
              <a:lnSpc>
                <a:spcPct val="15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这是我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第一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次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来中国。  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这次比赛，李白是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第一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名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E43DD2E-C001-46A4-9F42-073ABBA370BF}"/>
              </a:ext>
            </a:extLst>
          </p:cNvPr>
          <p:cNvSpPr/>
          <p:nvPr/>
        </p:nvSpPr>
        <p:spPr>
          <a:xfrm>
            <a:off x="2804542" y="852724"/>
            <a:ext cx="561372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Nu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49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37538" y="382385"/>
            <a:ext cx="2055405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觉得</a:t>
            </a:r>
          </a:p>
        </p:txBody>
      </p:sp>
      <p:sp>
        <p:nvSpPr>
          <p:cNvPr id="7" name="矩形 6"/>
          <p:cNvSpPr/>
          <p:nvPr/>
        </p:nvSpPr>
        <p:spPr>
          <a:xfrm>
            <a:off x="1304067" y="1841242"/>
            <a:ext cx="6333351" cy="3899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：汉语难吗？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觉得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不太难。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觉得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这件衣服怎么样？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觉得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我们的课本怎么样？</a:t>
            </a: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07965" y="722167"/>
            <a:ext cx="922047" cy="6935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think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771" y="2066463"/>
            <a:ext cx="3080303" cy="308030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6399A9B-B9EE-439F-B54B-0E817807C9F5}"/>
              </a:ext>
            </a:extLst>
          </p:cNvPr>
          <p:cNvSpPr/>
          <p:nvPr/>
        </p:nvSpPr>
        <p:spPr>
          <a:xfrm>
            <a:off x="2589082" y="935969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65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37538" y="382385"/>
            <a:ext cx="2055405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觉得</a:t>
            </a:r>
          </a:p>
        </p:txBody>
      </p:sp>
      <p:sp>
        <p:nvSpPr>
          <p:cNvPr id="7" name="矩形 6"/>
          <p:cNvSpPr/>
          <p:nvPr/>
        </p:nvSpPr>
        <p:spPr>
          <a:xfrm>
            <a:off x="1173438" y="1946372"/>
            <a:ext cx="7263105" cy="2914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觉得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头有点儿疼。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觉得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不舒服。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觉得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教室里太热了。</a:t>
            </a:r>
          </a:p>
        </p:txBody>
      </p:sp>
      <p:sp>
        <p:nvSpPr>
          <p:cNvPr id="3" name="矩形 2"/>
          <p:cNvSpPr/>
          <p:nvPr/>
        </p:nvSpPr>
        <p:spPr>
          <a:xfrm>
            <a:off x="3266790" y="800690"/>
            <a:ext cx="721672" cy="6935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feel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4B8A7CD-B0FB-4B5D-ACA5-EEDAD28E7AB0}"/>
              </a:ext>
            </a:extLst>
          </p:cNvPr>
          <p:cNvSpPr/>
          <p:nvPr/>
        </p:nvSpPr>
        <p:spPr>
          <a:xfrm>
            <a:off x="2589082" y="935969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134DF10-DF65-4FDC-B25E-607CAC33D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563" y="763470"/>
            <a:ext cx="4150567" cy="276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4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活字">
  <a:themeElements>
    <a:clrScheme name="木活字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活字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活字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TM03090434[[fn=木头类型]]</Template>
  <TotalTime>4010</TotalTime>
  <Words>932</Words>
  <Application>Microsoft Office PowerPoint</Application>
  <PresentationFormat>宽屏</PresentationFormat>
  <Paragraphs>151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等线</vt:lpstr>
      <vt:lpstr>仿宋</vt:lpstr>
      <vt:lpstr>黑体</vt:lpstr>
      <vt:lpstr>华文楷体</vt:lpstr>
      <vt:lpstr>Rockwell</vt:lpstr>
      <vt:lpstr>Rockwell Condensed</vt:lpstr>
      <vt:lpstr>Times New Roman</vt:lpstr>
      <vt:lpstr>Wingdings</vt:lpstr>
      <vt:lpstr>木活字</vt:lpstr>
      <vt:lpstr>第2课    你打算唱什么歌</vt:lpstr>
      <vt:lpstr>PowerPoint 演示文稿</vt:lpstr>
      <vt:lpstr>生词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语法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小结</vt:lpstr>
      <vt:lpstr>PowerPoint 演示文稿</vt:lpstr>
      <vt:lpstr>PowerPoint 演示文稿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第5课   你好！</dc:title>
  <dc:creator>Pig Li</dc:creator>
  <cp:lastModifiedBy> </cp:lastModifiedBy>
  <cp:revision>425</cp:revision>
  <dcterms:created xsi:type="dcterms:W3CDTF">2018-09-22T11:56:25Z</dcterms:created>
  <dcterms:modified xsi:type="dcterms:W3CDTF">2020-07-16T16:28:39Z</dcterms:modified>
</cp:coreProperties>
</file>