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09" r:id="rId1"/>
  </p:sldMasterIdLst>
  <p:notesMasterIdLst>
    <p:notesMasterId r:id="rId24"/>
  </p:notesMasterIdLst>
  <p:sldIdLst>
    <p:sldId id="256" r:id="rId2"/>
    <p:sldId id="1111" r:id="rId3"/>
    <p:sldId id="1112" r:id="rId4"/>
    <p:sldId id="1114" r:id="rId5"/>
    <p:sldId id="1115" r:id="rId6"/>
    <p:sldId id="909" r:id="rId7"/>
    <p:sldId id="1116" r:id="rId8"/>
    <p:sldId id="1117" r:id="rId9"/>
    <p:sldId id="998" r:id="rId10"/>
    <p:sldId id="1058" r:id="rId11"/>
    <p:sldId id="1059" r:id="rId12"/>
    <p:sldId id="1038" r:id="rId13"/>
    <p:sldId id="1018" r:id="rId14"/>
    <p:sldId id="1119" r:id="rId15"/>
    <p:sldId id="1120" r:id="rId16"/>
    <p:sldId id="1046" r:id="rId17"/>
    <p:sldId id="1060" r:id="rId18"/>
    <p:sldId id="1020" r:id="rId19"/>
    <p:sldId id="1121" r:id="rId20"/>
    <p:sldId id="1122" r:id="rId21"/>
    <p:sldId id="1113" r:id="rId22"/>
    <p:sldId id="1124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999"/>
    <a:srgbClr val="CC0099"/>
    <a:srgbClr val="FFFFCC"/>
    <a:srgbClr val="00FFCC"/>
    <a:srgbClr val="FF6600"/>
    <a:srgbClr val="99CC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926" autoAdjust="0"/>
  </p:normalViewPr>
  <p:slideViewPr>
    <p:cSldViewPr snapToGrid="0">
      <p:cViewPr varScale="1">
        <p:scale>
          <a:sx n="82" d="100"/>
          <a:sy n="82" d="100"/>
        </p:scale>
        <p:origin x="67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7135FE-73F9-4B97-A8B7-A096687FCB7D}" type="datetimeFigureOut">
              <a:rPr lang="zh-CN" altLang="en-US" smtClean="0"/>
              <a:t>2020/7/17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514BBA-7D18-459C-AE7F-A53DA9F6A9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2669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514BBA-7D18-459C-AE7F-A53DA9F6A9D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3325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926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15439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43075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81685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1160EA64-D806-43AC-9DF2-F8C432F32B4C}" type="datetimeFigureOut">
              <a:rPr lang="en-US" smtClean="0"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932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4739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9144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7/17/2020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768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7/17/2020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261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69133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7/17/2020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38432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4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69769" y="1926181"/>
            <a:ext cx="9966960" cy="2458721"/>
          </a:xfrm>
        </p:spPr>
        <p:txBody>
          <a:bodyPr/>
          <a:lstStyle/>
          <a:p>
            <a:pPr algn="ctr"/>
            <a:r>
              <a:rPr lang="zh-CN" altLang="en-US" sz="7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第</a:t>
            </a:r>
            <a:r>
              <a:rPr lang="en-US" altLang="zh-CN" sz="7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7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课    什么菜做得最好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057400" y="4969993"/>
            <a:ext cx="7891272" cy="128016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dirty="0">
                <a:latin typeface="仿宋" panose="02010609060101010101" pitchFamily="49" charset="-122"/>
                <a:ea typeface="仿宋" panose="02010609060101010101" pitchFamily="49" charset="-122"/>
              </a:rPr>
              <a:t>山东大学</a:t>
            </a:r>
            <a:endParaRPr lang="en-US" altLang="zh-CN" sz="400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39092" y="1800443"/>
            <a:ext cx="10349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D</a:t>
            </a:r>
            <a:r>
              <a:rPr lang="zh-C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yī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kè              </a:t>
            </a:r>
            <a:r>
              <a:rPr lang="it-IT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shénme   cài    zuò d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it-IT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zuìhǎo 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948672" y="4222359"/>
            <a:ext cx="936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</a:rPr>
              <a:t>2</a:t>
            </a:r>
            <a:endParaRPr lang="zh-CN" alt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402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223737" y="382384"/>
            <a:ext cx="1828800" cy="1247102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过</a:t>
            </a:r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38137" y="1775928"/>
            <a:ext cx="948541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：你一般怎么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过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周末？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：我一般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____________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：你在中国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过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得怎么样？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过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得还不错，不太忙。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07FA21C-6D28-4933-B6C5-04BE9EF26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5037" y="696835"/>
            <a:ext cx="3862873" cy="386287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504889E6-A454-410E-9C62-59267DBDE15C}"/>
              </a:ext>
            </a:extLst>
          </p:cNvPr>
          <p:cNvSpPr/>
          <p:nvPr/>
        </p:nvSpPr>
        <p:spPr>
          <a:xfrm>
            <a:off x="2230557" y="1032548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F6BD9EB-98BF-4C42-82A9-25B074646389}"/>
              </a:ext>
            </a:extLst>
          </p:cNvPr>
          <p:cNvSpPr txBox="1"/>
          <p:nvPr/>
        </p:nvSpPr>
        <p:spPr>
          <a:xfrm>
            <a:off x="8630816" y="5228514"/>
            <a:ext cx="2155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过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生日</a:t>
            </a:r>
          </a:p>
        </p:txBody>
      </p:sp>
    </p:spTree>
    <p:extLst>
      <p:ext uri="{BB962C8B-B14F-4D97-AF65-F5344CB8AC3E}">
        <p14:creationId xmlns:p14="http://schemas.microsoft.com/office/powerpoint/2010/main" val="274290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755" y="484632"/>
            <a:ext cx="4068176" cy="4255313"/>
          </a:xfr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848" y="1859797"/>
            <a:ext cx="4312403" cy="4312403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578332" y="484632"/>
            <a:ext cx="2199784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寿面</a:t>
            </a:r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6069979" y="351882"/>
            <a:ext cx="0" cy="620390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6345558" y="3066374"/>
            <a:ext cx="2200759" cy="774915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给老人</a:t>
            </a:r>
          </a:p>
        </p:txBody>
      </p:sp>
      <p:sp>
        <p:nvSpPr>
          <p:cNvPr id="10" name="矩形 9"/>
          <p:cNvSpPr/>
          <p:nvPr/>
        </p:nvSpPr>
        <p:spPr>
          <a:xfrm>
            <a:off x="6345558" y="4231829"/>
            <a:ext cx="2587350" cy="774915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八十大寿</a:t>
            </a:r>
          </a:p>
        </p:txBody>
      </p:sp>
      <p:sp>
        <p:nvSpPr>
          <p:cNvPr id="11" name="矩形 10"/>
          <p:cNvSpPr/>
          <p:nvPr/>
        </p:nvSpPr>
        <p:spPr>
          <a:xfrm>
            <a:off x="1012461" y="484632"/>
            <a:ext cx="744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shòu </a:t>
            </a:r>
          </a:p>
        </p:txBody>
      </p:sp>
      <p:sp>
        <p:nvSpPr>
          <p:cNvPr id="12" name="矩形 11"/>
          <p:cNvSpPr/>
          <p:nvPr/>
        </p:nvSpPr>
        <p:spPr>
          <a:xfrm>
            <a:off x="6169335" y="484632"/>
            <a:ext cx="103105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600" dirty="0">
                <a:latin typeface="楷体" panose="02010609060101010101" pitchFamily="49" charset="-122"/>
                <a:ea typeface="楷体" panose="02010609060101010101" pitchFamily="49" charset="-122"/>
              </a:rPr>
              <a:t>壽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126862CE-23A8-4F7C-AFB5-C5F8E12A60C1}"/>
              </a:ext>
            </a:extLst>
          </p:cNvPr>
          <p:cNvSpPr/>
          <p:nvPr/>
        </p:nvSpPr>
        <p:spPr>
          <a:xfrm>
            <a:off x="2877471" y="1130963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91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37538" y="382385"/>
            <a:ext cx="1314260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碗</a:t>
            </a:r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94668" y="1754614"/>
            <a:ext cx="9485416" cy="3899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吃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面条儿</a:t>
            </a:r>
            <a:endParaRPr lang="en-US" altLang="zh-CN" sz="4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碗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面条儿</a:t>
            </a:r>
            <a:endParaRPr lang="en-US" altLang="zh-CN" sz="4000" dirty="0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牛肉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面</a:t>
            </a:r>
            <a:endParaRPr lang="en-US" altLang="zh-CN" sz="4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方便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面</a:t>
            </a:r>
            <a:endParaRPr lang="en-US" altLang="zh-CN" sz="4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973179" y="382385"/>
            <a:ext cx="2850748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面条儿</a:t>
            </a:r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026" name="Picture 2" descr="https://timgsa.baidu.com/timg?image&amp;quality=80&amp;size=b9999_10000&amp;sec=1542084314234&amp;di=9d1c20c0847dd8e1f7d9d12c9320fa38&amp;imgtype=0&amp;src=http%3A%2F%2Fwww.vx001.com%2Fuploads%2Fallimg%2F160528%2F1-16052R234391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723" y="2398558"/>
            <a:ext cx="3965609" cy="3212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F5995F9-2312-4F80-BACE-C1B351149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754614"/>
            <a:ext cx="5296359" cy="3429297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B8709451-465E-4341-9477-6AF341D68238}"/>
              </a:ext>
            </a:extLst>
          </p:cNvPr>
          <p:cNvSpPr/>
          <p:nvPr/>
        </p:nvSpPr>
        <p:spPr>
          <a:xfrm>
            <a:off x="4637824" y="1263380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319B8A4-8D3A-47EB-9CA3-BEDE67DE657F}"/>
              </a:ext>
            </a:extLst>
          </p:cNvPr>
          <p:cNvSpPr/>
          <p:nvPr/>
        </p:nvSpPr>
        <p:spPr>
          <a:xfrm>
            <a:off x="1682333" y="1121768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889810"/>
            <a:ext cx="5296359" cy="529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00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46808" y="290945"/>
            <a:ext cx="2065386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告诉</a:t>
            </a:r>
          </a:p>
        </p:txBody>
      </p:sp>
      <p:sp>
        <p:nvSpPr>
          <p:cNvPr id="5" name="矩形 4"/>
          <p:cNvSpPr/>
          <p:nvPr/>
        </p:nvSpPr>
        <p:spPr>
          <a:xfrm>
            <a:off x="793577" y="1567545"/>
            <a:ext cx="1107437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老师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告诉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大家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，中国人过生日吃寿面。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1" defTabSz="914400">
              <a:lnSpc>
                <a:spcPct val="1600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老师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告诉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我们</a:t>
            </a: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12</a:t>
            </a: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月有</a:t>
            </a:r>
            <a:r>
              <a:rPr lang="en-US" altLang="zh-CN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HSK</a:t>
            </a: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考试。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1"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老师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告诉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我们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他的手机号了。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1"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告诉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怎么做蛋糕，好吗？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639" y="4023360"/>
            <a:ext cx="3997361" cy="2668815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77216C8A-2DE5-45CB-8BB0-E2C3CE61764D}"/>
              </a:ext>
            </a:extLst>
          </p:cNvPr>
          <p:cNvSpPr/>
          <p:nvPr/>
        </p:nvSpPr>
        <p:spPr>
          <a:xfrm>
            <a:off x="2596733" y="1023494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08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ED87872A-33BE-45C9-AB88-B8BAD1C566F0}"/>
              </a:ext>
            </a:extLst>
          </p:cNvPr>
          <p:cNvSpPr/>
          <p:nvPr/>
        </p:nvSpPr>
        <p:spPr>
          <a:xfrm>
            <a:off x="446808" y="290945"/>
            <a:ext cx="2902882" cy="1220614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服务员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6449BA9-B685-4713-9EC6-3D36864391BE}"/>
              </a:ext>
            </a:extLst>
          </p:cNvPr>
          <p:cNvSpPr/>
          <p:nvPr/>
        </p:nvSpPr>
        <p:spPr>
          <a:xfrm>
            <a:off x="270732" y="2483998"/>
            <a:ext cx="11074371" cy="1936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服务员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告诉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他，鱼做得很好。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1"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告诉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服务员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，他点一条鱼。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9DB5B6B-5809-4343-B88D-80CD9E411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9533" y="811763"/>
            <a:ext cx="3925855" cy="2617237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BB62611A-A928-40B8-8F84-E0B3AD61D116}"/>
              </a:ext>
            </a:extLst>
          </p:cNvPr>
          <p:cNvSpPr/>
          <p:nvPr/>
        </p:nvSpPr>
        <p:spPr>
          <a:xfrm>
            <a:off x="3563907" y="1049894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98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969432" y="1601778"/>
            <a:ext cx="2481349" cy="1737360"/>
          </a:xfrm>
        </p:spPr>
        <p:txBody>
          <a:bodyPr>
            <a:normAutofit/>
          </a:bodyPr>
          <a:lstStyle/>
          <a:p>
            <a:pPr algn="ctr"/>
            <a:r>
              <a:rPr lang="zh-CN" altLang="en-US" sz="8000" dirty="0">
                <a:solidFill>
                  <a:schemeClr val="accent1">
                    <a:lumMod val="75000"/>
                  </a:schemeClr>
                </a:solidFill>
              </a:rPr>
              <a:t>语法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/>
          </p:nvPr>
        </p:nvSpPr>
        <p:spPr>
          <a:xfrm>
            <a:off x="8710290" y="4280903"/>
            <a:ext cx="3703320" cy="2107276"/>
          </a:xfrm>
        </p:spPr>
        <p:txBody>
          <a:bodyPr>
            <a:normAutofit/>
          </a:bodyPr>
          <a:lstStyle/>
          <a:p>
            <a:r>
              <a:rPr lang="en-US" altLang="zh-CN" sz="4800" i="1" dirty="0">
                <a:solidFill>
                  <a:schemeClr val="tx2">
                    <a:lumMod val="75000"/>
                  </a:schemeClr>
                </a:solidFill>
              </a:rPr>
              <a:t>GRAMMAR</a:t>
            </a:r>
            <a:endParaRPr lang="zh-CN" altLang="en-US" sz="48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3E8A416-95C4-4DB1-A70D-B6608C41B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910" y="1755279"/>
            <a:ext cx="6335436" cy="316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8347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9990" y="1113067"/>
            <a:ext cx="11533236" cy="5515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：一起去跑步吧！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1"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：外面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多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冷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啊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，别去了。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1"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：你看，她的衣服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多么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好看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啊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！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1"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：对啊，我也想买一件。</a:t>
            </a:r>
          </a:p>
          <a:p>
            <a:pPr lvl="1"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：这儿的东西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多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便宜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啊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，我们买点儿水果吧。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1"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：好啊。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F0AEE88-E017-4A5D-937E-F8AF44F63F45}"/>
              </a:ext>
            </a:extLst>
          </p:cNvPr>
          <p:cNvSpPr/>
          <p:nvPr/>
        </p:nvSpPr>
        <p:spPr>
          <a:xfrm>
            <a:off x="236177" y="326152"/>
            <a:ext cx="11745523" cy="11743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感叹句：多（么）</a:t>
            </a:r>
            <a:r>
              <a:rPr lang="en-US" altLang="zh-CN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……</a:t>
            </a: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啊 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exclamatory sentence “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多（么）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……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啊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How…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！）</a:t>
            </a:r>
            <a:endParaRPr lang="en-US" altLang="zh-CN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3030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3E9BBBF7-CA10-41E3-958D-87CB87F4C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5166" y="37443"/>
            <a:ext cx="4463143" cy="334735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06006" y="2426677"/>
            <a:ext cx="11533236" cy="3591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defTabSz="914400">
              <a:lnSpc>
                <a:spcPct val="20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：买点儿苹果吧！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1" defTabSz="914400">
              <a:lnSpc>
                <a:spcPct val="20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：别买了，十块钱一斤，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多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贵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啊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！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1" defTabSz="914400">
              <a:lnSpc>
                <a:spcPct val="20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：但是你看这些苹果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多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大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啊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多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红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啊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多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甜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啊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768322" y="2918808"/>
            <a:ext cx="2268415" cy="465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苹果：</a:t>
            </a:r>
            <a:r>
              <a:rPr lang="en-US" altLang="zh-CN" dirty="0"/>
              <a:t>10</a:t>
            </a:r>
            <a:r>
              <a:rPr lang="zh-CN" altLang="en-US" dirty="0"/>
              <a:t>块</a:t>
            </a:r>
            <a:r>
              <a:rPr lang="en-US" altLang="zh-CN" dirty="0"/>
              <a:t>/</a:t>
            </a:r>
            <a:r>
              <a:rPr lang="zh-CN" altLang="en-US" dirty="0"/>
              <a:t>斤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18C6BF6-2F2D-4490-B344-FB450781B0A2}"/>
              </a:ext>
            </a:extLst>
          </p:cNvPr>
          <p:cNvSpPr/>
          <p:nvPr/>
        </p:nvSpPr>
        <p:spPr>
          <a:xfrm>
            <a:off x="236177" y="326152"/>
            <a:ext cx="5827236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感叹句：多（么）</a:t>
            </a:r>
            <a:r>
              <a:rPr lang="en-US" altLang="zh-CN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……</a:t>
            </a: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啊</a:t>
            </a:r>
            <a:endParaRPr lang="en-US" altLang="zh-CN" sz="24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99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153888" y="2066159"/>
            <a:ext cx="968779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会</a:t>
            </a:r>
            <a:r>
              <a:rPr lang="zh-CN" altLang="en-US" sz="4000" u="sng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做饭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吗？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1"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会不会</a:t>
            </a:r>
            <a:r>
              <a:rPr lang="zh-CN" altLang="en-US" sz="4000" u="sng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做饭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？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1"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会</a:t>
            </a:r>
            <a:r>
              <a:rPr lang="zh-CN" altLang="en-US" sz="4000" u="sng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做饭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1"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不会</a:t>
            </a:r>
            <a:r>
              <a:rPr lang="zh-CN" altLang="en-US" sz="4000" u="sng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做饭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TextBox 22"/>
          <p:cNvSpPr txBox="1"/>
          <p:nvPr/>
        </p:nvSpPr>
        <p:spPr>
          <a:xfrm>
            <a:off x="2629442" y="941108"/>
            <a:ext cx="3867611" cy="92333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（不）会 </a:t>
            </a:r>
            <a:r>
              <a:rPr lang="en-US" altLang="zh-CN" sz="3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+ V</a:t>
            </a:r>
          </a:p>
        </p:txBody>
      </p:sp>
      <p:sp>
        <p:nvSpPr>
          <p:cNvPr id="7" name="矩形 6"/>
          <p:cNvSpPr/>
          <p:nvPr/>
        </p:nvSpPr>
        <p:spPr>
          <a:xfrm>
            <a:off x="7094632" y="2320672"/>
            <a:ext cx="3928793" cy="17614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做蛋糕、打篮球</a:t>
            </a:r>
            <a:endParaRPr lang="en-US" altLang="zh-CN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游泳、开车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2C494B7-F570-427A-906D-CA1D986FDEAB}"/>
              </a:ext>
            </a:extLst>
          </p:cNvPr>
          <p:cNvSpPr/>
          <p:nvPr/>
        </p:nvSpPr>
        <p:spPr>
          <a:xfrm>
            <a:off x="236177" y="326152"/>
            <a:ext cx="6848991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能愿动词：会</a:t>
            </a:r>
            <a:r>
              <a:rPr lang="zh-CN" altLang="en-US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The optative verb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“会” （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en-US" altLang="zh-CN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95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3783" y="2015974"/>
            <a:ext cx="3716319" cy="263202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0257" y="1840128"/>
            <a:ext cx="3783040" cy="2549769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671721" y="5177177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不会</a:t>
            </a:r>
            <a:r>
              <a:rPr lang="zh-CN" alt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游泳</a:t>
            </a:r>
            <a:endParaRPr lang="zh-CN" altLang="en-US" sz="1600" dirty="0"/>
          </a:p>
        </p:txBody>
      </p:sp>
      <p:sp>
        <p:nvSpPr>
          <p:cNvPr id="8" name="矩形 7"/>
          <p:cNvSpPr/>
          <p:nvPr/>
        </p:nvSpPr>
        <p:spPr>
          <a:xfrm>
            <a:off x="7677475" y="5177176"/>
            <a:ext cx="1569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会</a:t>
            </a:r>
            <a:r>
              <a:rPr lang="zh-CN" alt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游泳</a:t>
            </a:r>
            <a:endParaRPr lang="zh-CN" altLang="en-US" sz="1600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E076BBA-63FD-4F26-9210-B040F664EA9D}"/>
              </a:ext>
            </a:extLst>
          </p:cNvPr>
          <p:cNvSpPr/>
          <p:nvPr/>
        </p:nvSpPr>
        <p:spPr>
          <a:xfrm>
            <a:off x="236177" y="326152"/>
            <a:ext cx="3839513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能愿动词：会</a:t>
            </a:r>
            <a:r>
              <a:rPr lang="zh-CN" altLang="en-US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en-US" altLang="zh-CN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35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-33210" y="957724"/>
            <a:ext cx="6227684" cy="6450782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4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4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送</a:t>
            </a:r>
            <a:r>
              <a:rPr lang="zh-CN" altLang="en-US" sz="2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</a:t>
            </a:r>
            <a:r>
              <a:rPr lang="en-US" altLang="zh-CN" sz="21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sòng</a:t>
            </a:r>
            <a:r>
              <a:rPr lang="en-US" altLang="zh-CN" sz="2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V         to give as a gift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4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礼物</a:t>
            </a:r>
            <a:r>
              <a:rPr lang="zh-CN" altLang="en-US" sz="2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</a:t>
            </a:r>
            <a:r>
              <a:rPr lang="en-US" altLang="zh-CN" sz="21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lǐwù</a:t>
            </a:r>
            <a:r>
              <a:rPr lang="en-US" altLang="zh-CN" sz="2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N         </a:t>
            </a:r>
            <a:r>
              <a:rPr lang="en-US" altLang="zh-CN" sz="21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gift;present</a:t>
            </a:r>
            <a:endParaRPr lang="en-US" altLang="zh-CN" sz="21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4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4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生日</a:t>
            </a:r>
            <a:r>
              <a:rPr lang="zh-CN" altLang="en-US" sz="2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</a:t>
            </a:r>
            <a:r>
              <a:rPr lang="en-US" altLang="zh-CN" sz="21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shēngrì</a:t>
            </a:r>
            <a:r>
              <a:rPr lang="en-US" altLang="zh-CN" sz="2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N          birthday</a:t>
            </a:r>
          </a:p>
          <a:p>
            <a:pPr marL="0" lvl="0" indent="0">
              <a:lnSpc>
                <a:spcPct val="14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4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快乐</a:t>
            </a:r>
            <a:r>
              <a:rPr lang="zh-CN" alt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</a:t>
            </a:r>
            <a:r>
              <a:rPr lang="en-US" altLang="zh-CN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kuàilè</a:t>
            </a:r>
            <a:r>
              <a:rPr lang="en-US" altLang="zh-CN" sz="21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Adj       happy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4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客气</a:t>
            </a:r>
            <a:r>
              <a:rPr lang="zh-CN" altLang="en-US" sz="2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</a:t>
            </a:r>
            <a:r>
              <a:rPr lang="en-US" altLang="zh-CN" sz="21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kèqi</a:t>
            </a:r>
            <a:r>
              <a:rPr lang="en-US" altLang="zh-CN" sz="2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Adj/V   (to be)polite; (to be)courteous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4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蛋糕</a:t>
            </a:r>
            <a:r>
              <a:rPr lang="zh-CN" altLang="en-US" sz="2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</a:t>
            </a:r>
            <a:r>
              <a:rPr lang="en-US" altLang="zh-CN" sz="21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dàngāo</a:t>
            </a:r>
            <a:r>
              <a:rPr lang="en-US" altLang="zh-CN" sz="2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N        cake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4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啊         </a:t>
            </a:r>
            <a:r>
              <a:rPr lang="en-US" altLang="zh-CN" sz="2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                    </a:t>
            </a:r>
            <a:r>
              <a:rPr lang="en-US" altLang="zh-CN" sz="21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MdPt</a:t>
            </a:r>
            <a:r>
              <a:rPr lang="en-US" altLang="zh-CN" sz="2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</a:t>
            </a:r>
            <a:r>
              <a:rPr lang="en-US" altLang="zh-CN" sz="2100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 particle used at the end of an 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altLang="zh-CN" sz="2100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                              exclamatory sentence to emphasize the tone</a:t>
            </a:r>
          </a:p>
          <a:p>
            <a:pPr marL="514350" indent="-514350">
              <a:lnSpc>
                <a:spcPct val="140000"/>
              </a:lnSpc>
              <a:spcBef>
                <a:spcPts val="0"/>
              </a:spcBef>
              <a:buSzPct val="80000"/>
              <a:buFont typeface="+mj-lt"/>
              <a:buAutoNum type="arabicPeriod" startAt="8"/>
            </a:pPr>
            <a:r>
              <a:rPr lang="zh-CN" altLang="en-US" sz="4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会</a:t>
            </a:r>
            <a:r>
              <a:rPr lang="zh-CN" altLang="en-US" sz="2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</a:t>
            </a:r>
            <a:r>
              <a:rPr lang="zh-CN" altLang="en-US" sz="23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en-US" altLang="zh-CN" sz="23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huì</a:t>
            </a:r>
            <a:r>
              <a:rPr lang="en-US" altLang="zh-CN" sz="23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</a:t>
            </a:r>
            <a:r>
              <a:rPr lang="en-US" altLang="zh-CN" sz="23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OpV</a:t>
            </a:r>
            <a:r>
              <a:rPr lang="en-US" altLang="zh-CN" sz="23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en-US" altLang="zh-CN" sz="23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can;to</a:t>
            </a:r>
            <a:r>
              <a:rPr lang="en-US" altLang="zh-CN" sz="23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know (how to do it)</a:t>
            </a:r>
          </a:p>
          <a:p>
            <a:pPr marL="514350" indent="-514350">
              <a:lnSpc>
                <a:spcPct val="140000"/>
              </a:lnSpc>
              <a:spcBef>
                <a:spcPts val="0"/>
              </a:spcBef>
              <a:buSzPct val="80000"/>
              <a:buFont typeface="+mj-lt"/>
              <a:buAutoNum type="arabicPeriod" startAt="8"/>
            </a:pPr>
            <a:r>
              <a:rPr lang="zh-CN" altLang="en-US" sz="4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过</a:t>
            </a:r>
            <a:r>
              <a:rPr lang="zh-CN" altLang="en-US" sz="2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</a:t>
            </a:r>
            <a:r>
              <a:rPr lang="en-US" altLang="zh-CN" sz="26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guò</a:t>
            </a:r>
            <a:r>
              <a:rPr lang="en-US" altLang="zh-CN" sz="2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V     to celebrate; to spend (time)</a:t>
            </a:r>
          </a:p>
          <a:p>
            <a:pPr marL="514350" indent="-514350">
              <a:lnSpc>
                <a:spcPct val="150000"/>
              </a:lnSpc>
              <a:spcBef>
                <a:spcPts val="600"/>
              </a:spcBef>
              <a:buFont typeface="+mj-lt"/>
              <a:buAutoNum type="arabicPeriod" startAt="8"/>
            </a:pPr>
            <a:endParaRPr lang="en-US" altLang="zh-CN" sz="18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48ED922-29F5-4F99-97A6-DF56E15F8B07}"/>
              </a:ext>
            </a:extLst>
          </p:cNvPr>
          <p:cNvSpPr/>
          <p:nvPr/>
        </p:nvSpPr>
        <p:spPr>
          <a:xfrm>
            <a:off x="303745" y="421123"/>
            <a:ext cx="1693867" cy="5366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生词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88DDDAE-7456-44FE-A5C9-0F16D1689262}"/>
              </a:ext>
            </a:extLst>
          </p:cNvPr>
          <p:cNvSpPr/>
          <p:nvPr/>
        </p:nvSpPr>
        <p:spPr>
          <a:xfrm>
            <a:off x="6194474" y="3692059"/>
            <a:ext cx="1693867" cy="5366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语法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00692C2-C837-47EF-83C4-6623D78C4D77}"/>
              </a:ext>
            </a:extLst>
          </p:cNvPr>
          <p:cNvSpPr/>
          <p:nvPr/>
        </p:nvSpPr>
        <p:spPr>
          <a:xfrm>
            <a:off x="6096000" y="4514630"/>
            <a:ext cx="6096000" cy="2307683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lvl="0" indent="-51435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  <a:buFont typeface="+mj-lt"/>
              <a:buAutoNum type="arabicPeriod"/>
            </a:pP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感叹句：多（么）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……</a:t>
            </a: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啊            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exclamatory sentence “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多（么）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……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啊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How…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！）</a:t>
            </a:r>
            <a:endParaRPr lang="en-US" altLang="zh-CN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514350" lvl="0" indent="-51435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  <a:buFont typeface="+mj-lt"/>
              <a:buAutoNum type="arabicPeriod"/>
            </a:pP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能愿动词：会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           </a:t>
            </a:r>
            <a:endParaRPr lang="en-US" altLang="zh-CN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optative verb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“会” （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en-US" altLang="zh-CN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B487465-E6A4-4D18-A626-C19DDF42CF6A}"/>
              </a:ext>
            </a:extLst>
          </p:cNvPr>
          <p:cNvSpPr txBox="1"/>
          <p:nvPr/>
        </p:nvSpPr>
        <p:spPr>
          <a:xfrm>
            <a:off x="5883730" y="306607"/>
            <a:ext cx="6525709" cy="31993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120000"/>
              </a:lnSpc>
              <a:spcBef>
                <a:spcPts val="600"/>
              </a:spcBef>
              <a:buClr>
                <a:srgbClr val="C00000"/>
              </a:buClr>
              <a:buSzPct val="80000"/>
              <a:buFont typeface="+mj-lt"/>
              <a:buAutoNum type="arabicPeriod" startAt="10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碗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wǎn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      N	 bowl </a:t>
            </a:r>
          </a:p>
          <a:p>
            <a:pPr marL="514350" indent="-514350">
              <a:lnSpc>
                <a:spcPct val="120000"/>
              </a:lnSpc>
              <a:spcBef>
                <a:spcPts val="600"/>
              </a:spcBef>
              <a:buClr>
                <a:srgbClr val="C00000"/>
              </a:buClr>
              <a:buSzPct val="80000"/>
              <a:buFont typeface="+mj-lt"/>
              <a:buAutoNum type="arabicPeriod" startAt="10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寿面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</a:t>
            </a:r>
            <a:r>
              <a:rPr lang="en-US" altLang="zh-CN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sh</a:t>
            </a:r>
            <a:r>
              <a:rPr lang="en-US" altLang="zh-CN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ò</a:t>
            </a:r>
            <a:r>
              <a:rPr lang="en-US" altLang="zh-CN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umiàn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N	birthday noodles</a:t>
            </a:r>
            <a:endParaRPr lang="en-US" altLang="zh-CN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SzPct val="80000"/>
              <a:buFont typeface="+mj-lt"/>
              <a:buAutoNum type="arabicPeriod" startAt="10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面条儿    </a:t>
            </a:r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miàntiáor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N	noodles</a:t>
            </a:r>
          </a:p>
          <a:p>
            <a:pPr marL="514350" indent="-514350">
              <a:lnSpc>
                <a:spcPct val="120000"/>
              </a:lnSpc>
              <a:spcBef>
                <a:spcPts val="600"/>
              </a:spcBef>
              <a:buClr>
                <a:srgbClr val="C00000"/>
              </a:buClr>
              <a:buSzPct val="80000"/>
              <a:buFont typeface="+mj-lt"/>
              <a:buAutoNum type="arabicPeriod" startAt="10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告诉</a:t>
            </a:r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</a:t>
            </a:r>
            <a:r>
              <a:rPr lang="en-US" altLang="zh-CN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gàosu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       V	to tell</a:t>
            </a:r>
          </a:p>
          <a:p>
            <a:pPr marL="514350" indent="-514350">
              <a:lnSpc>
                <a:spcPct val="120000"/>
              </a:lnSpc>
              <a:spcBef>
                <a:spcPts val="600"/>
              </a:spcBef>
              <a:buClr>
                <a:srgbClr val="C00000"/>
              </a:buClr>
              <a:buSzPct val="80000"/>
              <a:buFont typeface="+mj-lt"/>
              <a:buAutoNum type="arabicPeriod" startAt="10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服务员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</a:t>
            </a:r>
            <a:r>
              <a:rPr lang="en-US" altLang="zh-CN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fúwùyuán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N	waiter; waitress</a:t>
            </a:r>
          </a:p>
        </p:txBody>
      </p:sp>
    </p:spTree>
    <p:extLst>
      <p:ext uri="{BB962C8B-B14F-4D97-AF65-F5344CB8AC3E}">
        <p14:creationId xmlns:p14="http://schemas.microsoft.com/office/powerpoint/2010/main" val="7307180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FC5C345-8252-4D60-A86B-7A5F8D093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043" y="2029265"/>
            <a:ext cx="6358859" cy="2992902"/>
          </a:xfrm>
          <a:prstGeom prst="rect">
            <a:avLst/>
          </a:prstGeom>
        </p:spPr>
      </p:pic>
      <p:sp>
        <p:nvSpPr>
          <p:cNvPr id="7" name="标题 4">
            <a:extLst>
              <a:ext uri="{FF2B5EF4-FFF2-40B4-BE49-F238E27FC236}">
                <a16:creationId xmlns:a16="http://schemas.microsoft.com/office/drawing/2014/main" id="{E3D51FFF-2B43-4B9A-8DF4-B13D23BA5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9432" y="1601778"/>
            <a:ext cx="2481349" cy="1737360"/>
          </a:xfrm>
        </p:spPr>
        <p:txBody>
          <a:bodyPr>
            <a:normAutofit/>
          </a:bodyPr>
          <a:lstStyle/>
          <a:p>
            <a:pPr algn="ctr"/>
            <a:r>
              <a:rPr lang="zh-CN" altLang="en-US" sz="8000" dirty="0">
                <a:solidFill>
                  <a:schemeClr val="accent1">
                    <a:lumMod val="75000"/>
                  </a:schemeClr>
                </a:solidFill>
              </a:rPr>
              <a:t>小结</a:t>
            </a:r>
          </a:p>
        </p:txBody>
      </p:sp>
      <p:sp>
        <p:nvSpPr>
          <p:cNvPr id="8" name="文本占位符 6">
            <a:extLst>
              <a:ext uri="{FF2B5EF4-FFF2-40B4-BE49-F238E27FC236}">
                <a16:creationId xmlns:a16="http://schemas.microsoft.com/office/drawing/2014/main" id="{A1E82F00-A4ED-46BD-B8F2-4EBA89A179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40832" y="3968529"/>
            <a:ext cx="3703320" cy="2107276"/>
          </a:xfrm>
        </p:spPr>
        <p:txBody>
          <a:bodyPr>
            <a:normAutofit/>
          </a:bodyPr>
          <a:lstStyle/>
          <a:p>
            <a:r>
              <a:rPr lang="en-US" altLang="zh-CN" sz="4800" i="1" dirty="0">
                <a:solidFill>
                  <a:schemeClr val="tx2">
                    <a:lumMod val="75000"/>
                  </a:schemeClr>
                </a:solidFill>
              </a:rPr>
              <a:t>SUMMARY</a:t>
            </a:r>
            <a:endParaRPr lang="zh-CN" altLang="en-US" sz="4800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7558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-33210" y="957724"/>
            <a:ext cx="6227684" cy="6450782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4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4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送</a:t>
            </a:r>
            <a:r>
              <a:rPr lang="zh-CN" altLang="en-US" sz="2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</a:t>
            </a:r>
            <a:r>
              <a:rPr lang="en-US" altLang="zh-CN" sz="21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sòng</a:t>
            </a:r>
            <a:r>
              <a:rPr lang="en-US" altLang="zh-CN" sz="2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V         to give as a gift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4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礼物</a:t>
            </a:r>
            <a:r>
              <a:rPr lang="zh-CN" altLang="en-US" sz="2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</a:t>
            </a:r>
            <a:r>
              <a:rPr lang="en-US" altLang="zh-CN" sz="21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lǐwù</a:t>
            </a:r>
            <a:r>
              <a:rPr lang="en-US" altLang="zh-CN" sz="2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N         </a:t>
            </a:r>
            <a:r>
              <a:rPr lang="en-US" altLang="zh-CN" sz="21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gift;present</a:t>
            </a:r>
            <a:endParaRPr lang="en-US" altLang="zh-CN" sz="21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4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4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生日</a:t>
            </a:r>
            <a:r>
              <a:rPr lang="zh-CN" altLang="en-US" sz="2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</a:t>
            </a:r>
            <a:r>
              <a:rPr lang="en-US" altLang="zh-CN" sz="21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shēngrì</a:t>
            </a:r>
            <a:r>
              <a:rPr lang="en-US" altLang="zh-CN" sz="2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N          birthday</a:t>
            </a:r>
          </a:p>
          <a:p>
            <a:pPr marL="0" lvl="0" indent="0">
              <a:lnSpc>
                <a:spcPct val="14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4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快乐</a:t>
            </a:r>
            <a:r>
              <a:rPr lang="zh-CN" alt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</a:t>
            </a:r>
            <a:r>
              <a:rPr lang="en-US" altLang="zh-CN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kuàilè</a:t>
            </a:r>
            <a:r>
              <a:rPr lang="en-US" altLang="zh-CN" sz="21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Adj       happy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4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客气</a:t>
            </a:r>
            <a:r>
              <a:rPr lang="zh-CN" altLang="en-US" sz="2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</a:t>
            </a:r>
            <a:r>
              <a:rPr lang="en-US" altLang="zh-CN" sz="21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kèqi</a:t>
            </a:r>
            <a:r>
              <a:rPr lang="en-US" altLang="zh-CN" sz="2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Adj/V   (to be)polite; (to be)courteous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4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蛋糕</a:t>
            </a:r>
            <a:r>
              <a:rPr lang="zh-CN" altLang="en-US" sz="2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</a:t>
            </a:r>
            <a:r>
              <a:rPr lang="en-US" altLang="zh-CN" sz="21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dàngāo</a:t>
            </a:r>
            <a:r>
              <a:rPr lang="en-US" altLang="zh-CN" sz="2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N        cake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41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啊         </a:t>
            </a:r>
            <a:r>
              <a:rPr lang="en-US" altLang="zh-CN" sz="21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                    </a:t>
            </a:r>
            <a:r>
              <a:rPr lang="en-US" altLang="zh-CN" sz="2100" dirty="0" err="1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MdPt</a:t>
            </a:r>
            <a:r>
              <a:rPr lang="en-US" altLang="zh-CN" sz="21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</a:t>
            </a:r>
            <a:r>
              <a:rPr lang="en-US" altLang="zh-CN" sz="2100" i="1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 particle used at the end of an 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altLang="zh-CN" sz="2100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                              exclamatory sentence to emphasize the tone</a:t>
            </a:r>
          </a:p>
          <a:p>
            <a:pPr marL="514350" indent="-514350">
              <a:lnSpc>
                <a:spcPct val="140000"/>
              </a:lnSpc>
              <a:spcBef>
                <a:spcPts val="0"/>
              </a:spcBef>
              <a:buSzPct val="80000"/>
              <a:buFont typeface="+mj-lt"/>
              <a:buAutoNum type="arabicPeriod" startAt="8"/>
            </a:pPr>
            <a:r>
              <a:rPr lang="zh-CN" altLang="en-US" sz="41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会</a:t>
            </a:r>
            <a:r>
              <a:rPr lang="zh-CN" altLang="en-US" sz="26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</a:t>
            </a:r>
            <a:r>
              <a:rPr lang="zh-CN" altLang="en-US" sz="23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en-US" altLang="zh-CN" sz="2300" dirty="0" err="1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huì</a:t>
            </a:r>
            <a:r>
              <a:rPr lang="en-US" altLang="zh-CN" sz="23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</a:t>
            </a:r>
            <a:r>
              <a:rPr lang="en-US" altLang="zh-CN" sz="2300" dirty="0" err="1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OpV</a:t>
            </a:r>
            <a:r>
              <a:rPr lang="en-US" altLang="zh-CN" sz="23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en-US" altLang="zh-CN" sz="2300" dirty="0" err="1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can;to</a:t>
            </a:r>
            <a:r>
              <a:rPr lang="en-US" altLang="zh-CN" sz="23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know (how to do it)</a:t>
            </a:r>
          </a:p>
          <a:p>
            <a:pPr marL="514350" indent="-514350">
              <a:lnSpc>
                <a:spcPct val="140000"/>
              </a:lnSpc>
              <a:spcBef>
                <a:spcPts val="0"/>
              </a:spcBef>
              <a:buSzPct val="80000"/>
              <a:buFont typeface="+mj-lt"/>
              <a:buAutoNum type="arabicPeriod" startAt="8"/>
            </a:pPr>
            <a:r>
              <a:rPr lang="zh-CN" altLang="en-US" sz="4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过</a:t>
            </a:r>
            <a:r>
              <a:rPr lang="zh-CN" altLang="en-US" sz="2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</a:t>
            </a:r>
            <a:r>
              <a:rPr lang="en-US" altLang="zh-CN" sz="26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guò</a:t>
            </a:r>
            <a:r>
              <a:rPr lang="en-US" altLang="zh-CN" sz="2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V     to celebrate; to spend (time)</a:t>
            </a:r>
          </a:p>
          <a:p>
            <a:pPr marL="514350" indent="-514350">
              <a:lnSpc>
                <a:spcPct val="150000"/>
              </a:lnSpc>
              <a:spcBef>
                <a:spcPts val="600"/>
              </a:spcBef>
              <a:buFont typeface="+mj-lt"/>
              <a:buAutoNum type="arabicPeriod" startAt="8"/>
            </a:pPr>
            <a:endParaRPr lang="en-US" altLang="zh-CN" sz="18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48ED922-29F5-4F99-97A6-DF56E15F8B07}"/>
              </a:ext>
            </a:extLst>
          </p:cNvPr>
          <p:cNvSpPr/>
          <p:nvPr/>
        </p:nvSpPr>
        <p:spPr>
          <a:xfrm>
            <a:off x="303745" y="421123"/>
            <a:ext cx="1693867" cy="5366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生词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88DDDAE-7456-44FE-A5C9-0F16D1689262}"/>
              </a:ext>
            </a:extLst>
          </p:cNvPr>
          <p:cNvSpPr/>
          <p:nvPr/>
        </p:nvSpPr>
        <p:spPr>
          <a:xfrm>
            <a:off x="6194474" y="3692059"/>
            <a:ext cx="1693867" cy="5366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语法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00692C2-C837-47EF-83C4-6623D78C4D77}"/>
              </a:ext>
            </a:extLst>
          </p:cNvPr>
          <p:cNvSpPr/>
          <p:nvPr/>
        </p:nvSpPr>
        <p:spPr>
          <a:xfrm>
            <a:off x="6096000" y="4514630"/>
            <a:ext cx="6096000" cy="2307683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lvl="0" indent="-51435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  <a:buFont typeface="+mj-lt"/>
              <a:buAutoNum type="arabicPeriod"/>
            </a:pP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感叹句：多（么）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……</a:t>
            </a: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啊            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exclamatory sentence “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多（么）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……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啊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How…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！）</a:t>
            </a:r>
            <a:endParaRPr lang="en-US" altLang="zh-CN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514350" lvl="0" indent="-51435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  <a:buFont typeface="+mj-lt"/>
              <a:buAutoNum type="arabicPeriod"/>
            </a:pP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能愿动词：会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           </a:t>
            </a:r>
            <a:endParaRPr lang="en-US" altLang="zh-CN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optative verb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“会” （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en-US" altLang="zh-CN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B487465-E6A4-4D18-A626-C19DDF42CF6A}"/>
              </a:ext>
            </a:extLst>
          </p:cNvPr>
          <p:cNvSpPr txBox="1"/>
          <p:nvPr/>
        </p:nvSpPr>
        <p:spPr>
          <a:xfrm>
            <a:off x="5883730" y="306607"/>
            <a:ext cx="6525709" cy="31993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120000"/>
              </a:lnSpc>
              <a:spcBef>
                <a:spcPts val="600"/>
              </a:spcBef>
              <a:buClr>
                <a:srgbClr val="C00000"/>
              </a:buClr>
              <a:buSzPct val="80000"/>
              <a:buFont typeface="+mj-lt"/>
              <a:buAutoNum type="arabicPeriod" startAt="10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碗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wǎn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      N	 bowl </a:t>
            </a:r>
          </a:p>
          <a:p>
            <a:pPr marL="514350" indent="-514350">
              <a:lnSpc>
                <a:spcPct val="120000"/>
              </a:lnSpc>
              <a:spcBef>
                <a:spcPts val="600"/>
              </a:spcBef>
              <a:buClr>
                <a:srgbClr val="C00000"/>
              </a:buClr>
              <a:buSzPct val="80000"/>
              <a:buFont typeface="+mj-lt"/>
              <a:buAutoNum type="arabicPeriod" startAt="10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寿面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</a:t>
            </a:r>
            <a:r>
              <a:rPr lang="en-US" altLang="zh-CN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sh</a:t>
            </a:r>
            <a:r>
              <a:rPr lang="en-US" altLang="zh-CN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ò</a:t>
            </a:r>
            <a:r>
              <a:rPr lang="en-US" altLang="zh-CN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umiàn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N	birthday noodles</a:t>
            </a:r>
            <a:endParaRPr lang="en-US" altLang="zh-CN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SzPct val="80000"/>
              <a:buFont typeface="+mj-lt"/>
              <a:buAutoNum type="arabicPeriod" startAt="10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面条儿    </a:t>
            </a:r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miàntiáor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N	noodles</a:t>
            </a:r>
          </a:p>
          <a:p>
            <a:pPr marL="514350" indent="-514350">
              <a:lnSpc>
                <a:spcPct val="120000"/>
              </a:lnSpc>
              <a:spcBef>
                <a:spcPts val="600"/>
              </a:spcBef>
              <a:buClr>
                <a:srgbClr val="C00000"/>
              </a:buClr>
              <a:buSzPct val="80000"/>
              <a:buFont typeface="+mj-lt"/>
              <a:buAutoNum type="arabicPeriod" startAt="10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告诉</a:t>
            </a:r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</a:t>
            </a:r>
            <a:r>
              <a:rPr lang="en-US" altLang="zh-CN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gàosu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       V	to tell</a:t>
            </a:r>
          </a:p>
          <a:p>
            <a:pPr marL="514350" indent="-514350">
              <a:lnSpc>
                <a:spcPct val="120000"/>
              </a:lnSpc>
              <a:spcBef>
                <a:spcPts val="600"/>
              </a:spcBef>
              <a:buClr>
                <a:srgbClr val="C00000"/>
              </a:buClr>
              <a:buSzPct val="80000"/>
              <a:buFont typeface="+mj-lt"/>
              <a:buAutoNum type="arabicPeriod" startAt="10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服务员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</a:t>
            </a:r>
            <a:r>
              <a:rPr lang="en-US" altLang="zh-CN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fúwùyuán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N	waiter; waitress</a:t>
            </a:r>
          </a:p>
        </p:txBody>
      </p:sp>
    </p:spTree>
    <p:extLst>
      <p:ext uri="{BB962C8B-B14F-4D97-AF65-F5344CB8AC3E}">
        <p14:creationId xmlns:p14="http://schemas.microsoft.com/office/powerpoint/2010/main" val="21858406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17D2F89-55C8-4349-83DA-F9B484F74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723" y="1485961"/>
            <a:ext cx="5504329" cy="412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430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969432" y="1601778"/>
            <a:ext cx="2481349" cy="1737360"/>
          </a:xfrm>
        </p:spPr>
        <p:txBody>
          <a:bodyPr>
            <a:normAutofit/>
          </a:bodyPr>
          <a:lstStyle/>
          <a:p>
            <a:pPr algn="ctr"/>
            <a:r>
              <a:rPr lang="zh-CN" altLang="en-US" sz="8000" dirty="0">
                <a:solidFill>
                  <a:schemeClr val="accent1">
                    <a:lumMod val="75000"/>
                  </a:schemeClr>
                </a:solidFill>
              </a:rPr>
              <a:t>生词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/>
          </p:nvPr>
        </p:nvSpPr>
        <p:spPr>
          <a:xfrm>
            <a:off x="8969432" y="4094498"/>
            <a:ext cx="3703320" cy="2107276"/>
          </a:xfrm>
        </p:spPr>
        <p:txBody>
          <a:bodyPr>
            <a:normAutofit/>
          </a:bodyPr>
          <a:lstStyle/>
          <a:p>
            <a:r>
              <a:rPr lang="en-US" altLang="zh-CN" sz="4800" i="1" dirty="0">
                <a:solidFill>
                  <a:schemeClr val="tx2">
                    <a:lumMod val="75000"/>
                  </a:schemeClr>
                </a:solidFill>
              </a:rPr>
              <a:t>WORDS</a:t>
            </a:r>
            <a:endParaRPr lang="zh-CN" altLang="en-US" sz="48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EFF9B55-E66C-4271-91F8-14CF0AC7A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211" y="1245209"/>
            <a:ext cx="5965262" cy="397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449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37538" y="382384"/>
            <a:ext cx="1587205" cy="1175827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送</a:t>
            </a:r>
          </a:p>
        </p:txBody>
      </p:sp>
      <p:sp>
        <p:nvSpPr>
          <p:cNvPr id="7" name="矩形 6"/>
          <p:cNvSpPr/>
          <p:nvPr/>
        </p:nvSpPr>
        <p:spPr>
          <a:xfrm>
            <a:off x="345234" y="1762791"/>
            <a:ext cx="4711958" cy="45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送</a:t>
            </a: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女朋友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花</a:t>
            </a: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40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送 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+ </a:t>
            </a:r>
            <a:r>
              <a:rPr lang="zh-CN" altLang="en-US" sz="3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人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+ </a:t>
            </a:r>
            <a:r>
              <a:rPr lang="zh-CN" altLang="en-US" sz="3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东西</a:t>
            </a:r>
            <a:endParaRPr lang="en-US" altLang="zh-CN" sz="32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送</a:t>
            </a: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朋友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一本书</a:t>
            </a: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40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弟弟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送</a:t>
            </a: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一个苹果</a:t>
            </a: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40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endParaRPr lang="en-US" altLang="zh-CN" sz="24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A06DB0C0-9831-421C-A910-686861CA8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4130" y="548002"/>
            <a:ext cx="5887870" cy="3311927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8470D179-83AE-4BAD-A575-EEBB61DEA0E6}"/>
              </a:ext>
            </a:extLst>
          </p:cNvPr>
          <p:cNvSpPr/>
          <p:nvPr/>
        </p:nvSpPr>
        <p:spPr>
          <a:xfrm>
            <a:off x="2298650" y="1096546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11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25661" y="1762791"/>
            <a:ext cx="7691430" cy="35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件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礼物</a:t>
            </a:r>
            <a:endParaRPr lang="en-US" altLang="zh-CN" sz="4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0" defTabSz="914400">
              <a:lnSpc>
                <a:spcPct val="1600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你想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送</a:t>
            </a: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父母什么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礼物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？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0" defTabSz="914400">
              <a:lnSpc>
                <a:spcPct val="1600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你想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送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朋友什么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礼物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？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endParaRPr lang="en-US" altLang="zh-CN" sz="24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772453" y="304563"/>
            <a:ext cx="2028134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礼物</a:t>
            </a:r>
          </a:p>
        </p:txBody>
      </p:sp>
      <p:pic>
        <p:nvPicPr>
          <p:cNvPr id="2050" name="Picture 2" descr="https://timgsa.baidu.com/timg?image&amp;quality=80&amp;size=b9999_10000&amp;sec=1542084681599&amp;di=05976efc9b414346fa0c23c7661993a9&amp;imgtype=0&amp;src=http%3A%2F%2Fimgsrc.baidu.com%2Fimage%2Fc0%253Dshijue1%252C0%252C0%252C294%252C40%2Fsign%3Da0b29ddbc9fdfc03f175ebfbbc56ede1%2F9345d688d43f8794cc8c230bd81b0ef41bd53aa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091" y="761341"/>
            <a:ext cx="3886231" cy="259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5EF6B4C6-126A-43BE-BD8D-791538D091FC}"/>
              </a:ext>
            </a:extLst>
          </p:cNvPr>
          <p:cNvSpPr/>
          <p:nvPr/>
        </p:nvSpPr>
        <p:spPr>
          <a:xfrm>
            <a:off x="3106046" y="1031234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47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60978" y="1840649"/>
            <a:ext cx="9485416" cy="3905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你的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生日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是几月几号？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我的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生日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是</a:t>
            </a:r>
            <a:r>
              <a:rPr lang="en-US" altLang="zh-CN" sz="4000" u="sng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月</a:t>
            </a:r>
            <a:r>
              <a:rPr lang="en-US" altLang="zh-CN" sz="4000" u="sng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20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号。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今天是她的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生日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朋友们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送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她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生日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礼物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749343" y="441440"/>
            <a:ext cx="1997655" cy="993717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生日</a:t>
            </a:r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F17FA999-9B8A-405F-91CF-F9B14DAF0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9298" y="1517929"/>
            <a:ext cx="3862873" cy="3862873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385E55CA-30B7-4570-B811-9543D3BF444E}"/>
              </a:ext>
            </a:extLst>
          </p:cNvPr>
          <p:cNvSpPr/>
          <p:nvPr/>
        </p:nvSpPr>
        <p:spPr>
          <a:xfrm>
            <a:off x="2979586" y="1056264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97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95460" y="1656626"/>
            <a:ext cx="9485416" cy="951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765" y="1563135"/>
            <a:ext cx="4850986" cy="363823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797280" y="3105833"/>
            <a:ext cx="27494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生日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快乐</a:t>
            </a: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！</a:t>
            </a:r>
            <a:endParaRPr lang="zh-CN" altLang="en-US" dirty="0"/>
          </a:p>
        </p:txBody>
      </p:sp>
      <p:sp>
        <p:nvSpPr>
          <p:cNvPr id="7" name="椭圆 6"/>
          <p:cNvSpPr/>
          <p:nvPr/>
        </p:nvSpPr>
        <p:spPr>
          <a:xfrm>
            <a:off x="573383" y="291879"/>
            <a:ext cx="1997655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快乐</a:t>
            </a:r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155798" y="5423361"/>
            <a:ext cx="27494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周末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快乐</a:t>
            </a: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！</a:t>
            </a:r>
            <a:endParaRPr lang="zh-CN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C7ACEFD-4EEB-4333-BC5C-E95A5D524E9D}"/>
              </a:ext>
            </a:extLst>
          </p:cNvPr>
          <p:cNvSpPr/>
          <p:nvPr/>
        </p:nvSpPr>
        <p:spPr>
          <a:xfrm>
            <a:off x="2979586" y="1056264"/>
            <a:ext cx="646331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Adj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13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37538" y="382385"/>
            <a:ext cx="2055405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客气</a:t>
            </a:r>
          </a:p>
        </p:txBody>
      </p:sp>
      <p:sp>
        <p:nvSpPr>
          <p:cNvPr id="7" name="矩形 6"/>
          <p:cNvSpPr/>
          <p:nvPr/>
        </p:nvSpPr>
        <p:spPr>
          <a:xfrm>
            <a:off x="605547" y="2008976"/>
            <a:ext cx="7691430" cy="3899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A1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：这是我送你的生日礼物。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A2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：太谢谢你了！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：你太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客气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了！   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5BF478B-256A-4FF0-82D9-96596B1186E4}"/>
              </a:ext>
            </a:extLst>
          </p:cNvPr>
          <p:cNvSpPr/>
          <p:nvPr/>
        </p:nvSpPr>
        <p:spPr>
          <a:xfrm>
            <a:off x="2979586" y="1056264"/>
            <a:ext cx="1031051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Adj./V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17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37538" y="382385"/>
            <a:ext cx="2329726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蛋糕</a:t>
            </a:r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028" name="Picture 4" descr="https://timgsa.baidu.com/timg?image&amp;quality=80&amp;size=b9999_10000&amp;sec=1542076531614&amp;di=052266e676bbe5bd13e5bfc9d88aa7b3&amp;imgtype=0&amp;src=http%3A%2F%2Fimg1.juimg.com%2F161006%2F327534-161006134414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416" y="1481957"/>
            <a:ext cx="3539972" cy="353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1060979" y="1889368"/>
            <a:ext cx="948541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生日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蛋糕</a:t>
            </a:r>
            <a:endParaRPr lang="en-US" altLang="zh-CN" sz="4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吃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蛋糕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做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蛋糕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块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蛋糕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6DA3680-9B2E-4652-8254-F57B876EDE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8416" y="590101"/>
            <a:ext cx="3539972" cy="4718346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756F0136-86C5-4948-9AF4-993BDEC41C30}"/>
              </a:ext>
            </a:extLst>
          </p:cNvPr>
          <p:cNvSpPr/>
          <p:nvPr/>
        </p:nvSpPr>
        <p:spPr>
          <a:xfrm>
            <a:off x="2979586" y="1056264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894" y="590101"/>
            <a:ext cx="7084437" cy="471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49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木活字">
  <a:themeElements>
    <a:clrScheme name="木活字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木活字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木活字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TM03090434[[fn=木头类型]]</Template>
  <TotalTime>3925</TotalTime>
  <Words>816</Words>
  <Application>Microsoft Office PowerPoint</Application>
  <PresentationFormat>宽屏</PresentationFormat>
  <Paragraphs>139</Paragraphs>
  <Slides>22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2" baseType="lpstr">
      <vt:lpstr>等线</vt:lpstr>
      <vt:lpstr>仿宋</vt:lpstr>
      <vt:lpstr>黑体</vt:lpstr>
      <vt:lpstr>华文楷体</vt:lpstr>
      <vt:lpstr>楷体</vt:lpstr>
      <vt:lpstr>Rockwell</vt:lpstr>
      <vt:lpstr>Rockwell Condensed</vt:lpstr>
      <vt:lpstr>Times New Roman</vt:lpstr>
      <vt:lpstr>Wingdings</vt:lpstr>
      <vt:lpstr>木活字</vt:lpstr>
      <vt:lpstr>第1课    什么菜做得最好</vt:lpstr>
      <vt:lpstr>PowerPoint 演示文稿</vt:lpstr>
      <vt:lpstr>生词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语法</vt:lpstr>
      <vt:lpstr>PowerPoint 演示文稿</vt:lpstr>
      <vt:lpstr>PowerPoint 演示文稿</vt:lpstr>
      <vt:lpstr>PowerPoint 演示文稿</vt:lpstr>
      <vt:lpstr>PowerPoint 演示文稿</vt:lpstr>
      <vt:lpstr>小结</vt:lpstr>
      <vt:lpstr>PowerPoint 演示文稿</vt:lpstr>
      <vt:lpstr>PowerPoint 演示文稿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第5课   你好！</dc:title>
  <dc:creator>Pig Li</dc:creator>
  <cp:lastModifiedBy> </cp:lastModifiedBy>
  <cp:revision>406</cp:revision>
  <dcterms:created xsi:type="dcterms:W3CDTF">2018-09-22T11:56:25Z</dcterms:created>
  <dcterms:modified xsi:type="dcterms:W3CDTF">2020-07-16T18:02:58Z</dcterms:modified>
</cp:coreProperties>
</file>