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9" r:id="rId1"/>
  </p:sldMasterIdLst>
  <p:notesMasterIdLst>
    <p:notesMasterId r:id="rId37"/>
  </p:notesMasterIdLst>
  <p:sldIdLst>
    <p:sldId id="256" r:id="rId2"/>
    <p:sldId id="1084" r:id="rId3"/>
    <p:sldId id="1080" r:id="rId4"/>
    <p:sldId id="1085" r:id="rId5"/>
    <p:sldId id="1086" r:id="rId6"/>
    <p:sldId id="998" r:id="rId7"/>
    <p:sldId id="1095" r:id="rId8"/>
    <p:sldId id="1087" r:id="rId9"/>
    <p:sldId id="961" r:id="rId10"/>
    <p:sldId id="1009" r:id="rId11"/>
    <p:sldId id="1088" r:id="rId12"/>
    <p:sldId id="1089" r:id="rId13"/>
    <p:sldId id="1090" r:id="rId14"/>
    <p:sldId id="1092" r:id="rId15"/>
    <p:sldId id="1093" r:id="rId16"/>
    <p:sldId id="975" r:id="rId17"/>
    <p:sldId id="1094" r:id="rId18"/>
    <p:sldId id="1012" r:id="rId19"/>
    <p:sldId id="1096" r:id="rId20"/>
    <p:sldId id="1097" r:id="rId21"/>
    <p:sldId id="1020" r:id="rId22"/>
    <p:sldId id="1021" r:id="rId23"/>
    <p:sldId id="1022" r:id="rId24"/>
    <p:sldId id="1023" r:id="rId25"/>
    <p:sldId id="1026" r:id="rId26"/>
    <p:sldId id="1027" r:id="rId27"/>
    <p:sldId id="1028" r:id="rId28"/>
    <p:sldId id="1029" r:id="rId29"/>
    <p:sldId id="1098" r:id="rId30"/>
    <p:sldId id="1099" r:id="rId31"/>
    <p:sldId id="1100" r:id="rId32"/>
    <p:sldId id="1102" r:id="rId33"/>
    <p:sldId id="1083" r:id="rId34"/>
    <p:sldId id="1081" r:id="rId35"/>
    <p:sldId id="1082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00FF"/>
    <a:srgbClr val="009999"/>
    <a:srgbClr val="FFFFCC"/>
    <a:srgbClr val="00FFCC"/>
    <a:srgbClr val="FF6600"/>
    <a:srgbClr val="99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5926" autoAdjust="0"/>
  </p:normalViewPr>
  <p:slideViewPr>
    <p:cSldViewPr snapToGrid="0">
      <p:cViewPr varScale="1">
        <p:scale>
          <a:sx n="82" d="100"/>
          <a:sy n="82" d="100"/>
        </p:scale>
        <p:origin x="6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135FE-73F9-4B97-A8B7-A096687FCB7D}" type="datetimeFigureOut">
              <a:rPr lang="zh-CN" altLang="en-US" smtClean="0"/>
              <a:t>2020/7/10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14BBA-7D18-459C-AE7F-A53DA9F6A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6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61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2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543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307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168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3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473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14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6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6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13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7/10/2020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43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78498" y="1926181"/>
            <a:ext cx="10658231" cy="2458721"/>
          </a:xfrm>
        </p:spPr>
        <p:txBody>
          <a:bodyPr/>
          <a:lstStyle/>
          <a:p>
            <a:pPr algn="ctr"/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   什么菜做得最好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61977" y="4746059"/>
            <a:ext cx="7891272" cy="12801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300" dirty="0">
                <a:latin typeface="仿宋" panose="02010609060101010101" pitchFamily="49" charset="-122"/>
                <a:ea typeface="仿宋" panose="02010609060101010101" pitchFamily="49" charset="-122"/>
              </a:rPr>
              <a:t>山东大学</a:t>
            </a:r>
            <a:endParaRPr lang="zh-CN" altLang="en-US" sz="28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0635" y="1791112"/>
            <a:ext cx="10349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D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yī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kè              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shénme    cài     zuò d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zuìhǎo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48672" y="4222359"/>
            <a:ext cx="93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</a:rPr>
              <a:t>1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0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8" y="290945"/>
            <a:ext cx="153697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鱼</a:t>
            </a:r>
          </a:p>
        </p:txBody>
      </p:sp>
      <p:sp>
        <p:nvSpPr>
          <p:cNvPr id="5" name="矩形 4"/>
          <p:cNvSpPr/>
          <p:nvPr/>
        </p:nvSpPr>
        <p:spPr>
          <a:xfrm>
            <a:off x="818767" y="1974384"/>
            <a:ext cx="9687793" cy="192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条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鱼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妈妈做的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鱼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很好吃。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047" y="654427"/>
            <a:ext cx="2797032" cy="20977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738" y="3323812"/>
            <a:ext cx="4279470" cy="28529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72594" y="1890664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tiáo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81E1030-41FB-4861-8CBA-23AD44714442}"/>
              </a:ext>
            </a:extLst>
          </p:cNvPr>
          <p:cNvSpPr/>
          <p:nvPr/>
        </p:nvSpPr>
        <p:spPr>
          <a:xfrm>
            <a:off x="2316832" y="999853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8" y="290945"/>
            <a:ext cx="2094914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羊肉</a:t>
            </a:r>
          </a:p>
        </p:txBody>
      </p:sp>
      <p:sp>
        <p:nvSpPr>
          <p:cNvPr id="5" name="矩形 4"/>
          <p:cNvSpPr/>
          <p:nvPr/>
        </p:nvSpPr>
        <p:spPr>
          <a:xfrm>
            <a:off x="818767" y="2191360"/>
            <a:ext cx="9687793" cy="192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羊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肉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比牛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肉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贵。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她不吃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肉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377" y="658506"/>
            <a:ext cx="2666657" cy="17708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551" y="639037"/>
            <a:ext cx="2692017" cy="17902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690" y="2470449"/>
            <a:ext cx="2654670" cy="20494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33" y="2589335"/>
            <a:ext cx="3574943" cy="20121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325" y="4761500"/>
            <a:ext cx="2074069" cy="196206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933307" y="3942230"/>
            <a:ext cx="900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牛</a:t>
            </a:r>
            <a:endParaRPr lang="zh-CN" altLang="en-US" sz="3200" dirty="0"/>
          </a:p>
        </p:txBody>
      </p:sp>
      <p:sp>
        <p:nvSpPr>
          <p:cNvPr id="12" name="矩形 11"/>
          <p:cNvSpPr/>
          <p:nvPr/>
        </p:nvSpPr>
        <p:spPr>
          <a:xfrm>
            <a:off x="11257533" y="3595416"/>
            <a:ext cx="5950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  j</a:t>
            </a:r>
            <a:r>
              <a:rPr lang="zh-CN" altLang="en-US" dirty="0"/>
              <a:t>ī</a:t>
            </a:r>
            <a:endParaRPr lang="en-US" altLang="zh-CN" dirty="0"/>
          </a:p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鸡</a:t>
            </a:r>
          </a:p>
        </p:txBody>
      </p:sp>
      <p:sp>
        <p:nvSpPr>
          <p:cNvPr id="13" name="矩形 12"/>
          <p:cNvSpPr/>
          <p:nvPr/>
        </p:nvSpPr>
        <p:spPr>
          <a:xfrm>
            <a:off x="10317574" y="5742534"/>
            <a:ext cx="6078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err="1"/>
              <a:t>zhū</a:t>
            </a:r>
            <a:endParaRPr lang="en-US" altLang="zh-CN" dirty="0"/>
          </a:p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猪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05238A7-FD36-4104-82D4-9FB6F3B2EEC7}"/>
              </a:ext>
            </a:extLst>
          </p:cNvPr>
          <p:cNvSpPr/>
          <p:nvPr/>
        </p:nvSpPr>
        <p:spPr>
          <a:xfrm>
            <a:off x="2541722" y="1104569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6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8" y="290945"/>
            <a:ext cx="153697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要</a:t>
            </a:r>
          </a:p>
        </p:txBody>
      </p:sp>
      <p:sp>
        <p:nvSpPr>
          <p:cNvPr id="5" name="矩形 4"/>
          <p:cNvSpPr/>
          <p:nvPr/>
        </p:nvSpPr>
        <p:spPr>
          <a:xfrm>
            <a:off x="269079" y="2520384"/>
            <a:ext cx="9687793" cy="2920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：先生，您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什么？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一杯咖啡。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zh-CN" altLang="en-US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timgsa.baidu.com/timg?image&amp;quality=80&amp;size=b9999_10000&amp;sec=1555220659325&amp;di=a9bdf5469eebc9ce6aad931747acfd7f&amp;imgtype=0&amp;src=http%3A%2F%2Fwww.gywb.com.cn%2Fxinwen%2Fattachement%2Fjpg%2Fsite2%2F20140917%2F5163004936523725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025" y="539022"/>
            <a:ext cx="2646226" cy="198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F81F668-732F-4AC6-90BA-B73AB72AF7B5}"/>
              </a:ext>
            </a:extLst>
          </p:cNvPr>
          <p:cNvSpPr/>
          <p:nvPr/>
        </p:nvSpPr>
        <p:spPr>
          <a:xfrm>
            <a:off x="2235067" y="994312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8" y="290945"/>
            <a:ext cx="153697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要</a:t>
            </a:r>
          </a:p>
        </p:txBody>
      </p:sp>
      <p:sp>
        <p:nvSpPr>
          <p:cNvPr id="5" name="矩形 4"/>
          <p:cNvSpPr/>
          <p:nvPr/>
        </p:nvSpPr>
        <p:spPr>
          <a:xfrm>
            <a:off x="151346" y="2170433"/>
            <a:ext cx="9687793" cy="192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：先生，您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什么菜？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一条鱼。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191" y="1775056"/>
            <a:ext cx="3487896" cy="232526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F81F668-732F-4AC6-90BA-B73AB72AF7B5}"/>
              </a:ext>
            </a:extLst>
          </p:cNvPr>
          <p:cNvSpPr/>
          <p:nvPr/>
        </p:nvSpPr>
        <p:spPr>
          <a:xfrm>
            <a:off x="2235067" y="994312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761" y="3270576"/>
            <a:ext cx="4807219" cy="3036138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437537" y="382385"/>
            <a:ext cx="187645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点</a:t>
            </a:r>
          </a:p>
        </p:txBody>
      </p:sp>
      <p:sp>
        <p:nvSpPr>
          <p:cNvPr id="4" name="矩形 3"/>
          <p:cNvSpPr/>
          <p:nvPr/>
        </p:nvSpPr>
        <p:spPr>
          <a:xfrm>
            <a:off x="854360" y="1891975"/>
            <a:ext cx="9485416" cy="291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服务员，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菜！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外卖、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咖啡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两个人去吃饭，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几个菜？</a:t>
            </a:r>
          </a:p>
        </p:txBody>
      </p:sp>
      <p:pic>
        <p:nvPicPr>
          <p:cNvPr id="5" name="Picture 2" descr="https://timgsa.baidu.com/timg?image&amp;quality=80&amp;size=b9999_10000&amp;sec=1541867036922&amp;di=ae1ac434eff994a152f55d46287ca4d3&amp;imgtype=0&amp;src=http%3A%2F%2F5b0988e595225.cdn.sohucs.com%2Fimages%2F20180926%2Fbcea15f1dd914418ab3752fc54a1c7a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535" y="694459"/>
            <a:ext cx="3413672" cy="224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535087E-4D82-4442-8FB4-B66201113B8A}"/>
              </a:ext>
            </a:extLst>
          </p:cNvPr>
          <p:cNvSpPr/>
          <p:nvPr/>
        </p:nvSpPr>
        <p:spPr>
          <a:xfrm>
            <a:off x="2514985" y="1038729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2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14604" y="290945"/>
            <a:ext cx="2202025" cy="116503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青菜</a:t>
            </a:r>
          </a:p>
        </p:txBody>
      </p:sp>
      <p:sp>
        <p:nvSpPr>
          <p:cNvPr id="5" name="矩形 4"/>
          <p:cNvSpPr/>
          <p:nvPr/>
        </p:nvSpPr>
        <p:spPr>
          <a:xfrm>
            <a:off x="214604" y="1639762"/>
            <a:ext cx="9687793" cy="192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：先生，您点什么菜？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：我要一个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青菜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690" y="1639762"/>
            <a:ext cx="2157584" cy="111791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F81F668-732F-4AC6-90BA-B73AB72AF7B5}"/>
              </a:ext>
            </a:extLst>
          </p:cNvPr>
          <p:cNvSpPr/>
          <p:nvPr/>
        </p:nvSpPr>
        <p:spPr>
          <a:xfrm>
            <a:off x="2416629" y="994312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5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6808" y="1703314"/>
            <a:ext cx="9687793" cy="94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多吃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青菜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很健康。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027" y="521432"/>
            <a:ext cx="4437152" cy="311176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08779D51-24EC-4B07-9F0F-6673747CD2FC}"/>
              </a:ext>
            </a:extLst>
          </p:cNvPr>
          <p:cNvSpPr/>
          <p:nvPr/>
        </p:nvSpPr>
        <p:spPr>
          <a:xfrm>
            <a:off x="446808" y="356259"/>
            <a:ext cx="2202025" cy="116503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青菜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0B2B0BC-1E7F-48AE-B425-A483773D98E2}"/>
              </a:ext>
            </a:extLst>
          </p:cNvPr>
          <p:cNvSpPr/>
          <p:nvPr/>
        </p:nvSpPr>
        <p:spPr>
          <a:xfrm>
            <a:off x="2648833" y="1059626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14604" y="290945"/>
            <a:ext cx="2202025" cy="116503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瓶</a:t>
            </a:r>
          </a:p>
        </p:txBody>
      </p:sp>
      <p:sp>
        <p:nvSpPr>
          <p:cNvPr id="5" name="矩形 4"/>
          <p:cNvSpPr/>
          <p:nvPr/>
        </p:nvSpPr>
        <p:spPr>
          <a:xfrm>
            <a:off x="214604" y="1639762"/>
            <a:ext cx="9687793" cy="291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：你们喝什么？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瓶 啤酒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瓶 饮料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F81F668-732F-4AC6-90BA-B73AB72AF7B5}"/>
              </a:ext>
            </a:extLst>
          </p:cNvPr>
          <p:cNvSpPr/>
          <p:nvPr/>
        </p:nvSpPr>
        <p:spPr>
          <a:xfrm>
            <a:off x="2416629" y="994312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ABCA60-C7CB-4D21-99AD-B875405E6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144" y="630865"/>
            <a:ext cx="2943020" cy="2943020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14D0EFF-B1DD-4674-9E26-B47A06BC6245}"/>
              </a:ext>
            </a:extLst>
          </p:cNvPr>
          <p:cNvSpPr/>
          <p:nvPr/>
        </p:nvSpPr>
        <p:spPr>
          <a:xfrm>
            <a:off x="9658762" y="965354"/>
            <a:ext cx="2202025" cy="116503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啤酒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648AB7F-E0ED-4233-B300-2F1161BF6649}"/>
              </a:ext>
            </a:extLst>
          </p:cNvPr>
          <p:cNvSpPr/>
          <p:nvPr/>
        </p:nvSpPr>
        <p:spPr>
          <a:xfrm>
            <a:off x="11453303" y="215963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5F5ED74-6F8E-4718-9CEE-919E39D1A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159" y="4021156"/>
            <a:ext cx="1157792" cy="2626634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261A4198-3882-4D2F-84D0-C1B80F2A14D3}"/>
              </a:ext>
            </a:extLst>
          </p:cNvPr>
          <p:cNvSpPr/>
          <p:nvPr/>
        </p:nvSpPr>
        <p:spPr>
          <a:xfrm>
            <a:off x="9658761" y="4436130"/>
            <a:ext cx="2202025" cy="116503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饮料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20440E7-75C3-4D42-A267-9237E1C3E45B}"/>
              </a:ext>
            </a:extLst>
          </p:cNvPr>
          <p:cNvSpPr/>
          <p:nvPr/>
        </p:nvSpPr>
        <p:spPr>
          <a:xfrm>
            <a:off x="11622833" y="5601162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9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29" y="3012138"/>
            <a:ext cx="3651094" cy="24352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918" y="309607"/>
            <a:ext cx="3769532" cy="25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5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8" y="290945"/>
            <a:ext cx="153697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行</a:t>
            </a:r>
          </a:p>
        </p:txBody>
      </p:sp>
      <p:sp>
        <p:nvSpPr>
          <p:cNvPr id="5" name="矩形 4"/>
          <p:cNvSpPr/>
          <p:nvPr/>
        </p:nvSpPr>
        <p:spPr>
          <a:xfrm>
            <a:off x="801908" y="1586518"/>
            <a:ext cx="9687793" cy="4884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：我们点一瓶啤酒吧！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行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：老师，明天给您作业，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行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吗？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：好的！</a:t>
            </a:r>
          </a:p>
        </p:txBody>
      </p:sp>
      <p:sp>
        <p:nvSpPr>
          <p:cNvPr id="3" name="矩形 2"/>
          <p:cNvSpPr/>
          <p:nvPr/>
        </p:nvSpPr>
        <p:spPr>
          <a:xfrm>
            <a:off x="6652040" y="3777126"/>
            <a:ext cx="2698175" cy="945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914400">
              <a:lnSpc>
                <a:spcPct val="16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行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行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EB6850-DFB0-4A3E-A918-0197274DAD54}"/>
              </a:ext>
            </a:extLst>
          </p:cNvPr>
          <p:cNvSpPr/>
          <p:nvPr/>
        </p:nvSpPr>
        <p:spPr>
          <a:xfrm>
            <a:off x="2416629" y="994312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生词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969432" y="4094498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WORDS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FF9B55-E66C-4271-91F8-14CF0AC7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11" y="1245209"/>
            <a:ext cx="5965262" cy="397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9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语法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710290" y="4280903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GRAMMAR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E8A416-95C4-4DB1-A70D-B6608C41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10" y="1755279"/>
            <a:ext cx="6335436" cy="31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04231" y="1278787"/>
            <a:ext cx="9687793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你喜欢做饭吗？你做的饭好吃吗？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你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饭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怎么样？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你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饭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好吗？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饭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很好。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饭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不好。</a:t>
            </a:r>
          </a:p>
        </p:txBody>
      </p:sp>
      <p:sp>
        <p:nvSpPr>
          <p:cNvPr id="4" name="TextBox 22"/>
          <p:cNvSpPr txBox="1"/>
          <p:nvPr/>
        </p:nvSpPr>
        <p:spPr>
          <a:xfrm>
            <a:off x="2214823" y="1103427"/>
            <a:ext cx="6479726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 O V 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 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</a:p>
        </p:txBody>
      </p:sp>
      <p:sp>
        <p:nvSpPr>
          <p:cNvPr id="6" name="矩形 5"/>
          <p:cNvSpPr/>
          <p:nvPr/>
        </p:nvSpPr>
        <p:spPr>
          <a:xfrm>
            <a:off x="6698671" y="3268332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好不好？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33284AC-B9AE-468C-8B7C-5D24CA565663}"/>
              </a:ext>
            </a:extLst>
          </p:cNvPr>
          <p:cNvSpPr/>
          <p:nvPr/>
        </p:nvSpPr>
        <p:spPr>
          <a:xfrm>
            <a:off x="208185" y="90018"/>
            <a:ext cx="6806672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情态补语    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Modal complements</a:t>
            </a:r>
          </a:p>
        </p:txBody>
      </p:sp>
    </p:spTree>
    <p:extLst>
      <p:ext uri="{BB962C8B-B14F-4D97-AF65-F5344CB8AC3E}">
        <p14:creationId xmlns:p14="http://schemas.microsoft.com/office/powerpoint/2010/main" val="143495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48776" y="2274552"/>
            <a:ext cx="96877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打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篮球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打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踢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足球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踢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汉语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TextBox 22"/>
          <p:cNvSpPr txBox="1"/>
          <p:nvPr/>
        </p:nvSpPr>
        <p:spPr>
          <a:xfrm>
            <a:off x="2214823" y="1103427"/>
            <a:ext cx="6479726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 O V 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 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</a:p>
        </p:txBody>
      </p:sp>
      <p:sp>
        <p:nvSpPr>
          <p:cNvPr id="6" name="矩形 5"/>
          <p:cNvSpPr/>
          <p:nvPr/>
        </p:nvSpPr>
        <p:spPr>
          <a:xfrm>
            <a:off x="1534333" y="5569336"/>
            <a:ext cx="9836257" cy="852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不好、不太好、不错、很好、特别好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非常好</a:t>
            </a:r>
          </a:p>
        </p:txBody>
      </p:sp>
      <p:sp>
        <p:nvSpPr>
          <p:cNvPr id="3" name="矩形 2"/>
          <p:cNvSpPr/>
          <p:nvPr/>
        </p:nvSpPr>
        <p:spPr>
          <a:xfrm>
            <a:off x="3719593" y="2557220"/>
            <a:ext cx="464949" cy="2572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184542" y="2557220"/>
            <a:ext cx="1070817" cy="2572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7611DB8-CD3A-498C-A965-896BA3F1E53E}"/>
              </a:ext>
            </a:extLst>
          </p:cNvPr>
          <p:cNvSpPr/>
          <p:nvPr/>
        </p:nvSpPr>
        <p:spPr>
          <a:xfrm>
            <a:off x="114879" y="101550"/>
            <a:ext cx="6806672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情态补语    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Modal complements</a:t>
            </a:r>
          </a:p>
        </p:txBody>
      </p:sp>
    </p:spTree>
    <p:extLst>
      <p:ext uri="{BB962C8B-B14F-4D97-AF65-F5344CB8AC3E}">
        <p14:creationId xmlns:p14="http://schemas.microsoft.com/office/powerpoint/2010/main" val="298895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14823" y="2244559"/>
            <a:ext cx="96877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复习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汉字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复习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不太好。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昨天晚上，我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休息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很好！</a:t>
            </a:r>
          </a:p>
        </p:txBody>
      </p:sp>
      <p:sp>
        <p:nvSpPr>
          <p:cNvPr id="4" name="TextBox 22"/>
          <p:cNvSpPr txBox="1"/>
          <p:nvPr/>
        </p:nvSpPr>
        <p:spPr>
          <a:xfrm>
            <a:off x="2214823" y="1103427"/>
            <a:ext cx="6479726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 O V 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 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</a:p>
        </p:txBody>
      </p:sp>
      <p:sp>
        <p:nvSpPr>
          <p:cNvPr id="8" name="矩形 7"/>
          <p:cNvSpPr/>
          <p:nvPr/>
        </p:nvSpPr>
        <p:spPr>
          <a:xfrm>
            <a:off x="3347635" y="2557220"/>
            <a:ext cx="836908" cy="683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184542" y="2339419"/>
            <a:ext cx="1132813" cy="806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D31F10-D24C-4FA1-852B-5957DADEFF25}"/>
              </a:ext>
            </a:extLst>
          </p:cNvPr>
          <p:cNvSpPr/>
          <p:nvPr/>
        </p:nvSpPr>
        <p:spPr>
          <a:xfrm>
            <a:off x="114879" y="101550"/>
            <a:ext cx="6806672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情态补语    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Modal complements</a:t>
            </a:r>
          </a:p>
        </p:txBody>
      </p:sp>
    </p:spTree>
    <p:extLst>
      <p:ext uri="{BB962C8B-B14F-4D97-AF65-F5344CB8AC3E}">
        <p14:creationId xmlns:p14="http://schemas.microsoft.com/office/powerpoint/2010/main" val="58416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71240" y="2525398"/>
            <a:ext cx="96877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游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泳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游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很好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快。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睡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觉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睡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很早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晚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少。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走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路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走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很快。</a:t>
            </a:r>
          </a:p>
        </p:txBody>
      </p:sp>
      <p:sp>
        <p:nvSpPr>
          <p:cNvPr id="4" name="TextBox 22"/>
          <p:cNvSpPr txBox="1"/>
          <p:nvPr/>
        </p:nvSpPr>
        <p:spPr>
          <a:xfrm>
            <a:off x="2214823" y="1103427"/>
            <a:ext cx="6479726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 O V 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 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</a:p>
        </p:txBody>
      </p:sp>
      <p:sp>
        <p:nvSpPr>
          <p:cNvPr id="7" name="矩形 6"/>
          <p:cNvSpPr/>
          <p:nvPr/>
        </p:nvSpPr>
        <p:spPr>
          <a:xfrm>
            <a:off x="3440624" y="2742375"/>
            <a:ext cx="976394" cy="2573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D822BA6-7CD2-4F5E-BD97-A7D908381660}"/>
              </a:ext>
            </a:extLst>
          </p:cNvPr>
          <p:cNvSpPr/>
          <p:nvPr/>
        </p:nvSpPr>
        <p:spPr>
          <a:xfrm>
            <a:off x="114879" y="101550"/>
            <a:ext cx="6806672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情态补语    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Modal complements</a:t>
            </a:r>
          </a:p>
        </p:txBody>
      </p:sp>
    </p:spTree>
    <p:extLst>
      <p:ext uri="{BB962C8B-B14F-4D97-AF65-F5344CB8AC3E}">
        <p14:creationId xmlns:p14="http://schemas.microsoft.com/office/powerpoint/2010/main" val="65830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85" y="1146875"/>
            <a:ext cx="4374264" cy="291503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02812" y="4726482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跑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步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很快。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545" y="923425"/>
            <a:ext cx="4189304" cy="313848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946528" y="472346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饭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很少。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04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39342" y="5301325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他汉语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非常快。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073288" y="5301325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牛奶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卖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很贵。</a:t>
            </a:r>
            <a:endParaRPr lang="zh-CN" altLang="en-US" dirty="0"/>
          </a:p>
        </p:txBody>
      </p:sp>
      <p:pic>
        <p:nvPicPr>
          <p:cNvPr id="2050" name="Picture 2" descr="https://timgsa.baidu.com/timg?image&amp;quality=80&amp;size=b9999_10000&amp;sec=1541872038862&amp;di=bcc0332e22832b88a3a7f99a5d359d30&amp;imgtype=0&amp;src=http%3A%2F%2Fimage2.sina.com.cn%2Fdy%2Fo%2F2006-11-24%2F4c5d4f1c0b54c52acff20dc0826ccb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16" y="923425"/>
            <a:ext cx="28575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71" y="944971"/>
            <a:ext cx="3109065" cy="39859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854655" y="4015577"/>
            <a:ext cx="1837362" cy="70788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30</a:t>
            </a:r>
            <a:r>
              <a:rPr lang="zh-CN" alt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块</a:t>
            </a:r>
            <a:r>
              <a:rPr lang="en-US" altLang="zh-CN" sz="4000" dirty="0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en-US" altLang="zh-CN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hé</a:t>
            </a:r>
            <a:endParaRPr lang="zh-CN" alt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2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34714" y="5301325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他咖啡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喝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很多。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219373" y="5301325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雨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非常大。</a:t>
            </a:r>
            <a:endParaRPr lang="zh-CN" altLang="en-US" dirty="0"/>
          </a:p>
        </p:txBody>
      </p:sp>
      <p:pic>
        <p:nvPicPr>
          <p:cNvPr id="4098" name="Picture 2" descr="https://timgsa.baidu.com/timg?image&amp;quality=80&amp;size=b9999_10000&amp;sec=1541872253283&amp;di=85af73fbb3daa3d5cb86e66d196daf89&amp;imgtype=0&amp;src=http%3A%2F%2Fimgsrc.baidu.com%2Fimgad%2Fpic%2Fitem%2F9213b07eca806538d3faee349ddda144ad348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288" y="1352197"/>
            <a:ext cx="4485478" cy="298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38" y="1365437"/>
            <a:ext cx="4375672" cy="297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4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21368" y="1847935"/>
            <a:ext cx="7610133" cy="3367877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60000"/>
              </a:lnSpc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饭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怎么样？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74320" lvl="1" indent="0">
              <a:lnSpc>
                <a:spcPct val="160000"/>
              </a:lnSpc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复习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汉字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复习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好吗？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74320" lvl="1" indent="0">
              <a:lnSpc>
                <a:spcPct val="160000"/>
              </a:lnSpc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游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泳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游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好不好？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</a:pPr>
            <a:endParaRPr lang="zh-CN" altLang="en-US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89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83994" y="2839801"/>
            <a:ext cx="9687793" cy="291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在北京，坐地铁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快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这家宾馆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方便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济南八月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热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，一月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冷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662" y="3686935"/>
            <a:ext cx="4453789" cy="241300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386392" y="4102911"/>
            <a:ext cx="88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宾馆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816" y="437282"/>
            <a:ext cx="1922044" cy="1441533"/>
          </a:xfrm>
          <a:prstGeom prst="rect">
            <a:avLst/>
          </a:prstGeom>
        </p:spPr>
      </p:pic>
      <p:pic>
        <p:nvPicPr>
          <p:cNvPr id="2050" name="Picture 2" descr="https://timgsa.baidu.com/timg?image&amp;quality=80&amp;size=b9999_10000&amp;sec=1555225335226&amp;di=84390b57d227934228a2f74c6106e730&amp;imgtype=0&amp;src=http%3A%2F%2Fimgup01.46412.com%2F46412%2F2017-06%2F20%2F19%2F14979568065022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80" y="2142527"/>
            <a:ext cx="1851116" cy="1119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584" y="437282"/>
            <a:ext cx="1942015" cy="1458277"/>
          </a:xfrm>
          <a:prstGeom prst="rect">
            <a:avLst/>
          </a:prstGeom>
        </p:spPr>
      </p:pic>
      <p:pic>
        <p:nvPicPr>
          <p:cNvPr id="2052" name="Picture 4" descr="https://timgsa.baidu.com/timg?image&amp;quality=80&amp;size=b9999_10000&amp;sec=1555225265930&amp;di=0cce3a3459cde6d83039d2a160bf0676&amp;imgtype=jpg&amp;src=http%3A%2F%2Fwww0.autoimg.cn%2Fzx%2Fblog%2Fcontent%2F2015%2F8%2F16%2F20150816130004973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322" y="1939273"/>
            <a:ext cx="1896538" cy="142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8E70DAF-4EA4-4B05-ADF0-1A0FDF2BD2C7}"/>
              </a:ext>
            </a:extLst>
          </p:cNvPr>
          <p:cNvSpPr/>
          <p:nvPr/>
        </p:nvSpPr>
        <p:spPr>
          <a:xfrm>
            <a:off x="102637" y="288162"/>
            <a:ext cx="7021474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副词“最”    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最”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097167B5-661A-4D05-A762-ED57AD282E52}"/>
              </a:ext>
            </a:extLst>
          </p:cNvPr>
          <p:cNvSpPr txBox="1"/>
          <p:nvPr/>
        </p:nvSpPr>
        <p:spPr>
          <a:xfrm>
            <a:off x="1121127" y="1674563"/>
            <a:ext cx="2993673" cy="79348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 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 Adj</a:t>
            </a:r>
          </a:p>
        </p:txBody>
      </p:sp>
    </p:spTree>
    <p:extLst>
      <p:ext uri="{BB962C8B-B14F-4D97-AF65-F5344CB8AC3E}">
        <p14:creationId xmlns:p14="http://schemas.microsoft.com/office/powerpoint/2010/main" val="4022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930633"/>
            <a:ext cx="11114532" cy="5787735"/>
          </a:xfrm>
        </p:spPr>
        <p:txBody>
          <a:bodyPr>
            <a:normAutofit/>
          </a:bodyPr>
          <a:lstStyle/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wèi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M        </a:t>
            </a:r>
            <a:r>
              <a:rPr lang="en-US" altLang="zh-CN" sz="18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 measure word for people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包间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bāojiān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N        private room(in a restaurant)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先生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xiānsheng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N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sir;Mr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里面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lǐmiàn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	  N        inside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菜单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càidān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N        menu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de	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StPt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18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 particle used between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8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              a verb and its complement</a:t>
            </a:r>
            <a:endParaRPr lang="en-US" altLang="zh-CN" sz="1800" i="1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-514350">
              <a:lnSpc>
                <a:spcPct val="12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7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zuì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Adv     most;-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est</a:t>
            </a:r>
            <a:endParaRPr lang="en-US" altLang="zh-CN" sz="1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鱼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yú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N       fish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羊肉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yángròu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N      mutton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yào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V     would like</a:t>
            </a:r>
          </a:p>
          <a:p>
            <a:pPr marL="514350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 startAt="7"/>
            </a:pPr>
            <a:endParaRPr lang="en-US" altLang="zh-CN" sz="1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7"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8ED922-29F5-4F99-97A6-DF56E15F8B07}"/>
              </a:ext>
            </a:extLst>
          </p:cNvPr>
          <p:cNvSpPr/>
          <p:nvPr/>
        </p:nvSpPr>
        <p:spPr>
          <a:xfrm>
            <a:off x="303745" y="421123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248EDA2-0E0E-48B9-BEBB-7FD128E145F9}"/>
              </a:ext>
            </a:extLst>
          </p:cNvPr>
          <p:cNvSpPr/>
          <p:nvPr/>
        </p:nvSpPr>
        <p:spPr>
          <a:xfrm>
            <a:off x="6096000" y="446359"/>
            <a:ext cx="6096000" cy="312604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diǎn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  V	    to order (dishes)</a:t>
            </a:r>
          </a:p>
          <a:p>
            <a:pPr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青菜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qīngcài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N	    vegetable dish</a:t>
            </a:r>
          </a:p>
          <a:p>
            <a:pPr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瓶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píng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  M	    bottle</a:t>
            </a:r>
          </a:p>
          <a:p>
            <a:pPr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啤酒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píjiǔ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   N	    beer</a:t>
            </a:r>
          </a:p>
          <a:p>
            <a:pPr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饮料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yǐnliào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N    beverage</a:t>
            </a:r>
          </a:p>
          <a:p>
            <a:pPr lvl="0"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行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xíng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   V    to be OK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88DDDAE-7456-44FE-A5C9-0F16D1689262}"/>
              </a:ext>
            </a:extLst>
          </p:cNvPr>
          <p:cNvSpPr/>
          <p:nvPr/>
        </p:nvSpPr>
        <p:spPr>
          <a:xfrm>
            <a:off x="6194474" y="3999898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0692C2-C837-47EF-83C4-6623D78C4D77}"/>
              </a:ext>
            </a:extLst>
          </p:cNvPr>
          <p:cNvSpPr/>
          <p:nvPr/>
        </p:nvSpPr>
        <p:spPr>
          <a:xfrm>
            <a:off x="6096000" y="4875311"/>
            <a:ext cx="6096000" cy="11714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情态补语         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Modal complements</a:t>
            </a:r>
          </a:p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副词“最”     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最”</a:t>
            </a:r>
          </a:p>
        </p:txBody>
      </p:sp>
    </p:spTree>
    <p:extLst>
      <p:ext uri="{BB962C8B-B14F-4D97-AF65-F5344CB8AC3E}">
        <p14:creationId xmlns:p14="http://schemas.microsoft.com/office/powerpoint/2010/main" val="730718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04231" y="1278787"/>
            <a:ext cx="9687793" cy="4884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的朋友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的同学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好吃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的菜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新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的手机</a:t>
            </a: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AC8FEBFB-77DB-40C0-866B-A22088E0AE27}"/>
              </a:ext>
            </a:extLst>
          </p:cNvPr>
          <p:cNvSpPr txBox="1"/>
          <p:nvPr/>
        </p:nvSpPr>
        <p:spPr>
          <a:xfrm>
            <a:off x="2211355" y="1187969"/>
            <a:ext cx="4114800" cy="79348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 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 Adj + 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 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 N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ACDDFF8-709E-4044-9806-43BC4929E1C9}"/>
              </a:ext>
            </a:extLst>
          </p:cNvPr>
          <p:cNvSpPr/>
          <p:nvPr/>
        </p:nvSpPr>
        <p:spPr>
          <a:xfrm>
            <a:off x="102637" y="288162"/>
            <a:ext cx="7021474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副词“最”    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最”</a:t>
            </a:r>
          </a:p>
        </p:txBody>
      </p:sp>
    </p:spTree>
    <p:extLst>
      <p:ext uri="{BB962C8B-B14F-4D97-AF65-F5344CB8AC3E}">
        <p14:creationId xmlns:p14="http://schemas.microsoft.com/office/powerpoint/2010/main" val="36640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04231" y="1278787"/>
            <a:ext cx="9687793" cy="390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zh-CN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</a:t>
            </a:r>
            <a:r>
              <a:rPr lang="zh-CN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哪种运动？</a:t>
            </a: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93030" y="4275362"/>
            <a:ext cx="7759485" cy="852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游泳、打篮球、踢足球、跑步、爬山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C5DADE4F-8702-43E8-80B0-8607C01A3850}"/>
              </a:ext>
            </a:extLst>
          </p:cNvPr>
          <p:cNvSpPr txBox="1"/>
          <p:nvPr/>
        </p:nvSpPr>
        <p:spPr>
          <a:xfrm>
            <a:off x="699976" y="485300"/>
            <a:ext cx="2993673" cy="79348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 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 V</a:t>
            </a:r>
          </a:p>
        </p:txBody>
      </p:sp>
    </p:spTree>
    <p:extLst>
      <p:ext uri="{BB962C8B-B14F-4D97-AF65-F5344CB8AC3E}">
        <p14:creationId xmlns:p14="http://schemas.microsoft.com/office/powerpoint/2010/main" val="28681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75227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最   </a:t>
            </a: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VS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   更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69848" y="2377440"/>
            <a:ext cx="10058400" cy="33904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这家饭店有很多菜，羊肉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最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好吃。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火车票很贵，飞机票</a:t>
            </a: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贵。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飞机票</a:t>
            </a:r>
            <a:r>
              <a:rPr lang="zh-CN" altLang="en-US" sz="3600" dirty="0">
                <a:solidFill>
                  <a:srgbClr val="CC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火车票</a:t>
            </a: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贵。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7341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FC5C345-8252-4D60-A86B-7A5F8D09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43" y="2029265"/>
            <a:ext cx="6358859" cy="2992902"/>
          </a:xfrm>
          <a:prstGeom prst="rect">
            <a:avLst/>
          </a:prstGeom>
        </p:spPr>
      </p:pic>
      <p:sp>
        <p:nvSpPr>
          <p:cNvPr id="7" name="标题 4">
            <a:extLst>
              <a:ext uri="{FF2B5EF4-FFF2-40B4-BE49-F238E27FC236}">
                <a16:creationId xmlns:a16="http://schemas.microsoft.com/office/drawing/2014/main" id="{E3D51FFF-2B43-4B9A-8DF4-B13D23BA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小结</a:t>
            </a:r>
          </a:p>
        </p:txBody>
      </p:sp>
      <p:sp>
        <p:nvSpPr>
          <p:cNvPr id="8" name="文本占位符 6">
            <a:extLst>
              <a:ext uri="{FF2B5EF4-FFF2-40B4-BE49-F238E27FC236}">
                <a16:creationId xmlns:a16="http://schemas.microsoft.com/office/drawing/2014/main" id="{A1E82F00-A4ED-46BD-B8F2-4EBA89A17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0832" y="3968529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SUMMARY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55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930633"/>
            <a:ext cx="11114532" cy="5787735"/>
          </a:xfrm>
        </p:spPr>
        <p:txBody>
          <a:bodyPr>
            <a:normAutofit/>
          </a:bodyPr>
          <a:lstStyle/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wèi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M        </a:t>
            </a:r>
            <a:r>
              <a:rPr lang="en-US" altLang="zh-CN" sz="18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 measure word for people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包间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bāojiān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N        private room(in a restaurant)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先生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xiānsheng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N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sir;Mr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里面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lǐmiàn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	  N        inside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菜单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càidān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N        menu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</a:t>
            </a:r>
            <a:r>
              <a:rPr lang="zh-CN" altLang="en-US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de	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StPt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1800" i="1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 particle used between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800" i="1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              a verb and its complement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7"/>
            </a:pPr>
            <a:r>
              <a:rPr lang="zh-CN" altLang="en-US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</a:t>
            </a:r>
            <a:r>
              <a:rPr lang="zh-CN" altLang="en-US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zuì</a:t>
            </a:r>
            <a:r>
              <a:rPr lang="en-US" altLang="zh-CN" sz="1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Adv     most;-</a:t>
            </a:r>
            <a:r>
              <a:rPr lang="en-US" altLang="zh-CN" sz="18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est</a:t>
            </a:r>
            <a:endParaRPr lang="en-US" altLang="zh-CN" sz="1800" dirty="0">
              <a:solidFill>
                <a:srgbClr val="009999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鱼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yú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N       fish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羊肉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yángròu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N      mutton</a:t>
            </a:r>
          </a:p>
          <a:p>
            <a:pPr mar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yào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V     would like</a:t>
            </a:r>
          </a:p>
          <a:p>
            <a:pPr marL="514350" indent="-514350">
              <a:lnSpc>
                <a:spcPct val="100000"/>
              </a:lnSpc>
              <a:spcBef>
                <a:spcPts val="1800"/>
              </a:spcBef>
              <a:buFont typeface="+mj-lt"/>
              <a:buAutoNum type="arabicPeriod" startAt="7"/>
            </a:pPr>
            <a:endParaRPr lang="en-US" altLang="zh-CN" sz="1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7"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8ED922-29F5-4F99-97A6-DF56E15F8B07}"/>
              </a:ext>
            </a:extLst>
          </p:cNvPr>
          <p:cNvSpPr/>
          <p:nvPr/>
        </p:nvSpPr>
        <p:spPr>
          <a:xfrm>
            <a:off x="303745" y="421123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248EDA2-0E0E-48B9-BEBB-7FD128E145F9}"/>
              </a:ext>
            </a:extLst>
          </p:cNvPr>
          <p:cNvSpPr/>
          <p:nvPr/>
        </p:nvSpPr>
        <p:spPr>
          <a:xfrm>
            <a:off x="6096000" y="446359"/>
            <a:ext cx="6096000" cy="312604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diǎn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  V	    to order (dishes)</a:t>
            </a:r>
          </a:p>
          <a:p>
            <a:pPr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青菜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qīngcài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N	    vegetable dish</a:t>
            </a:r>
          </a:p>
          <a:p>
            <a:pPr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瓶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píng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  M	    bottle</a:t>
            </a:r>
          </a:p>
          <a:p>
            <a:pPr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啤酒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píjiǔ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   N	    beer</a:t>
            </a:r>
          </a:p>
          <a:p>
            <a:pPr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饮料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yǐnliào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N    beverage</a:t>
            </a:r>
          </a:p>
          <a:p>
            <a:pPr lvl="0" indent="-514350">
              <a:lnSpc>
                <a:spcPct val="120000"/>
              </a:lnSpc>
              <a:buClr>
                <a:srgbClr val="C00000"/>
              </a:buClr>
              <a:buSzPct val="80000"/>
              <a:buFont typeface="+mj-lt"/>
              <a:buAutoNum type="arabicPeriod" startAt="11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行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xíng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   V    to be OK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88DDDAE-7456-44FE-A5C9-0F16D1689262}"/>
              </a:ext>
            </a:extLst>
          </p:cNvPr>
          <p:cNvSpPr/>
          <p:nvPr/>
        </p:nvSpPr>
        <p:spPr>
          <a:xfrm>
            <a:off x="6194474" y="3999898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0692C2-C837-47EF-83C4-6623D78C4D77}"/>
              </a:ext>
            </a:extLst>
          </p:cNvPr>
          <p:cNvSpPr/>
          <p:nvPr/>
        </p:nvSpPr>
        <p:spPr>
          <a:xfrm>
            <a:off x="6096000" y="4875311"/>
            <a:ext cx="6096000" cy="11714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情态补语         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Modal complements</a:t>
            </a:r>
          </a:p>
          <a:p>
            <a:pPr marL="514350" lvl="0" indent="-51435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副词“最”     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最”</a:t>
            </a:r>
          </a:p>
        </p:txBody>
      </p:sp>
    </p:spTree>
    <p:extLst>
      <p:ext uri="{BB962C8B-B14F-4D97-AF65-F5344CB8AC3E}">
        <p14:creationId xmlns:p14="http://schemas.microsoft.com/office/powerpoint/2010/main" val="274330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17D2F89-55C8-4349-83DA-F9B484F7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723" y="1485961"/>
            <a:ext cx="5504329" cy="41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3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8" y="382385"/>
            <a:ext cx="1670231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位</a:t>
            </a:r>
          </a:p>
        </p:txBody>
      </p:sp>
      <p:sp>
        <p:nvSpPr>
          <p:cNvPr id="7" name="矩形 6"/>
          <p:cNvSpPr/>
          <p:nvPr/>
        </p:nvSpPr>
        <p:spPr>
          <a:xfrm>
            <a:off x="1702571" y="2065630"/>
            <a:ext cx="40234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四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先生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是我爱人。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945" y="2475918"/>
            <a:ext cx="4814596" cy="3211298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4480414" y="1345393"/>
            <a:ext cx="3887457" cy="977488"/>
          </a:xfrm>
          <a:prstGeom prst="wedgeRoundRectCallout">
            <a:avLst>
              <a:gd name="adj1" fmla="val 35748"/>
              <a:gd name="adj2" fmla="val 98995"/>
              <a:gd name="adj3" fmla="val 16667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请问，几</a:t>
            </a:r>
            <a:r>
              <a:rPr lang="zh-CN" altLang="en-US" sz="40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位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F16F4A5-69D1-42B1-A01D-410670A40734}"/>
              </a:ext>
            </a:extLst>
          </p:cNvPr>
          <p:cNvSpPr/>
          <p:nvPr/>
        </p:nvSpPr>
        <p:spPr>
          <a:xfrm>
            <a:off x="2107769" y="1087424"/>
            <a:ext cx="458780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8" y="382385"/>
            <a:ext cx="2218576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包间</a:t>
            </a:r>
          </a:p>
        </p:txBody>
      </p:sp>
      <p:sp>
        <p:nvSpPr>
          <p:cNvPr id="7" name="矩形 6"/>
          <p:cNvSpPr/>
          <p:nvPr/>
        </p:nvSpPr>
        <p:spPr>
          <a:xfrm>
            <a:off x="437537" y="2080145"/>
            <a:ext cx="551331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：请问，您几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：四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你们饭店有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包间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吗？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：有，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先生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1" y="3729447"/>
            <a:ext cx="4814596" cy="2788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294541"/>
            <a:ext cx="4702628" cy="30688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B53F50A-7BB7-4A37-827E-1BC2C99F0A81}"/>
              </a:ext>
            </a:extLst>
          </p:cNvPr>
          <p:cNvSpPr/>
          <p:nvPr/>
        </p:nvSpPr>
        <p:spPr>
          <a:xfrm>
            <a:off x="2876669" y="1162069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8" y="382385"/>
            <a:ext cx="2329726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先生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68530" y="3725446"/>
            <a:ext cx="4023470" cy="11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女士</a:t>
            </a:r>
          </a:p>
        </p:txBody>
      </p:sp>
      <p:sp>
        <p:nvSpPr>
          <p:cNvPr id="5" name="矩形 4"/>
          <p:cNvSpPr/>
          <p:nvPr/>
        </p:nvSpPr>
        <p:spPr>
          <a:xfrm>
            <a:off x="8901566" y="3655514"/>
            <a:ext cx="548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shì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05" y="2320792"/>
            <a:ext cx="5379076" cy="3754311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4864819" y="1130319"/>
            <a:ext cx="3887457" cy="1022858"/>
          </a:xfrm>
          <a:prstGeom prst="wedgeRoundRectCallout">
            <a:avLst>
              <a:gd name="adj1" fmla="val -38131"/>
              <a:gd name="adj2" fmla="val 84637"/>
              <a:gd name="adj3" fmla="val 16667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王先生，您好！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58AC51F-A31C-406B-ABBC-EDA90A1DF05F}"/>
              </a:ext>
            </a:extLst>
          </p:cNvPr>
          <p:cNvSpPr/>
          <p:nvPr/>
        </p:nvSpPr>
        <p:spPr>
          <a:xfrm>
            <a:off x="2876669" y="1162069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9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8" y="382385"/>
            <a:ext cx="219369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里面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405" y="783601"/>
            <a:ext cx="3147753" cy="2360815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5786699" y="382385"/>
            <a:ext cx="2834785" cy="912564"/>
          </a:xfrm>
          <a:prstGeom prst="wedgeRoundRectCallout">
            <a:avLst>
              <a:gd name="adj1" fmla="val 38243"/>
              <a:gd name="adj2" fmla="val 104379"/>
              <a:gd name="adj3" fmla="val 16667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里面请！</a:t>
            </a:r>
          </a:p>
        </p:txBody>
      </p:sp>
      <p:sp>
        <p:nvSpPr>
          <p:cNvPr id="8" name="矩形 7"/>
          <p:cNvSpPr/>
          <p:nvPr/>
        </p:nvSpPr>
        <p:spPr>
          <a:xfrm>
            <a:off x="854344" y="2098079"/>
            <a:ext cx="648884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里面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是什么？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教室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面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有点儿热。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卡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面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没有钱了。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zh-CN" altLang="en-US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405" y="3806890"/>
            <a:ext cx="3147753" cy="209542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C7E6044-747C-4ADB-8EFC-DAB886411CFF}"/>
              </a:ext>
            </a:extLst>
          </p:cNvPr>
          <p:cNvSpPr/>
          <p:nvPr/>
        </p:nvSpPr>
        <p:spPr>
          <a:xfrm>
            <a:off x="2876669" y="1162069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1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827" y="2971800"/>
            <a:ext cx="6153150" cy="388620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437537" y="382385"/>
            <a:ext cx="2088687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菜单</a:t>
            </a:r>
          </a:p>
        </p:txBody>
      </p:sp>
      <p:sp>
        <p:nvSpPr>
          <p:cNvPr id="4" name="矩形 3"/>
          <p:cNvSpPr/>
          <p:nvPr/>
        </p:nvSpPr>
        <p:spPr>
          <a:xfrm>
            <a:off x="854360" y="1891975"/>
            <a:ext cx="9485416" cy="291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先生，这是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菜单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，请您看一下儿。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请给我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菜单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请问，有英语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菜单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吗？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3C6A796-A22E-4BFF-953C-ACD9DC1F82B7}"/>
              </a:ext>
            </a:extLst>
          </p:cNvPr>
          <p:cNvSpPr/>
          <p:nvPr/>
        </p:nvSpPr>
        <p:spPr>
          <a:xfrm>
            <a:off x="2715208" y="1162069"/>
            <a:ext cx="410547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7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81412" y="290945"/>
            <a:ext cx="1593883" cy="108065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菜</a:t>
            </a:r>
          </a:p>
        </p:txBody>
      </p:sp>
      <p:sp>
        <p:nvSpPr>
          <p:cNvPr id="4" name="矩形 3"/>
          <p:cNvSpPr/>
          <p:nvPr/>
        </p:nvSpPr>
        <p:spPr>
          <a:xfrm>
            <a:off x="5275240" y="3149221"/>
            <a:ext cx="2551849" cy="94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菜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156" y="290945"/>
            <a:ext cx="2966432" cy="19702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790" y="302166"/>
            <a:ext cx="3010119" cy="20083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844" y="358124"/>
            <a:ext cx="3001396" cy="199592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102469E-108E-4DCE-AAB4-E00A301C9865}"/>
              </a:ext>
            </a:extLst>
          </p:cNvPr>
          <p:cNvSpPr/>
          <p:nvPr/>
        </p:nvSpPr>
        <p:spPr>
          <a:xfrm>
            <a:off x="1890893" y="1276047"/>
            <a:ext cx="410547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活字">
  <a:themeElements>
    <a:clrScheme name="木活字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活字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活字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TM03090434[[fn=木头类型]]</Template>
  <TotalTime>3767</TotalTime>
  <Words>950</Words>
  <Application>Microsoft Office PowerPoint</Application>
  <PresentationFormat>宽屏</PresentationFormat>
  <Paragraphs>191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等线</vt:lpstr>
      <vt:lpstr>仿宋</vt:lpstr>
      <vt:lpstr>黑体</vt:lpstr>
      <vt:lpstr>华文楷体</vt:lpstr>
      <vt:lpstr>楷体</vt:lpstr>
      <vt:lpstr>Rockwell</vt:lpstr>
      <vt:lpstr>Rockwell Condensed</vt:lpstr>
      <vt:lpstr>Times New Roman</vt:lpstr>
      <vt:lpstr>Wingdings</vt:lpstr>
      <vt:lpstr>木活字</vt:lpstr>
      <vt:lpstr>第1课    什么菜做得最好</vt:lpstr>
      <vt:lpstr>生词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最   VS   更</vt:lpstr>
      <vt:lpstr>小结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第5课   你好！</dc:title>
  <dc:creator>Pig Li</dc:creator>
  <cp:lastModifiedBy> </cp:lastModifiedBy>
  <cp:revision>395</cp:revision>
  <dcterms:created xsi:type="dcterms:W3CDTF">2018-09-22T11:56:25Z</dcterms:created>
  <dcterms:modified xsi:type="dcterms:W3CDTF">2020-07-09T22:49:50Z</dcterms:modified>
</cp:coreProperties>
</file>