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notesMasterIdLst>
    <p:notesMasterId r:id="rId36"/>
  </p:notesMasterIdLst>
  <p:sldIdLst>
    <p:sldId id="256" r:id="rId2"/>
    <p:sldId id="977" r:id="rId3"/>
    <p:sldId id="858" r:id="rId4"/>
    <p:sldId id="953" r:id="rId5"/>
    <p:sldId id="279" r:id="rId6"/>
    <p:sldId id="954" r:id="rId7"/>
    <p:sldId id="336" r:id="rId8"/>
    <p:sldId id="944" r:id="rId9"/>
    <p:sldId id="351" r:id="rId10"/>
    <p:sldId id="407" r:id="rId11"/>
    <p:sldId id="349" r:id="rId12"/>
    <p:sldId id="955" r:id="rId13"/>
    <p:sldId id="948" r:id="rId14"/>
    <p:sldId id="950" r:id="rId15"/>
    <p:sldId id="960" r:id="rId16"/>
    <p:sldId id="951" r:id="rId17"/>
    <p:sldId id="952" r:id="rId18"/>
    <p:sldId id="859" r:id="rId19"/>
    <p:sldId id="309" r:id="rId20"/>
    <p:sldId id="404" r:id="rId21"/>
    <p:sldId id="973" r:id="rId22"/>
    <p:sldId id="974" r:id="rId23"/>
    <p:sldId id="975" r:id="rId24"/>
    <p:sldId id="976" r:id="rId25"/>
    <p:sldId id="968" r:id="rId26"/>
    <p:sldId id="971" r:id="rId27"/>
    <p:sldId id="969" r:id="rId28"/>
    <p:sldId id="972" r:id="rId29"/>
    <p:sldId id="341" r:id="rId30"/>
    <p:sldId id="355" r:id="rId31"/>
    <p:sldId id="402" r:id="rId32"/>
    <p:sldId id="941" r:id="rId33"/>
    <p:sldId id="943" r:id="rId34"/>
    <p:sldId id="861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977" autoAdjust="0"/>
  </p:normalViewPr>
  <p:slideViewPr>
    <p:cSldViewPr snapToGrid="0">
      <p:cViewPr varScale="1">
        <p:scale>
          <a:sx n="78" d="100"/>
          <a:sy n="78" d="100"/>
        </p:scale>
        <p:origin x="8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ECAF3-BD76-42B7-99F4-EAF5E41877B4}" type="datetimeFigureOut">
              <a:rPr lang="zh-CN" altLang="en-US" smtClean="0"/>
              <a:t>2020/7/9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93860-B097-478A-85C8-CE436F9891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25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93860-B097-478A-85C8-CE436F9891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163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93860-B097-478A-85C8-CE436F98917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481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93860-B097-478A-85C8-CE436F98917B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163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7/9/2020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89068" y="1935120"/>
            <a:ext cx="10433164" cy="2458721"/>
          </a:xfrm>
        </p:spPr>
        <p:txBody>
          <a:bodyPr/>
          <a:lstStyle/>
          <a:p>
            <a:pPr algn="ctr"/>
            <a:r>
              <a:rPr lang="zh-CN" altLang="en-US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 这是你的手机吗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06187" y="4922880"/>
            <a:ext cx="7891272" cy="12801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</a:t>
            </a:r>
            <a:endParaRPr lang="en-US" altLang="zh-CN" sz="4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69768" y="1800443"/>
            <a:ext cx="10118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èr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kè      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zhè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shì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nǐ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de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shǒu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jī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ma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222359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1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0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" y="621206"/>
            <a:ext cx="1838528" cy="123372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新</a:t>
            </a:r>
          </a:p>
        </p:txBody>
      </p:sp>
      <p:sp>
        <p:nvSpPr>
          <p:cNvPr id="9" name="椭圆 8"/>
          <p:cNvSpPr/>
          <p:nvPr/>
        </p:nvSpPr>
        <p:spPr>
          <a:xfrm>
            <a:off x="9732460" y="682152"/>
            <a:ext cx="1755906" cy="117277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旧</a:t>
            </a:r>
          </a:p>
        </p:txBody>
      </p:sp>
      <p:sp>
        <p:nvSpPr>
          <p:cNvPr id="4" name="矩形 3"/>
          <p:cNvSpPr/>
          <p:nvPr/>
        </p:nvSpPr>
        <p:spPr>
          <a:xfrm>
            <a:off x="9480703" y="1798827"/>
            <a:ext cx="2502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jiù</a:t>
            </a:r>
            <a:r>
              <a:rPr lang="en-US" altLang="zh-CN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/ old (not for person)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291" y="514684"/>
            <a:ext cx="1116711" cy="18547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761" y="429085"/>
            <a:ext cx="2544318" cy="19403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908" y="2752763"/>
            <a:ext cx="2402171" cy="1801628"/>
          </a:xfrm>
          <a:prstGeom prst="rect">
            <a:avLst/>
          </a:prstGeom>
        </p:spPr>
      </p:pic>
      <p:pic>
        <p:nvPicPr>
          <p:cNvPr id="2050" name="Picture 2" descr="https://timgsa.baidu.com/timg?image&amp;quality=80&amp;size=b9999_10000&amp;sec=1568860764913&amp;di=5de2d9b9881167fa002e91d6b6993027&amp;imgtype=0&amp;src=http%3A%2F%2Fimg2.cache.netease.com%2Fhebei%2F2015%2F7%2F6%2F2015070610012431ca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97" y="2746565"/>
            <a:ext cx="2410435" cy="180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imgsa.baidu.com/timg?image&amp;quality=80&amp;size=b9999_10000&amp;sec=1568860790837&amp;di=2ed336f8213123ca983cdcca941a439f&amp;imgtype=0&amp;src=http%3A%2F%2Fimg.alicdn.com%2Fimgextra%2Fi3%2F2899976527%2FTB2.ptieMCN.eBjSZFoXXXj0FXa_%2521%25212899976527-0-beehive-scen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97" y="4982623"/>
            <a:ext cx="2251363" cy="168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8908" y="4982623"/>
            <a:ext cx="2397217" cy="1599696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5996985" y="290945"/>
            <a:ext cx="64181" cy="63811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316857" y="1214574"/>
            <a:ext cx="1393371" cy="640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手机</a:t>
            </a:r>
          </a:p>
        </p:txBody>
      </p:sp>
      <p:sp>
        <p:nvSpPr>
          <p:cNvPr id="15" name="矩形 14"/>
          <p:cNvSpPr/>
          <p:nvPr/>
        </p:nvSpPr>
        <p:spPr>
          <a:xfrm>
            <a:off x="5364480" y="3404779"/>
            <a:ext cx="1393371" cy="640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车</a:t>
            </a:r>
            <a:r>
              <a:rPr lang="en-US" altLang="zh-CN" sz="16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chē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86525" y="5507158"/>
            <a:ext cx="1393371" cy="640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鞋</a:t>
            </a:r>
            <a:r>
              <a:rPr lang="en-US" altLang="zh-CN" sz="1600" i="1" dirty="0" err="1">
                <a:solidFill>
                  <a:prstClr val="white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xié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D100096-A526-46E6-92E2-0FB5A1217438}"/>
              </a:ext>
            </a:extLst>
          </p:cNvPr>
          <p:cNvSpPr/>
          <p:nvPr/>
        </p:nvSpPr>
        <p:spPr>
          <a:xfrm>
            <a:off x="1443376" y="1776629"/>
            <a:ext cx="743495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4C05527-1249-4230-8E65-C10769A34489}"/>
              </a:ext>
            </a:extLst>
          </p:cNvPr>
          <p:cNvSpPr/>
          <p:nvPr/>
        </p:nvSpPr>
        <p:spPr>
          <a:xfrm>
            <a:off x="11239816" y="1506171"/>
            <a:ext cx="743495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7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1162183" y="2741729"/>
            <a:ext cx="2509518" cy="1374541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</a:t>
            </a:r>
            <a:endParaRPr lang="en-US" altLang="zh-CN" sz="44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zh-CN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34297" y="290945"/>
            <a:ext cx="1877961" cy="1272576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很</a:t>
            </a: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4058598" y="712397"/>
            <a:ext cx="4599019" cy="5046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：你好吗？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：我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好！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：老师好吗？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：老师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好。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2FBFB26-3034-4A77-86EE-7764A729963A}"/>
              </a:ext>
            </a:extLst>
          </p:cNvPr>
          <p:cNvSpPr txBox="1"/>
          <p:nvPr/>
        </p:nvSpPr>
        <p:spPr>
          <a:xfrm>
            <a:off x="7975307" y="1791880"/>
            <a:ext cx="2772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zh-CN" altLang="en-US" sz="4000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是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好。</a:t>
            </a:r>
            <a:r>
              <a:rPr lang="en-US" altLang="zh-CN" sz="4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×</a:t>
            </a:r>
            <a:endParaRPr lang="zh-CN" altLang="en-US" sz="40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1E14539-5A6D-405C-A3BE-B7E35759CEBF}"/>
              </a:ext>
            </a:extLst>
          </p:cNvPr>
          <p:cNvSpPr txBox="1"/>
          <p:nvPr/>
        </p:nvSpPr>
        <p:spPr>
          <a:xfrm>
            <a:off x="7975306" y="4116270"/>
            <a:ext cx="3367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老师</a:t>
            </a:r>
            <a:r>
              <a:rPr lang="zh-CN" altLang="en-US" sz="4000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是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好。</a:t>
            </a:r>
            <a:r>
              <a:rPr lang="en-US" altLang="zh-CN" sz="4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×</a:t>
            </a:r>
            <a:endParaRPr lang="zh-CN" altLang="en-US" sz="40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6E9142D-5535-4BCC-9529-36E49D1DA408}"/>
              </a:ext>
            </a:extLst>
          </p:cNvPr>
          <p:cNvSpPr/>
          <p:nvPr/>
        </p:nvSpPr>
        <p:spPr>
          <a:xfrm>
            <a:off x="2525827" y="1101856"/>
            <a:ext cx="743495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Adv.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3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645" y="1104619"/>
            <a:ext cx="1116711" cy="18547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009" y="822375"/>
            <a:ext cx="2544318" cy="1940310"/>
          </a:xfrm>
          <a:prstGeom prst="rect">
            <a:avLst/>
          </a:prstGeom>
        </p:spPr>
      </p:pic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5AD3537F-D844-46A2-B5B9-D8D3FE033665}"/>
              </a:ext>
            </a:extLst>
          </p:cNvPr>
          <p:cNvSpPr txBox="1">
            <a:spLocks/>
          </p:cNvSpPr>
          <p:nvPr/>
        </p:nvSpPr>
        <p:spPr>
          <a:xfrm>
            <a:off x="1701704" y="3429000"/>
            <a:ext cx="2769623" cy="1053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手机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188E4E0B-8B1A-48A2-BE95-F796297A8622}"/>
              </a:ext>
            </a:extLst>
          </p:cNvPr>
          <p:cNvSpPr txBox="1">
            <a:spLocks/>
          </p:cNvSpPr>
          <p:nvPr/>
        </p:nvSpPr>
        <p:spPr>
          <a:xfrm>
            <a:off x="7091190" y="3429000"/>
            <a:ext cx="2769623" cy="1053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手机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旧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53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225173" y="3092679"/>
            <a:ext cx="5650334" cy="3090935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：新手机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好看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吗？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：新手机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好看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：新手机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好看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46809" y="290945"/>
            <a:ext cx="215047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好看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A51FF24-4FCD-4C23-ACF1-8941EE67A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632" y="674386"/>
            <a:ext cx="3044301" cy="3044301"/>
          </a:xfrm>
          <a:prstGeom prst="rect">
            <a:avLst/>
          </a:prstGeom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48C3E1D-329C-4507-BA6D-854C2696E8E1}"/>
              </a:ext>
            </a:extLst>
          </p:cNvPr>
          <p:cNvSpPr txBox="1">
            <a:spLocks/>
          </p:cNvSpPr>
          <p:nvPr/>
        </p:nvSpPr>
        <p:spPr>
          <a:xfrm>
            <a:off x="5970060" y="4114083"/>
            <a:ext cx="5156500" cy="2419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喜欢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新手机。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喜欢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新手机。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EC97BA8A-5146-4286-9585-A81B5D6030B1}"/>
              </a:ext>
            </a:extLst>
          </p:cNvPr>
          <p:cNvSpPr/>
          <p:nvPr/>
        </p:nvSpPr>
        <p:spPr>
          <a:xfrm>
            <a:off x="9816351" y="3162773"/>
            <a:ext cx="215047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喜欢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3A3A954-3AAE-4631-ADF6-6AEBFD5CB862}"/>
              </a:ext>
            </a:extLst>
          </p:cNvPr>
          <p:cNvSpPr/>
          <p:nvPr/>
        </p:nvSpPr>
        <p:spPr>
          <a:xfrm>
            <a:off x="2525827" y="1101856"/>
            <a:ext cx="743495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90BAAD3-8EFD-42E1-9EA7-1232CBD85524}"/>
              </a:ext>
            </a:extLst>
          </p:cNvPr>
          <p:cNvSpPr/>
          <p:nvPr/>
        </p:nvSpPr>
        <p:spPr>
          <a:xfrm>
            <a:off x="11223332" y="4274601"/>
            <a:ext cx="408229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  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4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225173" y="3092679"/>
            <a:ext cx="5971346" cy="2617457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喜欢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黑色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喜欢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黑色</a:t>
            </a:r>
            <a:r>
              <a:rPr lang="zh-CN" altLang="en-US" sz="40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手机。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46809" y="290945"/>
            <a:ext cx="215047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黑色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654EF84-4C83-4018-BACF-D38910F14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553591"/>
            <a:ext cx="4143983" cy="310798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49F59F0-BC2C-493E-B8F4-4E05A632CD09}"/>
              </a:ext>
            </a:extLst>
          </p:cNvPr>
          <p:cNvSpPr/>
          <p:nvPr/>
        </p:nvSpPr>
        <p:spPr>
          <a:xfrm>
            <a:off x="2525827" y="1101856"/>
            <a:ext cx="374689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 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5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225173" y="3092680"/>
            <a:ext cx="5971346" cy="2285566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：他叫什么名字？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：我不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知道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46809" y="290945"/>
            <a:ext cx="215047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知道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49F59F0-BC2C-493E-B8F4-4E05A632CD09}"/>
              </a:ext>
            </a:extLst>
          </p:cNvPr>
          <p:cNvSpPr/>
          <p:nvPr/>
        </p:nvSpPr>
        <p:spPr>
          <a:xfrm>
            <a:off x="2525827" y="1101856"/>
            <a:ext cx="492676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516B1EB-C464-40DB-A6E3-4F8D1A0FD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0852" y="104221"/>
            <a:ext cx="1544800" cy="497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5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913736" y="2276272"/>
            <a:ext cx="9718595" cy="2617457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：李白喜欢什么手机？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：我不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知道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：我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知道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，李白喜欢黑色的手机。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46809" y="290945"/>
            <a:ext cx="215047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知道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93FA3D8E-1722-4771-90D2-B1BCC62B9385}"/>
              </a:ext>
            </a:extLst>
          </p:cNvPr>
          <p:cNvSpPr txBox="1">
            <a:spLocks/>
          </p:cNvSpPr>
          <p:nvPr/>
        </p:nvSpPr>
        <p:spPr>
          <a:xfrm>
            <a:off x="375472" y="3915741"/>
            <a:ext cx="9624561" cy="261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609E410-608B-449F-88D0-A3F0BDF3920D}"/>
              </a:ext>
            </a:extLst>
          </p:cNvPr>
          <p:cNvSpPr/>
          <p:nvPr/>
        </p:nvSpPr>
        <p:spPr>
          <a:xfrm>
            <a:off x="2525827" y="1101856"/>
            <a:ext cx="492676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33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9" y="290945"/>
            <a:ext cx="215047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知道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93FA3D8E-1722-4771-90D2-B1BCC62B9385}"/>
              </a:ext>
            </a:extLst>
          </p:cNvPr>
          <p:cNvSpPr txBox="1">
            <a:spLocks/>
          </p:cNvSpPr>
          <p:nvPr/>
        </p:nvSpPr>
        <p:spPr>
          <a:xfrm>
            <a:off x="628052" y="1752257"/>
            <a:ext cx="7286681" cy="957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知道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老师是哪国人吗？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4113494A-A595-4BE3-BC9D-C9DBC15C5CE4}"/>
              </a:ext>
            </a:extLst>
          </p:cNvPr>
          <p:cNvSpPr txBox="1">
            <a:spLocks/>
          </p:cNvSpPr>
          <p:nvPr/>
        </p:nvSpPr>
        <p:spPr>
          <a:xfrm>
            <a:off x="0" y="3058902"/>
            <a:ext cx="7286681" cy="1923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：老师是哪国人？你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知道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吗？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：我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知道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，老师是中国人。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C90AFE7-3B54-4432-951A-FFAAA164C3B6}"/>
              </a:ext>
            </a:extLst>
          </p:cNvPr>
          <p:cNvSpPr/>
          <p:nvPr/>
        </p:nvSpPr>
        <p:spPr>
          <a:xfrm>
            <a:off x="2525827" y="1101856"/>
            <a:ext cx="492676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5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2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A2F3BC17-1E76-4AB7-AE5B-CA6E85C26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219" y="1874791"/>
            <a:ext cx="3841562" cy="3860242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手机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同学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手机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老师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名字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E19E053-B1DB-4740-8397-6672886459A6}"/>
              </a:ext>
            </a:extLst>
          </p:cNvPr>
          <p:cNvSpPr/>
          <p:nvPr/>
        </p:nvSpPr>
        <p:spPr>
          <a:xfrm>
            <a:off x="234898" y="149808"/>
            <a:ext cx="8598829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结构助词：的   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structural particle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的”</a:t>
            </a:r>
          </a:p>
        </p:txBody>
      </p:sp>
    </p:spTree>
    <p:extLst>
      <p:ext uri="{BB962C8B-B14F-4D97-AF65-F5344CB8AC3E}">
        <p14:creationId xmlns:p14="http://schemas.microsoft.com/office/powerpoint/2010/main" val="36697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6536" y="751310"/>
            <a:ext cx="5416355" cy="6106689"/>
          </a:xfrm>
        </p:spPr>
        <p:txBody>
          <a:bodyPr>
            <a:noAutofit/>
          </a:bodyPr>
          <a:lstStyle/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同学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tóngxué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           classmate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早上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zǎoshang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N            morning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zhè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this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zh-CN" altLang="en-US" sz="32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de  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StPt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 particle(after an attribute)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手机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shǒujī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N           cell phone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duì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A            right, correct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新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xīn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A            new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hěn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Adv         very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好看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hǎokàn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A           good-looking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zh-CN" altLang="en-US" sz="32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也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yě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Adv         also</a:t>
            </a:r>
          </a:p>
          <a:p>
            <a:pPr marL="0" indent="-514350">
              <a:lnSpc>
                <a:spcPts val="4000"/>
              </a:lnSpc>
              <a:spcBef>
                <a:spcPts val="0"/>
              </a:spcBef>
              <a:buFont typeface="+mj-lt"/>
              <a:buAutoNum type="arabicPeriod" startAt="6"/>
            </a:pP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Font typeface="+mj-lt"/>
              <a:buAutoNum type="arabicPeriod" startAt="6"/>
            </a:pPr>
            <a:endParaRPr lang="en-US" altLang="zh-CN" sz="1400" dirty="0">
              <a:solidFill>
                <a:srgbClr val="009999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643DC1A-9998-4594-90AB-E5B51E02260D}"/>
              </a:ext>
            </a:extLst>
          </p:cNvPr>
          <p:cNvSpPr/>
          <p:nvPr/>
        </p:nvSpPr>
        <p:spPr>
          <a:xfrm>
            <a:off x="372379" y="107636"/>
            <a:ext cx="1693867" cy="53660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E7DF54F7-E571-4C7D-9A0D-B97A583FA6BA}"/>
              </a:ext>
            </a:extLst>
          </p:cNvPr>
          <p:cNvSpPr txBox="1">
            <a:spLocks/>
          </p:cNvSpPr>
          <p:nvPr/>
        </p:nvSpPr>
        <p:spPr>
          <a:xfrm>
            <a:off x="5434190" y="118827"/>
            <a:ext cx="6089026" cy="3707449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11"/>
            </a:pPr>
            <a:r>
              <a:rPr lang="zh-CN" altLang="en-US" sz="7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喜欢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49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xǐhuan</a:t>
            </a:r>
            <a:r>
              <a:rPr lang="en-US" altLang="zh-CN" sz="4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V           to like</a:t>
            </a:r>
          </a:p>
          <a:p>
            <a:pPr marL="1143000" indent="-11430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11"/>
            </a:pPr>
            <a:r>
              <a:rPr lang="zh-CN" altLang="en-US" sz="7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黑色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49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hēisè</a:t>
            </a:r>
            <a:r>
              <a:rPr lang="en-US" altLang="zh-CN" sz="4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N            black</a:t>
            </a:r>
          </a:p>
          <a:p>
            <a:pPr marL="1143000" indent="-11430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13"/>
            </a:pPr>
            <a:r>
              <a:rPr lang="zh-CN" altLang="en-US" sz="7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那</a:t>
            </a:r>
            <a:r>
              <a:rPr lang="zh-CN" altLang="en-US" sz="4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49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nà</a:t>
            </a:r>
            <a:r>
              <a:rPr lang="en-US" altLang="zh-CN" sz="4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49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Pron</a:t>
            </a:r>
            <a:r>
              <a:rPr lang="en-US" altLang="zh-CN" sz="4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that</a:t>
            </a:r>
          </a:p>
          <a:p>
            <a:pPr marL="1143000" indent="-11430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13"/>
            </a:pPr>
            <a:r>
              <a:rPr lang="zh-CN" altLang="en-US" sz="8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谁</a:t>
            </a:r>
            <a:r>
              <a:rPr lang="zh-CN" altLang="en-US" sz="7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4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49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shuí</a:t>
            </a:r>
            <a:r>
              <a:rPr lang="en-US" altLang="zh-CN" sz="4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en-US" altLang="zh-CN" sz="49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shéi</a:t>
            </a:r>
            <a:r>
              <a:rPr lang="en-US" altLang="zh-CN" sz="4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49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Qpr</a:t>
            </a:r>
            <a:r>
              <a:rPr lang="en-US" altLang="zh-CN" sz="4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who</a:t>
            </a:r>
          </a:p>
          <a:p>
            <a:pPr marL="1143000" indent="-11430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13"/>
            </a:pPr>
            <a:r>
              <a:rPr lang="zh-CN" altLang="en-US" sz="7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知道 </a:t>
            </a:r>
            <a:r>
              <a:rPr lang="zh-CN" altLang="en-US" sz="4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49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zhīdào</a:t>
            </a:r>
            <a:r>
              <a:rPr lang="en-US" altLang="zh-CN" sz="4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V           to know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13"/>
            </a:pPr>
            <a:endParaRPr lang="en-US" altLang="zh-CN" sz="2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92ED777-9B6D-44ED-99AE-7F239E1414B2}"/>
              </a:ext>
            </a:extLst>
          </p:cNvPr>
          <p:cNvSpPr/>
          <p:nvPr/>
        </p:nvSpPr>
        <p:spPr>
          <a:xfrm>
            <a:off x="5631718" y="3577632"/>
            <a:ext cx="1693867" cy="53660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949F0C96-8DB3-4306-862F-A7B1709FA4AD}"/>
              </a:ext>
            </a:extLst>
          </p:cNvPr>
          <p:cNvSpPr txBox="1">
            <a:spLocks/>
          </p:cNvSpPr>
          <p:nvPr/>
        </p:nvSpPr>
        <p:spPr>
          <a:xfrm>
            <a:off x="5434191" y="4458760"/>
            <a:ext cx="6611273" cy="1811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3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结构助词：的</a:t>
            </a:r>
            <a:r>
              <a:rPr lang="en-US" altLang="zh-CN" sz="3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structural particle 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“的”</a:t>
            </a:r>
            <a:endParaRPr lang="en-US" altLang="zh-CN" sz="1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2"/>
            </a:pPr>
            <a:r>
              <a:rPr lang="zh-CN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疑问代词：谁</a:t>
            </a:r>
            <a:r>
              <a:rPr lang="en-US" altLang="zh-CN" sz="3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question pronoun “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谁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3"/>
            </a:pPr>
            <a:r>
              <a:rPr lang="zh-CN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副词：也     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 adverb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“也”</a:t>
            </a:r>
            <a:endParaRPr lang="en-US" altLang="zh-CN" sz="1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35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095058" y="1775019"/>
            <a:ext cx="1009439" cy="29514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3242994" y="1537855"/>
            <a:ext cx="6047092" cy="532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CN" altLang="en-US" sz="4400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老师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CN" altLang="en-US" sz="4400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学生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我学生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CN" altLang="en-US" sz="4400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同学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你同学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Font typeface="Wingdings" pitchFamily="2" charset="2"/>
              <a:buNone/>
            </a:pPr>
            <a:endParaRPr lang="zh-CN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91970" y="5283935"/>
            <a:ext cx="6377666" cy="10166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between human beings </a:t>
            </a:r>
          </a:p>
          <a:p>
            <a:pPr algn="ctr"/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before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altLang="zh-C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42101" y="1537855"/>
            <a:ext cx="2441694" cy="1175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altLang="zh-CN" sz="4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lang="zh-CN" altLang="en-US" sz="4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我老师</a:t>
            </a:r>
            <a:endParaRPr lang="en-US" altLang="zh-CN" sz="4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7A4C922-61A6-4BD0-8CE3-D8529CF6A406}"/>
              </a:ext>
            </a:extLst>
          </p:cNvPr>
          <p:cNvSpPr/>
          <p:nvPr/>
        </p:nvSpPr>
        <p:spPr>
          <a:xfrm>
            <a:off x="234898" y="149808"/>
            <a:ext cx="8598829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结构助词：的   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structural particle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的”</a:t>
            </a:r>
          </a:p>
        </p:txBody>
      </p:sp>
    </p:spTree>
    <p:extLst>
      <p:ext uri="{BB962C8B-B14F-4D97-AF65-F5344CB8AC3E}">
        <p14:creationId xmlns:p14="http://schemas.microsoft.com/office/powerpoint/2010/main" val="400884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956454" y="2302893"/>
            <a:ext cx="1490133" cy="42446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667898" y="2302892"/>
            <a:ext cx="1490133" cy="42446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3667898" y="2302892"/>
            <a:ext cx="7721019" cy="440920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    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  </a:t>
            </a:r>
            <a:r>
              <a:rPr lang="zh-CN" altLang="en-US" sz="4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同学</a:t>
            </a:r>
            <a:r>
              <a:rPr lang="zh-CN" altLang="en-US" sz="4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4400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    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 </a:t>
            </a:r>
            <a:r>
              <a:rPr lang="zh-CN" altLang="en-US" sz="4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老师</a:t>
            </a:r>
            <a:endParaRPr lang="en-US" altLang="zh-CN" sz="4400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老师  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 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 学生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李白  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  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名字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同学  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  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手机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069137" y="2138312"/>
            <a:ext cx="2082621" cy="1914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3700" dirty="0"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lang="zh-CN" altLang="en-US" sz="3700" dirty="0">
                <a:latin typeface="楷体" panose="02010609060101010101" pitchFamily="49" charset="-122"/>
                <a:ea typeface="楷体" panose="02010609060101010101" pitchFamily="49" charset="-122"/>
              </a:rPr>
              <a:t>我同学</a:t>
            </a:r>
            <a:endParaRPr lang="en-US" altLang="zh-CN" sz="37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60000"/>
              </a:lnSpc>
            </a:pPr>
            <a:r>
              <a:rPr lang="en-US" altLang="zh-CN" sz="3700" dirty="0">
                <a:latin typeface="楷体" panose="02010609060101010101" pitchFamily="49" charset="-122"/>
                <a:ea typeface="楷体" panose="02010609060101010101" pitchFamily="49" charset="-122"/>
              </a:rPr>
              <a:t>= </a:t>
            </a:r>
            <a:r>
              <a:rPr lang="zh-CN" altLang="en-US" sz="3700" dirty="0">
                <a:latin typeface="楷体" panose="02010609060101010101" pitchFamily="49" charset="-122"/>
                <a:ea typeface="楷体" panose="02010609060101010101" pitchFamily="49" charset="-122"/>
              </a:rPr>
              <a:t>你老师</a:t>
            </a:r>
            <a:endParaRPr lang="en-US" altLang="zh-CN" sz="37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667898" y="4053840"/>
            <a:ext cx="695271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2E68DA42-1158-4795-BC60-1B628F75D4C0}"/>
              </a:ext>
            </a:extLst>
          </p:cNvPr>
          <p:cNvSpPr/>
          <p:nvPr/>
        </p:nvSpPr>
        <p:spPr>
          <a:xfrm>
            <a:off x="113549" y="145905"/>
            <a:ext cx="8598829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结构助词：的   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structural particle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的”</a:t>
            </a:r>
          </a:p>
        </p:txBody>
      </p:sp>
    </p:spTree>
    <p:extLst>
      <p:ext uri="{BB962C8B-B14F-4D97-AF65-F5344CB8AC3E}">
        <p14:creationId xmlns:p14="http://schemas.microsoft.com/office/powerpoint/2010/main" val="297626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494354" y="4006806"/>
            <a:ext cx="856960" cy="25882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48993" y="2384468"/>
            <a:ext cx="748493" cy="42105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93668" y="2216077"/>
            <a:ext cx="1454423" cy="12274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1023647" y="2268331"/>
            <a:ext cx="4854639" cy="457378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  好 看</a:t>
            </a:r>
            <a:r>
              <a:rPr lang="zh-CN" altLang="en-US" sz="4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 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手机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       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       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老师   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4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       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手机         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65875" y="4627137"/>
            <a:ext cx="748923" cy="10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299168" y="2216077"/>
            <a:ext cx="0" cy="1227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270673" y="3864192"/>
            <a:ext cx="4737232" cy="933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6348993" y="2268331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400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 </a:t>
            </a:r>
            <a:r>
              <a:rPr lang="zh-CN" altLang="en-US" sz="4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好看 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  </a:t>
            </a:r>
            <a:r>
              <a:rPr lang="zh-CN" altLang="en-US" sz="4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手机</a:t>
            </a:r>
            <a:endParaRPr lang="en-US" altLang="zh-CN" sz="4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</a:pPr>
            <a:endParaRPr lang="en-US" altLang="zh-CN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400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 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好</a:t>
            </a:r>
            <a:r>
              <a:rPr lang="zh-CN" altLang="en-US" sz="4400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4400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400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 </a:t>
            </a:r>
            <a:r>
              <a:rPr lang="zh-CN" altLang="en-US" sz="4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</a:t>
            </a:r>
            <a:r>
              <a:rPr lang="zh-CN" altLang="en-US" sz="4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4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老师</a:t>
            </a:r>
            <a:endParaRPr lang="en-US" altLang="zh-CN" sz="4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400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 </a:t>
            </a:r>
            <a:r>
              <a:rPr lang="zh-CN" altLang="en-US" sz="4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</a:t>
            </a:r>
            <a:r>
              <a:rPr lang="zh-CN" altLang="en-US" sz="4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4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手机</a:t>
            </a:r>
            <a:endParaRPr lang="en-US" altLang="zh-CN" sz="4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000206" y="3873523"/>
            <a:ext cx="1" cy="272151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365876" y="4857778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✘</a:t>
            </a:r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598C77D-6517-4985-9F56-9EB81EAB5786}"/>
              </a:ext>
            </a:extLst>
          </p:cNvPr>
          <p:cNvSpPr/>
          <p:nvPr/>
        </p:nvSpPr>
        <p:spPr>
          <a:xfrm>
            <a:off x="113549" y="145905"/>
            <a:ext cx="8598829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结构助词：的   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structural particle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的”</a:t>
            </a:r>
          </a:p>
        </p:txBody>
      </p:sp>
    </p:spTree>
    <p:extLst>
      <p:ext uri="{BB962C8B-B14F-4D97-AF65-F5344CB8AC3E}">
        <p14:creationId xmlns:p14="http://schemas.microsoft.com/office/powerpoint/2010/main" val="406850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16" grpId="0"/>
      <p:bldP spid="16" grpId="1"/>
      <p:bldP spid="7" grpId="0"/>
      <p:bldP spid="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487941" y="2146409"/>
            <a:ext cx="1599971" cy="3356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4120594" y="1815010"/>
            <a:ext cx="5304003" cy="3688015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en-US" altLang="zh-CN" sz="140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法国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人  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中国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老师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韩国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学生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5599338" y="5834423"/>
            <a:ext cx="2706513" cy="818750"/>
          </a:xfrm>
          <a:prstGeom prst="wedgeEllipseCallout">
            <a:avLst>
              <a:gd name="adj1" fmla="val -40298"/>
              <a:gd name="adj2" fmla="val -7675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Nationality</a:t>
            </a:r>
            <a:endParaRPr lang="zh-CN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6170035" y="3259891"/>
            <a:ext cx="748923" cy="10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70036" y="3490532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✘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38DBA80-EE55-4CC5-A947-B75A814168E2}"/>
              </a:ext>
            </a:extLst>
          </p:cNvPr>
          <p:cNvSpPr/>
          <p:nvPr/>
        </p:nvSpPr>
        <p:spPr>
          <a:xfrm>
            <a:off x="113549" y="145905"/>
            <a:ext cx="8598829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结构助词：的   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structural particle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的”</a:t>
            </a:r>
          </a:p>
        </p:txBody>
      </p:sp>
    </p:spTree>
    <p:extLst>
      <p:ext uri="{BB962C8B-B14F-4D97-AF65-F5344CB8AC3E}">
        <p14:creationId xmlns:p14="http://schemas.microsoft.com/office/powerpoint/2010/main" val="133699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3" grpId="1"/>
      <p:bldP spid="16" grpId="0"/>
      <p:bldP spid="1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9123" y="1256561"/>
            <a:ext cx="4587374" cy="3315438"/>
          </a:xfrm>
        </p:spPr>
        <p:txBody>
          <a:bodyPr>
            <a:no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____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老师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王语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____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学生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美国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____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学生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哪国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____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71188" y="135674"/>
            <a:ext cx="19800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6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6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or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436" y="135674"/>
            <a:ext cx="1775690" cy="1818607"/>
          </a:xfrm>
          <a:prstGeom prst="rect">
            <a:avLst/>
          </a:prstGeom>
        </p:spPr>
      </p:pic>
      <p:sp>
        <p:nvSpPr>
          <p:cNvPr id="9" name="内容占位符 2"/>
          <p:cNvSpPr txBox="1">
            <a:spLocks/>
          </p:cNvSpPr>
          <p:nvPr/>
        </p:nvSpPr>
        <p:spPr>
          <a:xfrm>
            <a:off x="6367515" y="1135980"/>
            <a:ext cx="10058400" cy="5586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lnSpc>
                <a:spcPct val="200000"/>
              </a:lnSpc>
              <a:buFont typeface="+mj-lt"/>
              <a:buAutoNum type="arabicPeriod" startAt="5"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新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____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同学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742950" indent="-742950">
              <a:lnSpc>
                <a:spcPct val="200000"/>
              </a:lnSpc>
              <a:buFont typeface="+mj-lt"/>
              <a:buAutoNum type="arabicPeriod" startAt="5"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黑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____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手机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742950" indent="-742950">
              <a:lnSpc>
                <a:spcPct val="200000"/>
              </a:lnSpc>
              <a:buFont typeface="+mj-lt"/>
              <a:buAutoNum type="arabicPeriod" startAt="5"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好看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____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手机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742950" indent="-742950">
              <a:lnSpc>
                <a:spcPct val="200000"/>
              </a:lnSpc>
              <a:buFont typeface="+mj-lt"/>
              <a:buAutoNum type="arabicPeriod" startAt="5"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很贵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____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手机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711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372657" y="1667003"/>
            <a:ext cx="6214956" cy="362275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：这是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谁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：这是老师。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：那是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谁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：那是学生。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ADD424C-1A77-48D2-9535-64CB1C7FBC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02"/>
          <a:stretch/>
        </p:blipFill>
        <p:spPr>
          <a:xfrm>
            <a:off x="7144408" y="1334558"/>
            <a:ext cx="3586234" cy="404368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F1A46C1-555B-4528-B5CC-E563246A828D}"/>
              </a:ext>
            </a:extLst>
          </p:cNvPr>
          <p:cNvSpPr/>
          <p:nvPr/>
        </p:nvSpPr>
        <p:spPr>
          <a:xfrm>
            <a:off x="234898" y="149808"/>
            <a:ext cx="858600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疑问代词：谁   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question pronoun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谁”</a:t>
            </a:r>
          </a:p>
        </p:txBody>
      </p:sp>
    </p:spTree>
    <p:extLst>
      <p:ext uri="{BB962C8B-B14F-4D97-AF65-F5344CB8AC3E}">
        <p14:creationId xmlns:p14="http://schemas.microsoft.com/office/powerpoint/2010/main" val="218918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372657" y="1667003"/>
            <a:ext cx="6214956" cy="3622752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那是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谁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那是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_____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F1A46C1-555B-4528-B5CC-E563246A828D}"/>
              </a:ext>
            </a:extLst>
          </p:cNvPr>
          <p:cNvSpPr/>
          <p:nvPr/>
        </p:nvSpPr>
        <p:spPr>
          <a:xfrm>
            <a:off x="234898" y="149808"/>
            <a:ext cx="858600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疑问代词：谁   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question pronoun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谁”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FD1975E-077B-4A43-8004-AD59F0BB5B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17" y="1568245"/>
            <a:ext cx="4473334" cy="316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7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46809" y="2483080"/>
            <a:ext cx="5971346" cy="2285566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：这是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谁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：这是李白。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2B4722B-CFC0-4FAF-859F-99A55DFF6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897" y="158763"/>
            <a:ext cx="1657294" cy="601120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FF234AD-843C-4277-99CB-6FD17AFB3E0A}"/>
              </a:ext>
            </a:extLst>
          </p:cNvPr>
          <p:cNvSpPr/>
          <p:nvPr/>
        </p:nvSpPr>
        <p:spPr>
          <a:xfrm>
            <a:off x="234898" y="149808"/>
            <a:ext cx="858600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疑问代词：谁   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question pronoun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谁”</a:t>
            </a:r>
          </a:p>
        </p:txBody>
      </p:sp>
    </p:spTree>
    <p:extLst>
      <p:ext uri="{BB962C8B-B14F-4D97-AF65-F5344CB8AC3E}">
        <p14:creationId xmlns:p14="http://schemas.microsoft.com/office/powerpoint/2010/main" val="65445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46809" y="2483080"/>
            <a:ext cx="5971346" cy="2285566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：李白是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谁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：李白法国学生。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2B4722B-CFC0-4FAF-859F-99A55DFF6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897" y="158763"/>
            <a:ext cx="1657294" cy="601120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FF234AD-843C-4277-99CB-6FD17AFB3E0A}"/>
              </a:ext>
            </a:extLst>
          </p:cNvPr>
          <p:cNvSpPr/>
          <p:nvPr/>
        </p:nvSpPr>
        <p:spPr>
          <a:xfrm>
            <a:off x="234898" y="149808"/>
            <a:ext cx="858600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疑问代词：谁   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question pronoun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谁”</a:t>
            </a:r>
          </a:p>
        </p:txBody>
      </p:sp>
    </p:spTree>
    <p:extLst>
      <p:ext uri="{BB962C8B-B14F-4D97-AF65-F5344CB8AC3E}">
        <p14:creationId xmlns:p14="http://schemas.microsoft.com/office/powerpoint/2010/main" val="5693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/>
          <p:cNvSpPr txBox="1">
            <a:spLocks/>
          </p:cNvSpPr>
          <p:nvPr/>
        </p:nvSpPr>
        <p:spPr>
          <a:xfrm>
            <a:off x="602532" y="1687118"/>
            <a:ext cx="5767501" cy="2197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谁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____________?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None/>
            </a:pPr>
            <a:endParaRPr lang="zh-CN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87721" y="3246338"/>
            <a:ext cx="3140179" cy="2784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en-US" altLang="zh-CN" sz="36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韩国学生</a:t>
            </a:r>
            <a:endParaRPr lang="en-US" altLang="zh-CN" sz="36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2.  </a:t>
            </a:r>
            <a:r>
              <a:rPr lang="zh-CN" altLang="en-US" sz="36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美国人</a:t>
            </a:r>
            <a:endParaRPr lang="en-US" altLang="zh-CN" sz="36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3.  </a:t>
            </a:r>
            <a:r>
              <a:rPr lang="zh-CN" altLang="en-US" sz="36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你老师</a:t>
            </a:r>
            <a:endParaRPr lang="en-US" altLang="zh-CN" sz="36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6370031" y="3715796"/>
            <a:ext cx="5679798" cy="2782416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：这是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谁的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手机？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：这是老师的手机。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zh-CN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059506" y="658367"/>
            <a:ext cx="39542" cy="545896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4D68D1EC-8AF2-4BAC-9199-44E6BB07D83C}"/>
              </a:ext>
            </a:extLst>
          </p:cNvPr>
          <p:cNvSpPr/>
          <p:nvPr/>
        </p:nvSpPr>
        <p:spPr>
          <a:xfrm>
            <a:off x="234898" y="149808"/>
            <a:ext cx="858600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疑问代词：谁   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question pronoun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谁”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1A21EF8-863B-4FB4-966B-3BCB5C52B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016" y="819222"/>
            <a:ext cx="4143983" cy="310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7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2"/>
          <p:cNvSpPr txBox="1">
            <a:spLocks/>
          </p:cNvSpPr>
          <p:nvPr/>
        </p:nvSpPr>
        <p:spPr>
          <a:xfrm>
            <a:off x="234382" y="1710444"/>
            <a:ext cx="4861730" cy="2325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：我是学生，你呢？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：我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学生。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5691990" y="1710444"/>
            <a:ext cx="5568626" cy="23250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：我喜欢黑色，你呢？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：我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喜欢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黑色。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2230506" y="4343134"/>
            <a:ext cx="7086489" cy="23250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：你的手机很好看！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：谢谢，你的手机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很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好看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7477BA4-1EDE-46AC-9644-5652C95ADA87}"/>
              </a:ext>
            </a:extLst>
          </p:cNvPr>
          <p:cNvSpPr/>
          <p:nvPr/>
        </p:nvSpPr>
        <p:spPr>
          <a:xfrm>
            <a:off x="234898" y="149808"/>
            <a:ext cx="5739072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副词：也 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 adverb“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也”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816074D-0DB9-4D53-AA43-B1E2EB70958E}"/>
              </a:ext>
            </a:extLst>
          </p:cNvPr>
          <p:cNvSpPr/>
          <p:nvPr/>
        </p:nvSpPr>
        <p:spPr>
          <a:xfrm>
            <a:off x="6823586" y="189847"/>
            <a:ext cx="4165477" cy="9755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S + </a:t>
            </a: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也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+ v./adj.</a:t>
            </a:r>
          </a:p>
        </p:txBody>
      </p:sp>
    </p:spTree>
    <p:extLst>
      <p:ext uri="{BB962C8B-B14F-4D97-AF65-F5344CB8AC3E}">
        <p14:creationId xmlns:p14="http://schemas.microsoft.com/office/powerpoint/2010/main" val="199868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830267" y="1837674"/>
            <a:ext cx="11677276" cy="3471746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你不是新学生，我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是新学生。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你不知道，我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知道。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李白的手机不好看，我的手机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好看。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F4BF6B3-D362-4B7A-9DDB-F220886E248E}"/>
              </a:ext>
            </a:extLst>
          </p:cNvPr>
          <p:cNvSpPr/>
          <p:nvPr/>
        </p:nvSpPr>
        <p:spPr>
          <a:xfrm>
            <a:off x="2349909" y="366828"/>
            <a:ext cx="5079877" cy="9755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S + </a:t>
            </a: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也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4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+ v./adj.</a:t>
            </a:r>
          </a:p>
        </p:txBody>
      </p:sp>
    </p:spTree>
    <p:extLst>
      <p:ext uri="{BB962C8B-B14F-4D97-AF65-F5344CB8AC3E}">
        <p14:creationId xmlns:p14="http://schemas.microsoft.com/office/powerpoint/2010/main" val="52608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FC5C345-8252-4D60-A86B-7A5F8D093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3" y="2029265"/>
            <a:ext cx="6358859" cy="2992902"/>
          </a:xfrm>
          <a:prstGeom prst="rect">
            <a:avLst/>
          </a:prstGeom>
        </p:spPr>
      </p:pic>
      <p:sp>
        <p:nvSpPr>
          <p:cNvPr id="7" name="标题 4">
            <a:extLst>
              <a:ext uri="{FF2B5EF4-FFF2-40B4-BE49-F238E27FC236}">
                <a16:creationId xmlns:a16="http://schemas.microsoft.com/office/drawing/2014/main" id="{E3D51FFF-2B43-4B9A-8DF4-B13D23BA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小结</a:t>
            </a:r>
          </a:p>
        </p:txBody>
      </p:sp>
      <p:sp>
        <p:nvSpPr>
          <p:cNvPr id="8" name="文本占位符 6">
            <a:extLst>
              <a:ext uri="{FF2B5EF4-FFF2-40B4-BE49-F238E27FC236}">
                <a16:creationId xmlns:a16="http://schemas.microsoft.com/office/drawing/2014/main" id="{A1E82F00-A4ED-46BD-B8F2-4EBA89A17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32" y="3968529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SUMMARY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558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6536" y="751310"/>
            <a:ext cx="5416355" cy="6106689"/>
          </a:xfrm>
        </p:spPr>
        <p:txBody>
          <a:bodyPr>
            <a:noAutofit/>
          </a:bodyPr>
          <a:lstStyle/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同学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tóngxué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           classmate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早上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zǎoshang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N            morning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zhè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this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zh-CN" altLang="en-US" sz="32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de  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StPt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 particle(after an attribute)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手机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shǒujī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N           cell phone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duì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A            right, correct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新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xīn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A            new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hěn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Adv         very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好看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hǎokàn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A           good-looking</a:t>
            </a:r>
          </a:p>
          <a:p>
            <a:pPr mar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zh-CN" altLang="en-US" sz="32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也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yě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Adv         also</a:t>
            </a:r>
          </a:p>
          <a:p>
            <a:pPr marL="0" indent="-514350">
              <a:lnSpc>
                <a:spcPts val="4000"/>
              </a:lnSpc>
              <a:spcBef>
                <a:spcPts val="0"/>
              </a:spcBef>
              <a:buFont typeface="+mj-lt"/>
              <a:buAutoNum type="arabicPeriod" startAt="6"/>
            </a:pP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Font typeface="+mj-lt"/>
              <a:buAutoNum type="arabicPeriod" startAt="6"/>
            </a:pPr>
            <a:endParaRPr lang="en-US" altLang="zh-CN" sz="1400" dirty="0">
              <a:solidFill>
                <a:srgbClr val="009999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643DC1A-9998-4594-90AB-E5B51E02260D}"/>
              </a:ext>
            </a:extLst>
          </p:cNvPr>
          <p:cNvSpPr/>
          <p:nvPr/>
        </p:nvSpPr>
        <p:spPr>
          <a:xfrm>
            <a:off x="372379" y="107636"/>
            <a:ext cx="1693867" cy="53660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E7DF54F7-E571-4C7D-9A0D-B97A583FA6BA}"/>
              </a:ext>
            </a:extLst>
          </p:cNvPr>
          <p:cNvSpPr txBox="1">
            <a:spLocks/>
          </p:cNvSpPr>
          <p:nvPr/>
        </p:nvSpPr>
        <p:spPr>
          <a:xfrm>
            <a:off x="5434190" y="118827"/>
            <a:ext cx="6089026" cy="3707449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11"/>
            </a:pPr>
            <a:r>
              <a:rPr lang="zh-CN" altLang="en-US" sz="7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喜欢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49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xǐhuan</a:t>
            </a:r>
            <a:r>
              <a:rPr lang="en-US" altLang="zh-CN" sz="4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V           to like</a:t>
            </a:r>
          </a:p>
          <a:p>
            <a:pPr marL="1143000" indent="-11430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11"/>
            </a:pPr>
            <a:r>
              <a:rPr lang="zh-CN" altLang="en-US" sz="7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黑色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49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hēisè</a:t>
            </a:r>
            <a:r>
              <a:rPr lang="en-US" altLang="zh-CN" sz="4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N            black</a:t>
            </a:r>
          </a:p>
          <a:p>
            <a:pPr marL="1143000" indent="-11430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13"/>
            </a:pPr>
            <a:r>
              <a:rPr lang="zh-CN" altLang="en-US" sz="7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那</a:t>
            </a:r>
            <a:r>
              <a:rPr lang="zh-CN" altLang="en-US" sz="4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49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nà</a:t>
            </a:r>
            <a:r>
              <a:rPr lang="en-US" altLang="zh-CN" sz="4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49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Pron</a:t>
            </a:r>
            <a:r>
              <a:rPr lang="en-US" altLang="zh-CN" sz="4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that</a:t>
            </a:r>
          </a:p>
          <a:p>
            <a:pPr marL="1143000" indent="-11430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13"/>
            </a:pPr>
            <a:r>
              <a:rPr lang="zh-CN" altLang="en-US" sz="8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谁</a:t>
            </a:r>
            <a:r>
              <a:rPr lang="zh-CN" altLang="en-US" sz="7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4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49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shuí</a:t>
            </a:r>
            <a:r>
              <a:rPr lang="en-US" altLang="zh-CN" sz="4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en-US" altLang="zh-CN" sz="49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shéi</a:t>
            </a:r>
            <a:r>
              <a:rPr lang="en-US" altLang="zh-CN" sz="4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49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Qpr</a:t>
            </a:r>
            <a:r>
              <a:rPr lang="en-US" altLang="zh-CN" sz="4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who</a:t>
            </a:r>
          </a:p>
          <a:p>
            <a:pPr marL="1143000" indent="-11430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13"/>
            </a:pPr>
            <a:r>
              <a:rPr lang="zh-CN" altLang="en-US" sz="7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知道 </a:t>
            </a:r>
            <a:r>
              <a:rPr lang="zh-CN" altLang="en-US" sz="4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49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zhīdào</a:t>
            </a:r>
            <a:r>
              <a:rPr lang="en-US" altLang="zh-CN" sz="4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V           to know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13"/>
            </a:pPr>
            <a:endParaRPr lang="en-US" altLang="zh-CN" sz="2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92ED777-9B6D-44ED-99AE-7F239E1414B2}"/>
              </a:ext>
            </a:extLst>
          </p:cNvPr>
          <p:cNvSpPr/>
          <p:nvPr/>
        </p:nvSpPr>
        <p:spPr>
          <a:xfrm>
            <a:off x="5631718" y="3577632"/>
            <a:ext cx="1693867" cy="53660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949F0C96-8DB3-4306-862F-A7B1709FA4AD}"/>
              </a:ext>
            </a:extLst>
          </p:cNvPr>
          <p:cNvSpPr txBox="1">
            <a:spLocks/>
          </p:cNvSpPr>
          <p:nvPr/>
        </p:nvSpPr>
        <p:spPr>
          <a:xfrm>
            <a:off x="5434191" y="4458760"/>
            <a:ext cx="6611273" cy="1811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3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结构助词：的</a:t>
            </a:r>
            <a:r>
              <a:rPr lang="en-US" altLang="zh-CN" sz="3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structural particle 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“的”</a:t>
            </a:r>
            <a:endParaRPr lang="en-US" altLang="zh-CN" sz="1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2"/>
            </a:pPr>
            <a:r>
              <a:rPr lang="zh-CN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疑问代词：谁</a:t>
            </a:r>
            <a:r>
              <a:rPr lang="en-US" altLang="zh-CN" sz="3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question pronoun “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谁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3"/>
            </a:pPr>
            <a:r>
              <a:rPr lang="zh-CN" alt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副词：也     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 adverb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“也”</a:t>
            </a:r>
            <a:endParaRPr lang="en-US" altLang="zh-CN" sz="1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83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77DE6D-0735-493C-A58B-13F032938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715" y="886871"/>
            <a:ext cx="6549077" cy="459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9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2EB44DA-573B-4E55-9B0B-E82355A29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8385" y="1595605"/>
            <a:ext cx="5686396" cy="4662845"/>
          </a:xfr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95B24497-D8AE-4E35-A62E-C1437A75DBAF}"/>
              </a:ext>
            </a:extLst>
          </p:cNvPr>
          <p:cNvSpPr/>
          <p:nvPr/>
        </p:nvSpPr>
        <p:spPr>
          <a:xfrm>
            <a:off x="446809" y="290945"/>
            <a:ext cx="219911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同学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96D9263-78FE-4E5C-ACAD-00BD964D2478}"/>
              </a:ext>
            </a:extLst>
          </p:cNvPr>
          <p:cNvSpPr/>
          <p:nvPr/>
        </p:nvSpPr>
        <p:spPr>
          <a:xfrm>
            <a:off x="3287949" y="941108"/>
            <a:ext cx="348798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5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14759" y="1938130"/>
            <a:ext cx="6047092" cy="5320145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早上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好！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老师，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早上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好！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早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</a:t>
            </a:r>
            <a:endParaRPr lang="zh-CN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344" y="2338407"/>
            <a:ext cx="4313856" cy="4519593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62740FAD-1B2F-4B97-ADAC-CC04C74F045C}"/>
              </a:ext>
            </a:extLst>
          </p:cNvPr>
          <p:cNvSpPr/>
          <p:nvPr/>
        </p:nvSpPr>
        <p:spPr>
          <a:xfrm>
            <a:off x="446809" y="290945"/>
            <a:ext cx="219911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早上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78853F8-9498-4221-A417-D4994C076BA3}"/>
              </a:ext>
            </a:extLst>
          </p:cNvPr>
          <p:cNvSpPr/>
          <p:nvPr/>
        </p:nvSpPr>
        <p:spPr>
          <a:xfrm>
            <a:off x="3096491" y="941108"/>
            <a:ext cx="348798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9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C99B0AD6-A2C4-43B3-978D-083A84D58927}"/>
              </a:ext>
            </a:extLst>
          </p:cNvPr>
          <p:cNvSpPr/>
          <p:nvPr/>
        </p:nvSpPr>
        <p:spPr>
          <a:xfrm>
            <a:off x="767822" y="474050"/>
            <a:ext cx="219911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这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A4DB219A-F40D-46A2-9477-3D8A37E373EF}"/>
              </a:ext>
            </a:extLst>
          </p:cNvPr>
          <p:cNvSpPr txBox="1">
            <a:spLocks/>
          </p:cNvSpPr>
          <p:nvPr/>
        </p:nvSpPr>
        <p:spPr>
          <a:xfrm>
            <a:off x="767822" y="2605695"/>
            <a:ext cx="6047092" cy="532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是老师。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是学生。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endParaRPr lang="zh-CN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C864847-B019-46ED-A02F-827FB0127B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02"/>
          <a:stretch/>
        </p:blipFill>
        <p:spPr>
          <a:xfrm>
            <a:off x="7077561" y="1927811"/>
            <a:ext cx="3586234" cy="404368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7AE48C7-52E3-422B-8A5B-310DF6B42864}"/>
              </a:ext>
            </a:extLst>
          </p:cNvPr>
          <p:cNvSpPr/>
          <p:nvPr/>
        </p:nvSpPr>
        <p:spPr>
          <a:xfrm>
            <a:off x="3291043" y="1124213"/>
            <a:ext cx="804301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06853906-0A79-4D11-B68F-56D3490B4BE3}"/>
              </a:ext>
            </a:extLst>
          </p:cNvPr>
          <p:cNvSpPr/>
          <p:nvPr/>
        </p:nvSpPr>
        <p:spPr>
          <a:xfrm>
            <a:off x="5978004" y="568299"/>
            <a:ext cx="219911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那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2B817D1-EDDB-4F48-8DC2-C2F09AAACA28}"/>
              </a:ext>
            </a:extLst>
          </p:cNvPr>
          <p:cNvSpPr/>
          <p:nvPr/>
        </p:nvSpPr>
        <p:spPr>
          <a:xfrm>
            <a:off x="8468527" y="1124213"/>
            <a:ext cx="804301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6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5463533" y="2294410"/>
            <a:ext cx="6047092" cy="297798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是什么？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手机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8" name="Picture 4" descr="Image result for 手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75" y="2932710"/>
            <a:ext cx="3730047" cy="248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EE0EBBB-44B4-4A24-ABA6-C7EE2DEB313B}"/>
              </a:ext>
            </a:extLst>
          </p:cNvPr>
          <p:cNvSpPr/>
          <p:nvPr/>
        </p:nvSpPr>
        <p:spPr>
          <a:xfrm>
            <a:off x="3096490" y="941108"/>
            <a:ext cx="415195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DD730C5-9DBA-40E0-8833-23F9BC023F1D}"/>
              </a:ext>
            </a:extLst>
          </p:cNvPr>
          <p:cNvSpPr/>
          <p:nvPr/>
        </p:nvSpPr>
        <p:spPr>
          <a:xfrm>
            <a:off x="767822" y="474050"/>
            <a:ext cx="219911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手机</a:t>
            </a:r>
          </a:p>
        </p:txBody>
      </p:sp>
    </p:spTree>
    <p:extLst>
      <p:ext uri="{BB962C8B-B14F-4D97-AF65-F5344CB8AC3E}">
        <p14:creationId xmlns:p14="http://schemas.microsoft.com/office/powerpoint/2010/main" val="3269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" y="290945"/>
            <a:ext cx="1809344" cy="122657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对</a:t>
            </a: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1992828" y="366453"/>
            <a:ext cx="5161264" cy="171444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39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3900" dirty="0">
                <a:latin typeface="楷体" panose="02010609060101010101" pitchFamily="49" charset="-122"/>
                <a:ea typeface="楷体" panose="02010609060101010101" pitchFamily="49" charset="-122"/>
              </a:rPr>
              <a:t>：这是手机吗？</a:t>
            </a:r>
            <a:endParaRPr lang="en-US" altLang="zh-CN" sz="39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39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3900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39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</a:t>
            </a:r>
            <a:r>
              <a:rPr lang="zh-CN" altLang="en-US" sz="3900" dirty="0">
                <a:latin typeface="楷体" panose="02010609060101010101" pitchFamily="49" charset="-122"/>
                <a:ea typeface="楷体" panose="02010609060101010101" pitchFamily="49" charset="-122"/>
              </a:rPr>
              <a:t>！这是手机。</a:t>
            </a:r>
            <a:endParaRPr lang="en-US" altLang="zh-CN" sz="39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1992828" y="4516423"/>
            <a:ext cx="5161264" cy="18240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3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是王老师吗？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  <a:r>
              <a:rPr lang="zh-CN" altLang="en-US" sz="3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36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王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老师。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96235" y="985254"/>
            <a:ext cx="3877985" cy="835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6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en-US" sz="3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！这不是手机。</a:t>
            </a:r>
            <a:endParaRPr lang="en-US" altLang="zh-CN" sz="36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96235" y="5237352"/>
            <a:ext cx="4339650" cy="835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6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en-US" sz="3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3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！这是李老师。</a:t>
            </a:r>
            <a:endParaRPr lang="en-US" altLang="zh-CN" sz="36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1992828" y="2393082"/>
            <a:ext cx="5161264" cy="17414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6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600" dirty="0">
                <a:latin typeface="楷体" panose="02010609060101010101" pitchFamily="49" charset="-122"/>
                <a:ea typeface="楷体" panose="02010609060101010101" pitchFamily="49" charset="-122"/>
              </a:rPr>
              <a:t>：你姓李吗？</a:t>
            </a:r>
            <a:endParaRPr lang="en-US" altLang="zh-CN" sz="4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6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600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4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</a:t>
            </a:r>
            <a:r>
              <a:rPr lang="zh-CN" altLang="en-US" sz="4600" dirty="0">
                <a:latin typeface="楷体" panose="02010609060101010101" pitchFamily="49" charset="-122"/>
                <a:ea typeface="楷体" panose="02010609060101010101" pitchFamily="49" charset="-122"/>
              </a:rPr>
              <a:t>！我姓李。</a:t>
            </a:r>
            <a:endParaRPr lang="en-US" altLang="zh-CN" sz="4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96234" y="2963257"/>
            <a:ext cx="2954655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6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en-US" sz="3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！我姓王。</a:t>
            </a:r>
            <a:endParaRPr lang="en-US" altLang="zh-CN" sz="36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CE6AC8E-87FC-4DCE-A666-31805325B21D}"/>
              </a:ext>
            </a:extLst>
          </p:cNvPr>
          <p:cNvSpPr/>
          <p:nvPr/>
        </p:nvSpPr>
        <p:spPr>
          <a:xfrm>
            <a:off x="1103301" y="1517515"/>
            <a:ext cx="743495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3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6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1067405" y="2226918"/>
            <a:ext cx="2745837" cy="3592592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手机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老师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同学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46809" y="290945"/>
            <a:ext cx="1758554" cy="104174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新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A51FF24-4FCD-4C23-ACF1-8941EE67A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044" y="600028"/>
            <a:ext cx="3592593" cy="359259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763E1EF-8C1B-4854-A5C1-E64F75AA8456}"/>
              </a:ext>
            </a:extLst>
          </p:cNvPr>
          <p:cNvSpPr/>
          <p:nvPr/>
        </p:nvSpPr>
        <p:spPr>
          <a:xfrm>
            <a:off x="2525827" y="1101856"/>
            <a:ext cx="743495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1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4031</TotalTime>
  <Words>952</Words>
  <Application>Microsoft Office PowerPoint</Application>
  <PresentationFormat>宽屏</PresentationFormat>
  <Paragraphs>216</Paragraphs>
  <Slides>34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6" baseType="lpstr">
      <vt:lpstr>KaiTi</vt:lpstr>
      <vt:lpstr>等线</vt:lpstr>
      <vt:lpstr>仿宋</vt:lpstr>
      <vt:lpstr>黑体</vt:lpstr>
      <vt:lpstr>华文楷体</vt:lpstr>
      <vt:lpstr>楷体</vt:lpstr>
      <vt:lpstr>Arial</vt:lpstr>
      <vt:lpstr>Rockwell</vt:lpstr>
      <vt:lpstr>Rockwell Condensed</vt:lpstr>
      <vt:lpstr>Times New Roman</vt:lpstr>
      <vt:lpstr>Wingdings</vt:lpstr>
      <vt:lpstr>木活字</vt:lpstr>
      <vt:lpstr>第2课   这是你的手机吗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 </cp:lastModifiedBy>
  <cp:revision>183</cp:revision>
  <dcterms:created xsi:type="dcterms:W3CDTF">2018-09-22T11:56:25Z</dcterms:created>
  <dcterms:modified xsi:type="dcterms:W3CDTF">2020-07-09T21:43:58Z</dcterms:modified>
</cp:coreProperties>
</file>