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8"/>
  </p:notesMasterIdLst>
  <p:sldIdLst>
    <p:sldId id="256" r:id="rId2"/>
    <p:sldId id="1577" r:id="rId3"/>
    <p:sldId id="1419" r:id="rId4"/>
    <p:sldId id="1581" r:id="rId5"/>
    <p:sldId id="1582" r:id="rId6"/>
    <p:sldId id="1583" r:id="rId7"/>
    <p:sldId id="1584" r:id="rId8"/>
    <p:sldId id="1585" r:id="rId9"/>
    <p:sldId id="1586" r:id="rId10"/>
    <p:sldId id="1587" r:id="rId11"/>
    <p:sldId id="1588" r:id="rId12"/>
    <p:sldId id="1589" r:id="rId13"/>
    <p:sldId id="1590" r:id="rId14"/>
    <p:sldId id="1591" r:id="rId15"/>
    <p:sldId id="1592" r:id="rId16"/>
    <p:sldId id="1593" r:id="rId17"/>
    <p:sldId id="1594" r:id="rId18"/>
    <p:sldId id="1595" r:id="rId19"/>
    <p:sldId id="1596" r:id="rId20"/>
    <p:sldId id="1597" r:id="rId21"/>
    <p:sldId id="1598" r:id="rId22"/>
    <p:sldId id="1599" r:id="rId23"/>
    <p:sldId id="1600" r:id="rId24"/>
    <p:sldId id="1631" r:id="rId25"/>
    <p:sldId id="1632" r:id="rId26"/>
    <p:sldId id="1601" r:id="rId27"/>
    <p:sldId id="1603" r:id="rId28"/>
    <p:sldId id="1602" r:id="rId29"/>
    <p:sldId id="1604" r:id="rId30"/>
    <p:sldId id="1605" r:id="rId31"/>
    <p:sldId id="1606" r:id="rId32"/>
    <p:sldId id="1633" r:id="rId33"/>
    <p:sldId id="1607" r:id="rId34"/>
    <p:sldId id="1608" r:id="rId35"/>
    <p:sldId id="1609" r:id="rId36"/>
    <p:sldId id="1610" r:id="rId37"/>
    <p:sldId id="1611" r:id="rId38"/>
    <p:sldId id="1612" r:id="rId39"/>
    <p:sldId id="1613" r:id="rId40"/>
    <p:sldId id="1614" r:id="rId41"/>
    <p:sldId id="1615" r:id="rId42"/>
    <p:sldId id="1616" r:id="rId43"/>
    <p:sldId id="1617" r:id="rId44"/>
    <p:sldId id="1618" r:id="rId45"/>
    <p:sldId id="1619" r:id="rId46"/>
    <p:sldId id="1620" r:id="rId47"/>
    <p:sldId id="1621" r:id="rId48"/>
    <p:sldId id="1622" r:id="rId49"/>
    <p:sldId id="1623" r:id="rId50"/>
    <p:sldId id="1624" r:id="rId51"/>
    <p:sldId id="1625" r:id="rId52"/>
    <p:sldId id="1626" r:id="rId53"/>
    <p:sldId id="1627" r:id="rId54"/>
    <p:sldId id="1628" r:id="rId55"/>
    <p:sldId id="1629" r:id="rId56"/>
    <p:sldId id="1630" r:id="rId5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505F2C04-C923-438B-8C0F-E0CD2BADF298}">
      <wppc:fontMiss xmlns="" xmlns:wppc="http://www.wps.cn/officeDocument/PresentationCustomData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99"/>
    <a:srgbClr val="FF6600"/>
    <a:srgbClr val="CC0099"/>
    <a:srgbClr val="008000"/>
    <a:srgbClr val="FFFFCC"/>
    <a:srgbClr val="00FFCC"/>
    <a:srgbClr val="99CC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62" autoAdjust="0"/>
    <p:restoredTop sz="95532" autoAdjust="0"/>
  </p:normalViewPr>
  <p:slideViewPr>
    <p:cSldViewPr snapToGrid="0">
      <p:cViewPr>
        <p:scale>
          <a:sx n="79" d="100"/>
          <a:sy n="79" d="100"/>
        </p:scale>
        <p:origin x="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135FE-73F9-4B97-A8B7-A096687FCB7D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14BBA-7D18-459C-AE7F-A53DA9F6A9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7092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514BBA-7D18-459C-AE7F-A53DA9F6A9D1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3638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1160EA64-D806-43AC-9DF2-F8C432F32B4C}" type="datetimeFigureOut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7/7/2020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7/7/2020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7/7/2020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7/7/2020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7/7/2020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-40000" contrast="20000"/>
                        </a14:imgEffect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7/7/2020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-40000" contrast="20000"/>
                        </a14:imgEffect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brightnessContrast bright="-40000" contrast="20000"/>
                        </a14:imgEffect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9992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275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99995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3813" y="1878676"/>
            <a:ext cx="10819040" cy="2458721"/>
          </a:xfrm>
        </p:spPr>
        <p:txBody>
          <a:bodyPr/>
          <a:lstStyle/>
          <a:p>
            <a:pPr algn="ctr"/>
            <a:r>
              <a:rPr lang="zh-CN" altLang="en-US" sz="5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语 音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61288" y="4979324"/>
            <a:ext cx="7891272" cy="1280160"/>
          </a:xfrm>
        </p:spPr>
        <p:txBody>
          <a:bodyPr>
            <a:normAutofit fontScale="90000" lnSpcReduction="20000"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>
                <a:latin typeface="仿宋" panose="02010609060101010101" pitchFamily="49" charset="-122"/>
                <a:ea typeface="仿宋" panose="02010609060101010101" pitchFamily="49" charset="-122"/>
              </a:rPr>
              <a:t>山东大学国际教育学院</a:t>
            </a:r>
            <a:endParaRPr lang="en-US" altLang="zh-CN" sz="28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800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来华留学生预科部</a:t>
            </a:r>
            <a:endParaRPr lang="zh-CN" altLang="en-US" sz="28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endParaRPr lang="zh-CN" altLang="en-US" sz="2800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声调</a:t>
            </a:r>
            <a:endParaRPr lang="en-US" altLang="zh-CN" sz="280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682D1F4-8C0E-4C3C-84E5-C6EF312B9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7276" y="25508"/>
            <a:ext cx="5508463" cy="3403492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83969C69-5D59-48ED-A899-D5CE47C9A471}"/>
              </a:ext>
            </a:extLst>
          </p:cNvPr>
          <p:cNvSpPr/>
          <p:nvPr/>
        </p:nvSpPr>
        <p:spPr>
          <a:xfrm>
            <a:off x="649533" y="3429000"/>
            <a:ext cx="1160778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8800" kern="0" dirty="0">
                <a:solidFill>
                  <a:srgbClr val="333333"/>
                </a:solidFill>
                <a:effectLst/>
                <a:ea typeface="宋体" panose="02010600030101010101" pitchFamily="2" charset="-122"/>
                <a:cs typeface="宋体" panose="02010600030101010101" pitchFamily="2" charset="-122"/>
              </a:rPr>
              <a:t>ˉ</a:t>
            </a:r>
            <a:r>
              <a:rPr lang="en-US" altLang="zh-CN" sz="8800" kern="0" dirty="0">
                <a:solidFill>
                  <a:srgbClr val="333333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      </a:t>
            </a:r>
            <a:r>
              <a:rPr lang="zh-CN" altLang="zh-CN" sz="8800" kern="0" dirty="0">
                <a:solidFill>
                  <a:srgbClr val="333333"/>
                </a:solidFill>
                <a:effectLst/>
                <a:ea typeface="宋体" panose="02010600030101010101" pitchFamily="2" charset="-122"/>
                <a:cs typeface="宋体" panose="02010600030101010101" pitchFamily="2" charset="-122"/>
              </a:rPr>
              <a:t>ˊ</a:t>
            </a:r>
            <a:r>
              <a:rPr lang="en-US" altLang="zh-CN" sz="8800" kern="0" dirty="0">
                <a:solidFill>
                  <a:srgbClr val="333333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       </a:t>
            </a:r>
            <a:r>
              <a:rPr lang="zh-CN" altLang="zh-CN" sz="8800" kern="0" dirty="0">
                <a:solidFill>
                  <a:srgbClr val="333333"/>
                </a:solidFill>
                <a:effectLst/>
                <a:ea typeface="宋体" panose="02010600030101010101" pitchFamily="2" charset="-122"/>
                <a:cs typeface="宋体" panose="02010600030101010101" pitchFamily="2" charset="-122"/>
              </a:rPr>
              <a:t>ˇ</a:t>
            </a:r>
            <a:r>
              <a:rPr lang="en-US" altLang="zh-CN" sz="8800" kern="0" dirty="0">
                <a:solidFill>
                  <a:srgbClr val="333333"/>
                </a:solidFill>
                <a:ea typeface="宋体" panose="02010600030101010101" pitchFamily="2" charset="-122"/>
                <a:cs typeface="宋体" panose="02010600030101010101" pitchFamily="2" charset="-122"/>
              </a:rPr>
              <a:t>        </a:t>
            </a:r>
            <a:r>
              <a:rPr lang="zh-CN" altLang="zh-CN" sz="8800" kern="0" dirty="0">
                <a:solidFill>
                  <a:srgbClr val="333333"/>
                </a:solidFill>
                <a:effectLst/>
                <a:ea typeface="宋体" panose="02010600030101010101" pitchFamily="2" charset="-122"/>
                <a:cs typeface="宋体" panose="02010600030101010101" pitchFamily="2" charset="-122"/>
              </a:rPr>
              <a:t>ˋ</a:t>
            </a:r>
            <a:endParaRPr lang="en-US" altLang="zh-CN" sz="8800" dirty="0"/>
          </a:p>
          <a:p>
            <a:r>
              <a:rPr lang="en-US" altLang="zh-CN" sz="6000" dirty="0">
                <a:latin typeface="宋体" panose="02010600030101010101" pitchFamily="2" charset="-122"/>
                <a:ea typeface="宋体" panose="02010600030101010101" pitchFamily="2" charset="-122"/>
              </a:rPr>
              <a:t>m</a:t>
            </a:r>
            <a:r>
              <a:rPr lang="zh-CN" altLang="zh-CN" sz="6000" dirty="0">
                <a:latin typeface="宋体" panose="02010600030101010101" pitchFamily="2" charset="-122"/>
                <a:ea typeface="宋体" panose="02010600030101010101" pitchFamily="2" charset="-122"/>
              </a:rPr>
              <a:t>ā </a:t>
            </a:r>
            <a:r>
              <a:rPr lang="en-US" altLang="zh-CN" sz="6000" dirty="0">
                <a:latin typeface="宋体" panose="02010600030101010101" pitchFamily="2" charset="-122"/>
                <a:ea typeface="宋体" panose="02010600030101010101" pitchFamily="2" charset="-122"/>
              </a:rPr>
              <a:t>   m</a:t>
            </a:r>
            <a:r>
              <a:rPr lang="zh-CN" altLang="zh-CN" sz="6000" dirty="0">
                <a:latin typeface="宋体" panose="02010600030101010101" pitchFamily="2" charset="-122"/>
                <a:ea typeface="宋体" panose="02010600030101010101" pitchFamily="2" charset="-122"/>
              </a:rPr>
              <a:t>á </a:t>
            </a:r>
            <a:r>
              <a:rPr lang="en-US" altLang="zh-CN" sz="6000" dirty="0">
                <a:latin typeface="宋体" panose="02010600030101010101" pitchFamily="2" charset="-122"/>
                <a:ea typeface="宋体" panose="02010600030101010101" pitchFamily="2" charset="-122"/>
              </a:rPr>
              <a:t>    m</a:t>
            </a:r>
            <a:r>
              <a:rPr lang="zh-CN" altLang="zh-CN" sz="6000" dirty="0">
                <a:latin typeface="宋体" panose="02010600030101010101" pitchFamily="2" charset="-122"/>
                <a:ea typeface="宋体" panose="02010600030101010101" pitchFamily="2" charset="-122"/>
              </a:rPr>
              <a:t>ǎ </a:t>
            </a:r>
            <a:r>
              <a:rPr lang="en-US" altLang="zh-CN" sz="6000" dirty="0">
                <a:latin typeface="宋体" panose="02010600030101010101" pitchFamily="2" charset="-122"/>
                <a:ea typeface="宋体" panose="02010600030101010101" pitchFamily="2" charset="-122"/>
              </a:rPr>
              <a:t>     m</a:t>
            </a:r>
            <a:r>
              <a:rPr lang="zh-CN" altLang="zh-CN" sz="6000" dirty="0">
                <a:latin typeface="宋体" panose="02010600030101010101" pitchFamily="2" charset="-122"/>
                <a:ea typeface="宋体" panose="02010600030101010101" pitchFamily="2" charset="-122"/>
              </a:rPr>
              <a:t>à</a:t>
            </a:r>
          </a:p>
          <a:p>
            <a:r>
              <a:rPr lang="en-US" altLang="zh-CN" sz="6000" dirty="0">
                <a:latin typeface="宋体" panose="02010600030101010101" pitchFamily="2" charset="-122"/>
                <a:ea typeface="宋体" panose="02010600030101010101" pitchFamily="2" charset="-122"/>
              </a:rPr>
              <a:t>d</a:t>
            </a:r>
            <a:r>
              <a:rPr lang="zh-CN" altLang="zh-CN" sz="6000" dirty="0">
                <a:latin typeface="宋体" panose="02010600030101010101" pitchFamily="2" charset="-122"/>
                <a:ea typeface="宋体" panose="02010600030101010101" pitchFamily="2" charset="-122"/>
              </a:rPr>
              <a:t>ā </a:t>
            </a:r>
            <a:r>
              <a:rPr lang="en-US" altLang="zh-CN" sz="6000" dirty="0">
                <a:latin typeface="宋体" panose="02010600030101010101" pitchFamily="2" charset="-122"/>
                <a:ea typeface="宋体" panose="02010600030101010101" pitchFamily="2" charset="-122"/>
              </a:rPr>
              <a:t>   d</a:t>
            </a:r>
            <a:r>
              <a:rPr lang="zh-CN" altLang="zh-CN" sz="6000" dirty="0">
                <a:latin typeface="宋体" panose="02010600030101010101" pitchFamily="2" charset="-122"/>
                <a:ea typeface="宋体" panose="02010600030101010101" pitchFamily="2" charset="-122"/>
              </a:rPr>
              <a:t>á </a:t>
            </a:r>
            <a:r>
              <a:rPr lang="en-US" altLang="zh-CN" sz="6000" dirty="0">
                <a:latin typeface="宋体" panose="02010600030101010101" pitchFamily="2" charset="-122"/>
                <a:ea typeface="宋体" panose="02010600030101010101" pitchFamily="2" charset="-122"/>
              </a:rPr>
              <a:t>    d</a:t>
            </a:r>
            <a:r>
              <a:rPr lang="zh-CN" altLang="zh-CN" sz="6000" dirty="0">
                <a:latin typeface="宋体" panose="02010600030101010101" pitchFamily="2" charset="-122"/>
                <a:ea typeface="宋体" panose="02010600030101010101" pitchFamily="2" charset="-122"/>
              </a:rPr>
              <a:t>ǎ </a:t>
            </a:r>
            <a:r>
              <a:rPr lang="en-US" altLang="zh-CN" sz="6000" dirty="0">
                <a:latin typeface="宋体" panose="02010600030101010101" pitchFamily="2" charset="-122"/>
                <a:ea typeface="宋体" panose="02010600030101010101" pitchFamily="2" charset="-122"/>
              </a:rPr>
              <a:t>     d</a:t>
            </a:r>
            <a:r>
              <a:rPr lang="zh-CN" altLang="zh-CN" sz="6000" dirty="0">
                <a:latin typeface="宋体" panose="02010600030101010101" pitchFamily="2" charset="-122"/>
                <a:ea typeface="宋体" panose="02010600030101010101" pitchFamily="2" charset="-122"/>
              </a:rPr>
              <a:t>à</a:t>
            </a:r>
          </a:p>
        </p:txBody>
      </p:sp>
    </p:spTree>
    <p:extLst>
      <p:ext uri="{BB962C8B-B14F-4D97-AF65-F5344CB8AC3E}">
        <p14:creationId xmlns:p14="http://schemas.microsoft.com/office/powerpoint/2010/main" val="1886860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声调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1940267" y="1919443"/>
            <a:ext cx="947590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000" kern="0" dirty="0" err="1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en-US" altLang="zh-CN" sz="6000" kern="0" dirty="0" err="1">
                <a:solidFill>
                  <a:srgbClr val="FF0000"/>
                </a:solidFill>
                <a:effectLst/>
                <a:latin typeface="华文细黑" panose="02010600040101010101" pitchFamily="2" charset="-122"/>
                <a:ea typeface="华文细黑" panose="02010600040101010101" pitchFamily="2" charset="-122"/>
              </a:rPr>
              <a:t>ā</a:t>
            </a:r>
            <a:r>
              <a:rPr lang="en-US" altLang="zh-CN" sz="60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6000" kern="0" dirty="0" err="1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en-US" altLang="zh-CN" sz="6000" kern="0" dirty="0" err="1">
                <a:solidFill>
                  <a:srgbClr val="FF0000"/>
                </a:solidFill>
                <a:effectLst/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6000" kern="0" dirty="0" err="1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endParaRPr lang="en-US" altLang="zh-CN" sz="60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6000" dirty="0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-o-e-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-u-ü</a:t>
            </a:r>
          </a:p>
          <a:p>
            <a:r>
              <a:rPr lang="en-US" altLang="zh-CN" sz="6000" dirty="0" err="1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a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o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altLang="zh-CN" sz="60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e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i</a:t>
            </a:r>
            <a:endParaRPr lang="en-US" altLang="zh-CN" sz="6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u</a:t>
            </a:r>
            <a:r>
              <a:rPr lang="en-US" altLang="zh-CN" sz="60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altLang="zh-CN" sz="6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altLang="zh-CN" sz="60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altLang="zh-CN" sz="60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nǐ</a:t>
            </a:r>
            <a:endParaRPr lang="zh-CN" altLang="en-US" sz="6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4" name="直接箭头连接符 3">
            <a:extLst>
              <a:ext uri="{FF2B5EF4-FFF2-40B4-BE49-F238E27FC236}">
                <a16:creationId xmlns:a16="http://schemas.microsoft.com/office/drawing/2014/main" id="{361F1C2A-083E-4CDE-9D24-2724B3CDFAD5}"/>
              </a:ext>
            </a:extLst>
          </p:cNvPr>
          <p:cNvCxnSpPr/>
          <p:nvPr/>
        </p:nvCxnSpPr>
        <p:spPr>
          <a:xfrm>
            <a:off x="2593917" y="6176865"/>
            <a:ext cx="15395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0665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轻声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3442996" y="837093"/>
            <a:ext cx="9228476" cy="7220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一声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轻声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/ The first </a:t>
            </a:r>
            <a:r>
              <a:rPr lang="en-US" altLang="zh-CN" sz="3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tone+neutral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tone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</a:p>
          <a:p>
            <a:pPr>
              <a:lnSpc>
                <a:spcPct val="150000"/>
              </a:lnSpc>
            </a:pPr>
            <a:r>
              <a:rPr lang="en-US" altLang="zh-CN" sz="3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</a:t>
            </a:r>
            <a:r>
              <a:rPr lang="en-US" altLang="zh-CN" sz="32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ā</a:t>
            </a:r>
            <a:r>
              <a:rPr lang="en-US" altLang="zh-CN" sz="3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</a:t>
            </a:r>
            <a:r>
              <a:rPr lang="en-US" altLang="zh-CN" sz="32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(mom)           </a:t>
            </a:r>
            <a:r>
              <a:rPr lang="en-US" altLang="zh-CN" sz="3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</a:t>
            </a:r>
            <a:r>
              <a:rPr lang="en-US" altLang="zh-CN" sz="32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ā</a:t>
            </a:r>
            <a:r>
              <a:rPr lang="en-US" altLang="zh-CN" sz="3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ne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(What about he/she?)</a:t>
            </a:r>
            <a:endParaRPr lang="zh-CN" altLang="zh-CN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二声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轻声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/ The second </a:t>
            </a:r>
            <a:r>
              <a:rPr lang="en-US" altLang="zh-CN" sz="3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tone+neutral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tone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</a:p>
          <a:p>
            <a:pPr>
              <a:lnSpc>
                <a:spcPct val="150000"/>
              </a:lnSpc>
            </a:pPr>
            <a:r>
              <a:rPr lang="en-US" altLang="zh-CN" sz="3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en-US" altLang="zh-CN" sz="32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3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ib</a:t>
            </a:r>
            <a:r>
              <a:rPr lang="en-US" altLang="zh-CN" sz="32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(Please come!)      </a:t>
            </a:r>
            <a:r>
              <a:rPr lang="en-US" altLang="zh-CN" sz="3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en-US" altLang="zh-CN" sz="32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3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ide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(the white one)</a:t>
            </a:r>
            <a:endParaRPr lang="zh-CN" altLang="zh-CN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三声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轻声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/ The third </a:t>
            </a:r>
            <a:r>
              <a:rPr lang="en-US" altLang="zh-CN" sz="3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tone+neutral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tone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</a:p>
          <a:p>
            <a:pPr>
              <a:lnSpc>
                <a:spcPct val="150000"/>
              </a:lnSpc>
            </a:pPr>
            <a:r>
              <a:rPr lang="en-US" altLang="zh-CN" sz="3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nǐne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(What about you?)    </a:t>
            </a:r>
            <a:r>
              <a:rPr lang="en-US" altLang="zh-CN" sz="3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h</a:t>
            </a:r>
            <a:r>
              <a:rPr lang="en-US" altLang="zh-CN" sz="32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3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ode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(OK!)</a:t>
            </a:r>
            <a:endParaRPr lang="zh-CN" altLang="zh-CN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四声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轻声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/ The fourth </a:t>
            </a:r>
            <a:r>
              <a:rPr lang="en-US" altLang="zh-CN" sz="3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tone+neutral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tone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</a:p>
          <a:p>
            <a:pPr>
              <a:lnSpc>
                <a:spcPct val="150000"/>
              </a:lnSpc>
            </a:pPr>
            <a:r>
              <a:rPr lang="en-US" altLang="zh-CN" sz="3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en-US" altLang="zh-CN" sz="32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3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en-US" altLang="zh-CN" sz="32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(Dad)              </a:t>
            </a:r>
            <a:r>
              <a:rPr lang="en-US" altLang="zh-CN" sz="3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mèimei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(younger sister)</a:t>
            </a:r>
            <a:endParaRPr lang="zh-CN" altLang="zh-CN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60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656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115888" y="490609"/>
            <a:ext cx="3024336" cy="0"/>
          </a:xfrm>
          <a:prstGeom prst="line">
            <a:avLst/>
          </a:prstGeom>
          <a:ln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0789" y="976997"/>
            <a:ext cx="6191250" cy="418147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2184" y="4188908"/>
            <a:ext cx="2915816" cy="2669093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4404396" y="2007372"/>
            <a:ext cx="43909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0" dirty="0"/>
              <a:t>语音二</a:t>
            </a:r>
          </a:p>
        </p:txBody>
      </p:sp>
    </p:spTree>
    <p:extLst>
      <p:ext uri="{BB962C8B-B14F-4D97-AF65-F5344CB8AC3E}">
        <p14:creationId xmlns:p14="http://schemas.microsoft.com/office/powerpoint/2010/main" val="3884993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声母（二）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4263588" y="2479280"/>
            <a:ext cx="4357897" cy="1311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6000" dirty="0"/>
              <a:t>g    k    h</a:t>
            </a:r>
            <a:endParaRPr lang="zh-CN" altLang="en-US" sz="60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147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声母（二）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1586205" y="2628569"/>
            <a:ext cx="9433248" cy="269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g</a:t>
            </a:r>
            <a:r>
              <a:rPr lang="zh-CN" altLang="zh-CN" sz="6000" dirty="0">
                <a:latin typeface="华文细黑" panose="02010600040101010101" pitchFamily="2" charset="-122"/>
                <a:ea typeface="华文细黑" panose="02010600040101010101" pitchFamily="2" charset="-122"/>
              </a:rPr>
              <a:t>ā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k</a:t>
            </a:r>
            <a:r>
              <a:rPr lang="zh-CN" altLang="zh-CN" sz="6000" dirty="0">
                <a:latin typeface="华文细黑" panose="02010600040101010101" pitchFamily="2" charset="-122"/>
                <a:ea typeface="华文细黑" panose="02010600040101010101" pitchFamily="2" charset="-122"/>
              </a:rPr>
              <a:t>ā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gé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ké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g</a:t>
            </a:r>
            <a:r>
              <a:rPr lang="zh-CN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ǔ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k</a:t>
            </a:r>
            <a:r>
              <a:rPr lang="zh-CN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ǔ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gòu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kòu</a:t>
            </a:r>
            <a:endParaRPr lang="zh-CN" altLang="en-US" sz="6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138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声母（二）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1184488" y="3048447"/>
            <a:ext cx="10394802" cy="131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</a:t>
            </a:r>
            <a:r>
              <a:rPr lang="zh-CN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ē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h</a:t>
            </a:r>
            <a:r>
              <a:rPr lang="zh-CN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é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h</a:t>
            </a:r>
            <a:r>
              <a:rPr lang="zh-CN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ǔ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h</a:t>
            </a:r>
            <a:r>
              <a:rPr lang="zh-CN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ò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</a:t>
            </a:r>
            <a:endParaRPr lang="zh-CN" altLang="en-US" sz="6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773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韵母（二）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1669679" y="2945811"/>
            <a:ext cx="9303121" cy="131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6000" dirty="0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   </a:t>
            </a:r>
            <a:r>
              <a:rPr lang="en-US" altLang="zh-CN" sz="6000" dirty="0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ng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en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eng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ong</a:t>
            </a:r>
            <a:endParaRPr lang="zh-CN" altLang="en-US" sz="6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074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韵母（二）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1044528" y="2385974"/>
            <a:ext cx="10926647" cy="269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zh-CN" sz="6000" dirty="0">
                <a:latin typeface="华文细黑" panose="02010600040101010101" pitchFamily="2" charset="-122"/>
                <a:ea typeface="华文细黑" panose="02010600040101010101" pitchFamily="2" charset="-122"/>
              </a:rPr>
              <a:t>ā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   b</a:t>
            </a:r>
            <a:r>
              <a:rPr lang="zh-CN" altLang="zh-CN" sz="6000" dirty="0">
                <a:latin typeface="华文细黑" panose="02010600040101010101" pitchFamily="2" charset="-122"/>
                <a:ea typeface="华文细黑" panose="02010600040101010101" pitchFamily="2" charset="-122"/>
              </a:rPr>
              <a:t>ā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ng      m</a:t>
            </a:r>
            <a:r>
              <a:rPr lang="zh-CN" altLang="zh-CN" sz="6000" dirty="0"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   m</a:t>
            </a:r>
            <a:r>
              <a:rPr lang="zh-CN" altLang="zh-CN" sz="6000" dirty="0"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ng      d</a:t>
            </a:r>
            <a:r>
              <a:rPr lang="zh-CN" altLang="zh-CN" sz="6000" dirty="0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   d</a:t>
            </a:r>
            <a:r>
              <a:rPr lang="zh-CN" altLang="zh-CN" sz="6000" dirty="0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ng      l</a:t>
            </a:r>
            <a:r>
              <a:rPr lang="zh-CN" altLang="zh-CN" sz="6000" dirty="0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      l</a:t>
            </a:r>
            <a:r>
              <a:rPr lang="zh-CN" altLang="zh-CN" sz="6000" dirty="0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ng</a:t>
            </a:r>
            <a:endParaRPr lang="zh-CN" altLang="en-US" sz="6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671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韵母（二）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1175157" y="2469949"/>
            <a:ext cx="10879994" cy="269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pēn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pēng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mén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méng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fěn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fěng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hèn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hèng</a:t>
            </a:r>
            <a:endParaRPr lang="zh-CN" altLang="en-US" sz="6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581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115888" y="490609"/>
            <a:ext cx="3024336" cy="0"/>
          </a:xfrm>
          <a:prstGeom prst="line">
            <a:avLst/>
          </a:prstGeom>
          <a:ln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0789" y="976997"/>
            <a:ext cx="6191250" cy="418147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2184" y="4188908"/>
            <a:ext cx="2915816" cy="2669093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4404396" y="2007372"/>
            <a:ext cx="43909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0" dirty="0"/>
              <a:t>语音一</a:t>
            </a:r>
          </a:p>
        </p:txBody>
      </p:sp>
    </p:spTree>
    <p:extLst>
      <p:ext uri="{BB962C8B-B14F-4D97-AF65-F5344CB8AC3E}">
        <p14:creationId xmlns:p14="http://schemas.microsoft.com/office/powerpoint/2010/main" val="18952775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韵母（二）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1137834" y="3037114"/>
            <a:ext cx="12372892" cy="131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ō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ng    l</a:t>
            </a:r>
            <a:r>
              <a:rPr lang="zh-CN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ó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ng     t</a:t>
            </a:r>
            <a:r>
              <a:rPr lang="zh-CN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ǒ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ng    n</a:t>
            </a:r>
            <a:r>
              <a:rPr lang="zh-CN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ò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ng</a:t>
            </a:r>
            <a:endParaRPr lang="zh-CN" altLang="en-US" sz="6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7896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三声变调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3778900" y="938299"/>
            <a:ext cx="11327362" cy="5499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Nǐh</a:t>
            </a:r>
            <a:r>
              <a:rPr lang="en-US" altLang="zh-CN" sz="48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!(Hi!)            </a:t>
            </a:r>
          </a:p>
          <a:p>
            <a:pPr>
              <a:lnSpc>
                <a:spcPct val="150000"/>
              </a:lnSpc>
            </a:pP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</a:t>
            </a:r>
            <a:r>
              <a:rPr lang="zh-CN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ě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y</a:t>
            </a:r>
            <a:r>
              <a:rPr lang="zh-CN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ǐ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(OK)        </a:t>
            </a:r>
          </a:p>
          <a:p>
            <a:pPr>
              <a:lnSpc>
                <a:spcPct val="150000"/>
              </a:lnSpc>
            </a:pP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</a:t>
            </a:r>
            <a:r>
              <a:rPr lang="zh-CN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ě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in</a:t>
            </a:r>
            <a:r>
              <a:rPr lang="zh-CN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ǚ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(pretty girls)   </a:t>
            </a:r>
            <a:endParaRPr lang="zh-CN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zh-CN" sz="4800" dirty="0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om</a:t>
            </a:r>
            <a:r>
              <a:rPr lang="zh-CN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ǔ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(baby-sitter) </a:t>
            </a:r>
          </a:p>
          <a:p>
            <a:pPr>
              <a:lnSpc>
                <a:spcPct val="150000"/>
              </a:lnSpc>
            </a:pPr>
            <a:r>
              <a:rPr lang="en-US" altLang="zh-CN" sz="4800" kern="0" dirty="0" err="1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en-US" altLang="zh-CN" sz="48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4800" kern="0" dirty="0" err="1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lang="en-US" altLang="zh-CN" sz="4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4800" kern="0" dirty="0" err="1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Lǐ</a:t>
            </a:r>
            <a:r>
              <a:rPr lang="en-US" altLang="zh-CN" sz="4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(Old Li)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48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71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三声变调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774443" y="2587391"/>
            <a:ext cx="11327362" cy="2191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三声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一声：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ǒ</a:t>
            </a:r>
            <a:r>
              <a:rPr lang="en-US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ngyī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 unite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m</a:t>
            </a:r>
            <a:r>
              <a:rPr lang="zh-CN" altLang="zh-CN" sz="2400" dirty="0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ib</a:t>
            </a:r>
            <a:r>
              <a:rPr lang="zh-CN" altLang="zh-CN" sz="2400" dirty="0">
                <a:latin typeface="华文细黑" panose="02010600040101010101" pitchFamily="2" charset="-122"/>
                <a:ea typeface="华文细黑" panose="02010600040101010101" pitchFamily="2" charset="-122"/>
              </a:rPr>
              <a:t>ā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o(to buy a bag)   </a:t>
            </a:r>
            <a:r>
              <a:rPr lang="en-US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hěng</a:t>
            </a:r>
            <a:r>
              <a:rPr lang="en-US" altLang="zh-CN" sz="24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ā</a:t>
            </a:r>
            <a:r>
              <a:rPr lang="en-US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(very tall)</a:t>
            </a:r>
            <a:endParaRPr lang="zh-CN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三声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二声：</a:t>
            </a:r>
            <a:r>
              <a:rPr lang="en-US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hěnm</a:t>
            </a:r>
            <a:r>
              <a:rPr lang="en-US" altLang="zh-CN" sz="24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ng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(very busy)  m</a:t>
            </a:r>
            <a:r>
              <a:rPr lang="zh-CN" altLang="zh-CN" sz="2400" dirty="0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il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í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(to buy pears)        </a:t>
            </a:r>
            <a:r>
              <a:rPr lang="en-US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kěnéng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(maybe)              </a:t>
            </a:r>
            <a:endParaRPr lang="zh-CN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三声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四声：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  <a:r>
              <a:rPr lang="zh-CN" altLang="zh-CN" sz="2400" dirty="0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ob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ù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(to run)             n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ǔ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ì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(hardworking)         m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ǐ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r>
              <a:rPr lang="zh-CN" altLang="zh-CN" sz="2400" dirty="0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n(rice)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9896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826552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“一”的变调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1343611" y="2578060"/>
            <a:ext cx="12204439" cy="2368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yī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dìyī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yīhào</a:t>
            </a:r>
            <a:endParaRPr lang="en-US" altLang="zh-CN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one             first               No.1   </a:t>
            </a:r>
            <a:endParaRPr lang="zh-CN" altLang="zh-CN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191962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826552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“一”的变调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606491" y="2223497"/>
            <a:ext cx="12204439" cy="3599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yìb</a:t>
            </a:r>
            <a:r>
              <a:rPr lang="zh-CN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ē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a cup of               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yìpī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a batch of     </a:t>
            </a:r>
          </a:p>
          <a:p>
            <a:pPr>
              <a:lnSpc>
                <a:spcPct val="200000"/>
              </a:lnSpc>
            </a:pP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yìfú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a painting             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yìh</a:t>
            </a:r>
            <a:r>
              <a:rPr lang="zh-CN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é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a box of      </a:t>
            </a:r>
          </a:p>
          <a:p>
            <a:pPr>
              <a:lnSpc>
                <a:spcPct val="200000"/>
              </a:lnSpc>
            </a:pP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yìb</a:t>
            </a:r>
            <a:r>
              <a:rPr lang="zh-CN" altLang="zh-CN" sz="4000" dirty="0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a handful of          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yìb</a:t>
            </a:r>
            <a:r>
              <a:rPr lang="zh-CN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ě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  a book</a:t>
            </a:r>
            <a:endParaRPr lang="zh-CN" altLang="zh-CN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313522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826552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“一”的变调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606491" y="2223497"/>
            <a:ext cx="12204439" cy="2368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yígòng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altogether     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yígè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one     </a:t>
            </a:r>
          </a:p>
          <a:p>
            <a:pPr>
              <a:lnSpc>
                <a:spcPct val="200000"/>
              </a:lnSpc>
            </a:pP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yít</a:t>
            </a:r>
            <a:r>
              <a:rPr lang="en-US" altLang="zh-CN" sz="40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a set of          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yídì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all over the ground</a:t>
            </a:r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4579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826552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“不” 的变调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1474240" y="2244573"/>
            <a:ext cx="11327362" cy="2368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búd</a:t>
            </a:r>
            <a:r>
              <a:rPr lang="en-US" altLang="zh-CN" sz="40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not big           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bú</a:t>
            </a:r>
            <a:r>
              <a:rPr lang="en-US" altLang="zh-CN" sz="40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to not love        </a:t>
            </a:r>
          </a:p>
          <a:p>
            <a:pPr>
              <a:lnSpc>
                <a:spcPct val="200000"/>
              </a:lnSpc>
            </a:pP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búk</a:t>
            </a:r>
            <a:r>
              <a:rPr lang="en-US" altLang="zh-CN" sz="40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to not look     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búlèi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not tired</a:t>
            </a:r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5490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115888" y="490609"/>
            <a:ext cx="3024336" cy="0"/>
          </a:xfrm>
          <a:prstGeom prst="line">
            <a:avLst/>
          </a:prstGeom>
          <a:ln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0789" y="976997"/>
            <a:ext cx="6191250" cy="418147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2184" y="4188908"/>
            <a:ext cx="2915816" cy="2669093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4404396" y="2007372"/>
            <a:ext cx="43909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0" dirty="0"/>
              <a:t>语音三</a:t>
            </a:r>
          </a:p>
        </p:txBody>
      </p:sp>
    </p:spTree>
    <p:extLst>
      <p:ext uri="{BB962C8B-B14F-4D97-AF65-F5344CB8AC3E}">
        <p14:creationId xmlns:p14="http://schemas.microsoft.com/office/powerpoint/2010/main" val="29248949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声母（三）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3579343" y="2581917"/>
            <a:ext cx="8612657" cy="1311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6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j      q      x</a:t>
            </a:r>
            <a:endParaRPr lang="zh-CN" altLang="en-US" sz="6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2708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声母（三）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931254" y="2512425"/>
            <a:ext cx="10927954" cy="1685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j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ǐ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(how many)          q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ī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(seven)                           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xì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(department)    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ó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ngq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í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(red flag)    x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ǐ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y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ī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fu(to wash clothes)     f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ē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ij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ī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(plane)      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27608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sz="2800" dirty="0"/>
              <a:t>汉语语音</a:t>
            </a:r>
            <a:endParaRPr lang="en-US" altLang="zh-CN" sz="2800" dirty="0"/>
          </a:p>
          <a:p>
            <a:pPr algn="ctr"/>
            <a:r>
              <a:rPr lang="zh-CN" altLang="zh-CN" sz="2800" dirty="0"/>
              <a:t>基本知识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41EB9368-D358-42FC-BA3C-8EE331D6A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575" y="2329445"/>
            <a:ext cx="8686849" cy="2718416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9229EA90-B81B-41BB-A500-1A2F516DBA55}"/>
              </a:ext>
            </a:extLst>
          </p:cNvPr>
          <p:cNvSpPr txBox="1"/>
          <p:nvPr/>
        </p:nvSpPr>
        <p:spPr>
          <a:xfrm>
            <a:off x="1394927" y="3298372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21</a:t>
            </a:r>
            <a:endParaRPr lang="zh-CN" altLang="en-US" sz="36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7837E77-FC1C-4C1F-ABA0-14C616CF85B2}"/>
              </a:ext>
            </a:extLst>
          </p:cNvPr>
          <p:cNvSpPr txBox="1"/>
          <p:nvPr/>
        </p:nvSpPr>
        <p:spPr>
          <a:xfrm>
            <a:off x="9767596" y="3198846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39</a:t>
            </a:r>
            <a:endParaRPr lang="zh-CN" altLang="en-US" sz="36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8A34E57-FCEF-4B62-8F6A-001AFC616C73}"/>
              </a:ext>
            </a:extLst>
          </p:cNvPr>
          <p:cNvSpPr txBox="1"/>
          <p:nvPr/>
        </p:nvSpPr>
        <p:spPr>
          <a:xfrm>
            <a:off x="7382069" y="2276522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4</a:t>
            </a:r>
            <a:endParaRPr lang="zh-CN" altLang="en-US" sz="36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2122E1F-A84C-4D41-B9DB-B9C03526DD51}"/>
              </a:ext>
            </a:extLst>
          </p:cNvPr>
          <p:cNvSpPr txBox="1"/>
          <p:nvPr/>
        </p:nvSpPr>
        <p:spPr>
          <a:xfrm>
            <a:off x="1483066" y="5456474"/>
            <a:ext cx="74463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err="1"/>
              <a:t>yī</a:t>
            </a:r>
            <a:r>
              <a:rPr lang="zh-CN" altLang="en-US" sz="3200" dirty="0"/>
              <a:t>：</a:t>
            </a:r>
            <a:r>
              <a:rPr lang="zh-CN" altLang="zh-CN" sz="3200" dirty="0"/>
              <a:t>一、衣、依、医、伊、壹</a:t>
            </a:r>
            <a:endParaRPr lang="zh-CN" altLang="en-US" sz="32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54B9EA1-1925-40F8-9590-00749C1ABC6B}"/>
              </a:ext>
            </a:extLst>
          </p:cNvPr>
          <p:cNvSpPr txBox="1"/>
          <p:nvPr/>
        </p:nvSpPr>
        <p:spPr>
          <a:xfrm>
            <a:off x="1196927" y="1665324"/>
            <a:ext cx="74463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做动画：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韵母（三）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1845654" y="1933927"/>
            <a:ext cx="10218827" cy="3503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60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ie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60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iou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pPr>
              <a:lnSpc>
                <a:spcPct val="200000"/>
              </a:lnSpc>
            </a:pP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60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iang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in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ing</a:t>
            </a:r>
            <a:endParaRPr lang="zh-CN" altLang="zh-CN" sz="6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438027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韵母（三）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1194319" y="3100254"/>
            <a:ext cx="12764277" cy="10306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y</a:t>
            </a:r>
            <a:r>
              <a:rPr lang="zh-CN" altLang="zh-CN" sz="3600" dirty="0">
                <a:latin typeface="华文细黑" panose="02010600040101010101" pitchFamily="2" charset="-122"/>
                <a:ea typeface="华文细黑" panose="02010600040101010101" pitchFamily="2" charset="-122"/>
              </a:rPr>
              <a:t>ā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y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é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y</a:t>
            </a:r>
            <a:r>
              <a:rPr lang="zh-CN" altLang="zh-CN" sz="3600" dirty="0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         y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ò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         y</a:t>
            </a:r>
            <a:r>
              <a:rPr lang="zh-CN" altLang="zh-CN" sz="3600" dirty="0"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        y</a:t>
            </a:r>
            <a:r>
              <a:rPr lang="zh-CN" altLang="zh-CN" sz="3600" dirty="0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ng</a:t>
            </a:r>
            <a:endParaRPr lang="zh-CN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28976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韵母（三）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4217438" y="2624393"/>
            <a:ext cx="12764277" cy="10306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3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yín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3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yīng</a:t>
            </a:r>
            <a:endParaRPr lang="zh-CN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62938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韵母（三）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2323323" y="2475103"/>
            <a:ext cx="12764277" cy="1656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jiū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qiú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xiǔ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liù</a:t>
            </a:r>
            <a:endParaRPr lang="zh-CN" altLang="zh-CN" sz="6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799622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韵母（三）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998376" y="1943258"/>
            <a:ext cx="12764277" cy="324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li</a:t>
            </a:r>
            <a:r>
              <a:rPr lang="zh-CN" altLang="zh-CN" sz="3600" dirty="0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di</a:t>
            </a:r>
            <a:r>
              <a:rPr lang="zh-CN" altLang="zh-CN" sz="3600" dirty="0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bi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é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pi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ě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bi</a:t>
            </a:r>
            <a:r>
              <a:rPr lang="zh-CN" altLang="zh-CN" sz="3600" dirty="0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  pi</a:t>
            </a:r>
            <a:r>
              <a:rPr lang="zh-CN" altLang="zh-CN" sz="3600" dirty="0"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        di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ū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li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ú</a:t>
            </a:r>
          </a:p>
          <a:p>
            <a:pPr>
              <a:lnSpc>
                <a:spcPct val="200000"/>
              </a:lnSpc>
            </a:pP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xi</a:t>
            </a:r>
            <a:r>
              <a:rPr lang="zh-CN" altLang="zh-CN" sz="3600" dirty="0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y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ǔ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(to rain)                t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ī</a:t>
            </a:r>
            <a:r>
              <a:rPr lang="en-US" altLang="zh-CN" sz="3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ngxi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ě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(dictation)   </a:t>
            </a:r>
          </a:p>
          <a:p>
            <a:pPr>
              <a:lnSpc>
                <a:spcPct val="200000"/>
              </a:lnSpc>
            </a:pPr>
            <a:r>
              <a:rPr lang="en-US" altLang="zh-CN" sz="3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ti</a:t>
            </a:r>
            <a:r>
              <a:rPr lang="zh-CN" altLang="zh-CN" sz="3600" dirty="0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ow</a:t>
            </a:r>
            <a:r>
              <a:rPr lang="zh-CN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ǔ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(to dance)          </a:t>
            </a:r>
            <a:r>
              <a:rPr lang="en-US" altLang="zh-CN" sz="3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xiūxi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(to rest)</a:t>
            </a:r>
            <a:endParaRPr lang="zh-CN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70555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韵母（三）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1362270" y="2624393"/>
            <a:ext cx="12764277" cy="2138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3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ni</a:t>
            </a:r>
            <a:r>
              <a:rPr lang="en-US" altLang="zh-CN" sz="36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3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</a:t>
            </a:r>
            <a:r>
              <a:rPr lang="en-US" altLang="zh-CN" sz="3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ni</a:t>
            </a:r>
            <a:r>
              <a:rPr lang="en-US" altLang="zh-CN" sz="36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3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ng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</a:t>
            </a:r>
            <a:r>
              <a:rPr lang="en-US" altLang="zh-CN" sz="3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li</a:t>
            </a:r>
            <a:r>
              <a:rPr lang="en-US" altLang="zh-CN" sz="36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3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r>
              <a:rPr lang="en-US" altLang="zh-CN" sz="3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li</a:t>
            </a:r>
            <a:r>
              <a:rPr lang="en-US" altLang="zh-CN" sz="36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3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ng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</a:t>
            </a:r>
            <a:endParaRPr lang="zh-CN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3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pi</a:t>
            </a:r>
            <a:r>
              <a:rPr lang="en-US" altLang="zh-CN" sz="36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3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oli</a:t>
            </a:r>
            <a:r>
              <a:rPr lang="en-US" altLang="zh-CN" sz="36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3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ng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(beautiful)               li</a:t>
            </a:r>
            <a:r>
              <a:rPr lang="zh-CN" altLang="zh-CN" sz="3600" dirty="0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3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ngti</a:t>
            </a:r>
            <a:r>
              <a:rPr lang="en-US" altLang="zh-CN" sz="36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ā</a:t>
            </a:r>
            <a:r>
              <a:rPr lang="en-US" altLang="zh-CN" sz="3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(two days)</a:t>
            </a:r>
            <a:endParaRPr lang="zh-CN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17045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韵母（三）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727788" y="2167193"/>
            <a:ext cx="12764277" cy="3599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jìn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jìng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qìn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qìng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xīn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xīng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endParaRPr lang="zh-CN" altLang="zh-CN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jīnti</a:t>
            </a:r>
            <a:r>
              <a:rPr lang="en-US" altLang="zh-CN" sz="40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ā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(today)                  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g</a:t>
            </a:r>
            <a:r>
              <a:rPr lang="en-US" altLang="zh-CN" sz="40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ā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ngqín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(piano)     </a:t>
            </a:r>
          </a:p>
          <a:p>
            <a:pPr>
              <a:lnSpc>
                <a:spcPct val="200000"/>
              </a:lnSpc>
            </a:pP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di</a:t>
            </a:r>
            <a:r>
              <a:rPr lang="zh-CN" altLang="zh-CN" sz="4000" dirty="0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ny</a:t>
            </a:r>
            <a:r>
              <a:rPr lang="zh-CN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ǐ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ng(film)                 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g</a:t>
            </a:r>
            <a:r>
              <a:rPr lang="en-US" altLang="zh-CN" sz="40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ā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oxìng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(happy)</a:t>
            </a:r>
            <a:endParaRPr lang="zh-CN" altLang="zh-CN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42766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韵母（三）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2668556" y="2512426"/>
            <a:ext cx="12764277" cy="1656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üe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ü</a:t>
            </a:r>
            <a:r>
              <a:rPr lang="en-US" altLang="zh-CN" sz="60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ün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iong</a:t>
            </a:r>
            <a:endParaRPr lang="zh-CN" altLang="zh-CN" sz="6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33940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韵母（三）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1274721" y="2587070"/>
            <a:ext cx="12764277" cy="1683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Liùyuè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(June)               x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ǐ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yu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è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(happy)                   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yīyu</a:t>
            </a:r>
            <a:r>
              <a:rPr lang="en-US" altLang="zh-CN" sz="28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(hospital)    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měiyu</a:t>
            </a:r>
            <a:r>
              <a:rPr lang="en-US" altLang="zh-CN" sz="28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(US dollar)    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en-US" altLang="zh-CN" sz="28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iyún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(white clouds)      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yùnqi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(luck)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429909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韵母（三）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587829" y="2568410"/>
            <a:ext cx="12764277" cy="2545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xuéxí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(to study)              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juéde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(to feel)                    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xu</a:t>
            </a:r>
            <a:r>
              <a:rPr lang="en-US" altLang="zh-CN" sz="28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ny</a:t>
            </a:r>
            <a:r>
              <a:rPr lang="en-US" altLang="zh-CN" sz="28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(cliff)          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qu</a:t>
            </a:r>
            <a:r>
              <a:rPr lang="en-US" altLang="zh-CN" sz="28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nji</a:t>
            </a:r>
            <a:r>
              <a:rPr lang="en-US" altLang="zh-CN" sz="28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ā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(whole family)   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xùnli</a:t>
            </a:r>
            <a:r>
              <a:rPr lang="en-US" altLang="zh-CN" sz="28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(to practice)         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píngjūn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(average)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nüèji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(malaria)                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nüèxīn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(heart-breaking)    g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ō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nglü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è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(strategy)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50113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韵母（一）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830424" y="2693884"/>
            <a:ext cx="11457991" cy="269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6000" dirty="0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o   e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u   ü   </a:t>
            </a:r>
          </a:p>
          <a:p>
            <a:pPr>
              <a:lnSpc>
                <a:spcPct val="150000"/>
              </a:lnSpc>
            </a:pP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ai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ei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60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ou</a:t>
            </a:r>
            <a:endParaRPr lang="zh-CN" altLang="en-US" sz="6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7923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韵母（三）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866159" y="2606915"/>
            <a:ext cx="12764277" cy="82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y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ó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uy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ǒ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ng(to swim)      y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ǒ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ngg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n(brave)        h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oy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ò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ng(easy to use)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032253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韵母（三）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593786" y="2916222"/>
            <a:ext cx="12764277" cy="82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ji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ǒ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ngp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ò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(embarrassed)    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bù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qi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ó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ng(not poor)      xi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ó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ngm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ā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o(panda)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248194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隔音符号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1420636" y="2755995"/>
            <a:ext cx="12764277" cy="1346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xī</a:t>
            </a:r>
            <a:r>
              <a:rPr lang="en-US" altLang="zh-CN" sz="4800" dirty="0" err="1">
                <a:latin typeface="宋体" panose="02010600030101010101" pitchFamily="2" charset="-122"/>
                <a:ea typeface="宋体" panose="02010600030101010101" pitchFamily="2" charset="-122"/>
              </a:rPr>
              <a:t>’</a:t>
            </a:r>
            <a:r>
              <a:rPr lang="en-US" altLang="zh-CN" sz="48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ā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xī</a:t>
            </a:r>
            <a:r>
              <a:rPr lang="en-US" altLang="zh-CN" sz="4800" dirty="0" err="1">
                <a:latin typeface="宋体" panose="02010600030101010101" pitchFamily="2" charset="-122"/>
                <a:ea typeface="宋体" panose="02010600030101010101" pitchFamily="2" charset="-122"/>
              </a:rPr>
              <a:t>’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ōu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míng</a:t>
            </a:r>
            <a:r>
              <a:rPr lang="en-US" altLang="zh-CN" sz="4800" dirty="0" err="1">
                <a:latin typeface="宋体" panose="02010600030101010101" pitchFamily="2" charset="-122"/>
                <a:ea typeface="宋体" panose="02010600030101010101" pitchFamily="2" charset="-122"/>
              </a:rPr>
              <a:t>’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é</a:t>
            </a:r>
            <a:endParaRPr lang="zh-CN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107332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115888" y="490609"/>
            <a:ext cx="3024336" cy="0"/>
          </a:xfrm>
          <a:prstGeom prst="line">
            <a:avLst/>
          </a:prstGeom>
          <a:ln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0789" y="976997"/>
            <a:ext cx="6191250" cy="418147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2184" y="4188908"/>
            <a:ext cx="2915816" cy="2669093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4404396" y="2007372"/>
            <a:ext cx="43909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0" dirty="0"/>
              <a:t>语音四</a:t>
            </a:r>
          </a:p>
        </p:txBody>
      </p:sp>
    </p:spTree>
    <p:extLst>
      <p:ext uri="{BB962C8B-B14F-4D97-AF65-F5344CB8AC3E}">
        <p14:creationId xmlns:p14="http://schemas.microsoft.com/office/powerpoint/2010/main" val="10536362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声母（四）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3344728" y="1762799"/>
            <a:ext cx="12764277" cy="3503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z   c   s   </a:t>
            </a:r>
          </a:p>
          <a:p>
            <a:pPr>
              <a:lnSpc>
                <a:spcPct val="200000"/>
              </a:lnSpc>
            </a:pP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zh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ch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sh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r</a:t>
            </a:r>
            <a:endParaRPr lang="zh-CN" altLang="zh-CN" sz="6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65018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声母（四）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727788" y="2307152"/>
            <a:ext cx="12764277" cy="1683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sh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í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ì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(fourteen)   y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í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c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ì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(one time)                H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nz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ì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(Chinese character)            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y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ì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zh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í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(always)      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ch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ī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f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n(to have meal)     l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osh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ī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(teacher)   r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ì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zi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(life) 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874755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声母（四）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755780" y="2820336"/>
            <a:ext cx="12764277" cy="1683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z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ú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qi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ú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(soccer)       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zh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ǔ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nb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è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(to prepare)         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zh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è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ngz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(in progress)       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zhu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ō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zi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(table)        j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ī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nzi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(gold)                         ji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zh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o(driving 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licence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 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754806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声母（四）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635474" y="2830462"/>
            <a:ext cx="12764277" cy="1683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ó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ngl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(at all times)          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ch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ē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ì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(train number)        j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ī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ch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ng(airport)         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chu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ā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nc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(Sichuan food)   q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ǐ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chu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ng(to wake up)    c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ǐ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qi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n(before)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60219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声母（四）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762331" y="2757404"/>
            <a:ext cx="12764277" cy="1683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ī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j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ī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(driver)                     xi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osh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í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(hour)             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sh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ì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qing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(matter)          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sh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í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su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ì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(10 years old)      z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ì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í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ngch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ē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(bike)          xi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ā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nsheng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(sir)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404617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声母（四）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830425" y="2699038"/>
            <a:ext cx="12764277" cy="1683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rè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shu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ǐ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(hot water)   li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ngku</a:t>
            </a:r>
            <a:r>
              <a:rPr lang="en-US" altLang="zh-CN" sz="28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(cool) r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ì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ě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nr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é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n(Japanese people)      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shēngrì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(birthday)   r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ì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ì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(calendar)      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lu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ò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ì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(sunset)    r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é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nl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ì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(manpower)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85146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韵母（一）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2966635" y="2124717"/>
            <a:ext cx="947590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y  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yi</a:t>
            </a:r>
            <a:endParaRPr lang="zh-CN" altLang="zh-CN" sz="6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/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     w 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wu</a:t>
            </a:r>
            <a:endParaRPr lang="zh-CN" altLang="zh-CN" sz="6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/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ü     y  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yu</a:t>
            </a:r>
            <a:endParaRPr lang="zh-CN" altLang="zh-CN" sz="6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/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v     ü</a:t>
            </a:r>
            <a:endParaRPr lang="zh-CN" altLang="zh-CN" sz="6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箭头连接符 3">
            <a:extLst>
              <a:ext uri="{FF2B5EF4-FFF2-40B4-BE49-F238E27FC236}">
                <a16:creationId xmlns:a16="http://schemas.microsoft.com/office/drawing/2014/main" id="{8F99212B-5A30-44D0-A6B9-5F47A8055BAC}"/>
              </a:ext>
            </a:extLst>
          </p:cNvPr>
          <p:cNvCxnSpPr/>
          <p:nvPr/>
        </p:nvCxnSpPr>
        <p:spPr>
          <a:xfrm>
            <a:off x="3573624" y="5439747"/>
            <a:ext cx="9703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18638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韵母（四）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1940267" y="1962317"/>
            <a:ext cx="12764277" cy="3503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u</a:t>
            </a:r>
            <a:r>
              <a:rPr lang="en-US" altLang="zh-CN" sz="60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uo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u</a:t>
            </a:r>
            <a:r>
              <a:rPr lang="en-US" altLang="zh-CN" sz="60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uei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</a:p>
          <a:p>
            <a:pPr>
              <a:lnSpc>
                <a:spcPct val="200000"/>
              </a:lnSpc>
            </a:pP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u</a:t>
            </a:r>
            <a:r>
              <a:rPr lang="en-US" altLang="zh-CN" sz="60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uen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u</a:t>
            </a:r>
            <a:r>
              <a:rPr lang="en-US" altLang="zh-CN" sz="60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ng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ueng</a:t>
            </a:r>
            <a:endParaRPr lang="zh-CN" altLang="zh-CN" sz="6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514133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韵母（四）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2669842" y="2334746"/>
            <a:ext cx="12764277" cy="236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</a:t>
            </a:r>
            <a:r>
              <a:rPr lang="zh-CN" altLang="zh-CN" sz="4000" dirty="0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4000" dirty="0"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w</a:t>
            </a:r>
            <a:r>
              <a:rPr lang="zh-CN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ǒ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w</a:t>
            </a:r>
            <a:r>
              <a:rPr lang="zh-CN" altLang="zh-CN" sz="4000" dirty="0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w</a:t>
            </a:r>
            <a:r>
              <a:rPr lang="zh-CN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ě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</a:p>
          <a:p>
            <a:pPr>
              <a:lnSpc>
                <a:spcPct val="200000"/>
              </a:lnSpc>
            </a:pP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</a:t>
            </a:r>
            <a:r>
              <a:rPr lang="zh-CN" altLang="zh-CN" sz="4000" dirty="0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     w</a:t>
            </a:r>
            <a:r>
              <a:rPr lang="zh-CN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é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     w</a:t>
            </a:r>
            <a:r>
              <a:rPr lang="zh-CN" altLang="zh-CN" sz="4000" dirty="0"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ng    w</a:t>
            </a:r>
            <a:r>
              <a:rPr lang="zh-CN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ē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ng</a:t>
            </a:r>
          </a:p>
        </p:txBody>
      </p:sp>
    </p:spTree>
    <p:extLst>
      <p:ext uri="{BB962C8B-B14F-4D97-AF65-F5344CB8AC3E}">
        <p14:creationId xmlns:p14="http://schemas.microsoft.com/office/powerpoint/2010/main" val="238141723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韵母（四）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2440650" y="1933134"/>
            <a:ext cx="12764277" cy="3502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du</a:t>
            </a:r>
            <a:r>
              <a:rPr lang="zh-CN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ì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tu</a:t>
            </a:r>
            <a:r>
              <a:rPr lang="zh-CN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ǐ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gu</a:t>
            </a:r>
            <a:r>
              <a:rPr lang="zh-CN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ǐ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</a:p>
          <a:p>
            <a:pPr>
              <a:lnSpc>
                <a:spcPct val="200000"/>
              </a:lnSpc>
            </a:pP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ku</a:t>
            </a:r>
            <a:r>
              <a:rPr lang="zh-CN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í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hu</a:t>
            </a:r>
            <a:r>
              <a:rPr lang="zh-CN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ī</a:t>
            </a:r>
            <a:endParaRPr lang="en-US" altLang="zh-CN" sz="6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2075953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韵母（四）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2789456" y="2436297"/>
            <a:ext cx="12764277" cy="2820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dūn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tún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lùn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pPr>
              <a:lnSpc>
                <a:spcPct val="200000"/>
              </a:lnSpc>
            </a:pP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gùn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kūn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hún</a:t>
            </a:r>
            <a:endParaRPr lang="en-US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9264447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韵母（四）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2494450" y="2494662"/>
            <a:ext cx="12764277" cy="282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gu</a:t>
            </a:r>
            <a:r>
              <a:rPr lang="en-US" altLang="zh-CN" sz="48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ā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kuò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hu</a:t>
            </a:r>
            <a:r>
              <a:rPr lang="en-US" altLang="zh-CN" sz="48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</a:p>
          <a:p>
            <a:pPr>
              <a:lnSpc>
                <a:spcPct val="200000"/>
              </a:lnSpc>
            </a:pP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du</a:t>
            </a:r>
            <a:r>
              <a:rPr lang="en-US" altLang="zh-CN" sz="48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à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ku</a:t>
            </a:r>
            <a:r>
              <a:rPr lang="en-US" altLang="zh-CN" sz="48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ng</a:t>
            </a:r>
            <a:endParaRPr lang="zh-CN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5884473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499980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</a:t>
            </a:r>
            <a:r>
              <a:rPr lang="en-US" altLang="zh-CN" sz="2800" dirty="0" err="1"/>
              <a:t>er</a:t>
            </a:r>
            <a:r>
              <a:rPr lang="zh-CN" altLang="en-US" sz="2800" dirty="0"/>
              <a:t>和儿化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2275479" y="2454654"/>
            <a:ext cx="12764277" cy="2366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é</a:t>
            </a: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rzi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(son)                n</a:t>
            </a:r>
            <a:r>
              <a:rPr lang="zh-CN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ǚé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r(daughter)          </a:t>
            </a:r>
          </a:p>
          <a:p>
            <a:pPr>
              <a:lnSpc>
                <a:spcPct val="200000"/>
              </a:lnSpc>
            </a:pPr>
            <a:r>
              <a:rPr lang="en-US" altLang="zh-CN" sz="4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shí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’</a:t>
            </a:r>
            <a:r>
              <a:rPr lang="zh-CN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è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r(twelve)      </a:t>
            </a:r>
            <a:r>
              <a:rPr lang="zh-CN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è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rh</a:t>
            </a:r>
            <a:r>
              <a:rPr lang="zh-CN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à</a:t>
            </a:r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o(No.2)</a:t>
            </a:r>
            <a:endParaRPr lang="zh-CN" altLang="zh-CN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4605175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499980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韵母</a:t>
            </a:r>
            <a:r>
              <a:rPr lang="en-US" altLang="zh-CN" sz="2800" dirty="0" err="1"/>
              <a:t>er</a:t>
            </a:r>
            <a:r>
              <a:rPr lang="zh-CN" altLang="en-US" sz="2800" dirty="0"/>
              <a:t>和儿化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1259633" y="2680376"/>
            <a:ext cx="12764277" cy="1683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li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á</a:t>
            </a: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oti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ā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nr(to chat)       y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í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hu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ì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r(a while)        y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ì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di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nr(a bit)      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zh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è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r(here)                  n</a:t>
            </a:r>
            <a:r>
              <a:rPr lang="zh-CN" altLang="zh-CN" sz="2800" dirty="0">
                <a:latin typeface="华文细黑" panose="02010600040101010101" pitchFamily="2" charset="-122"/>
                <a:ea typeface="华文细黑" panose="02010600040101010101" pitchFamily="2" charset="-122"/>
              </a:rPr>
              <a:t>ǎ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r(where)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3289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声母（一）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1940267" y="2712545"/>
            <a:ext cx="9475903" cy="245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   p   m   f   d   t   n   l</a:t>
            </a:r>
            <a:endParaRPr lang="zh-CN" altLang="zh-CN" sz="6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48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7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声母（一）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1586204" y="2264676"/>
            <a:ext cx="12652311" cy="4022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en-US" altLang="zh-CN" sz="4800" dirty="0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s-E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p</a:t>
            </a:r>
            <a:r>
              <a:rPr lang="en-US" altLang="zh-CN" sz="4800" dirty="0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s-E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mu     fu</a:t>
            </a:r>
            <a:endParaRPr lang="zh-CN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bei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pei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mou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fou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</a:p>
          <a:p>
            <a:r>
              <a:rPr lang="es-E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de     te       ni       li</a:t>
            </a:r>
            <a:endParaRPr lang="en-US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en-US" altLang="zh-CN" sz="48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</a:t>
            </a:r>
            <a:r>
              <a:rPr lang="en-US" altLang="zh-CN" sz="48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en-US" altLang="zh-CN" sz="48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en-US" altLang="zh-CN" sz="48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a</a:t>
            </a:r>
            <a:r>
              <a:rPr lang="en-US" altLang="zh-CN" sz="4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endParaRPr lang="zh-CN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48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970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声母（一）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1940267" y="2208692"/>
            <a:ext cx="9475903" cy="2696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bu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pu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bei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pei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</a:p>
          <a:p>
            <a:pPr>
              <a:lnSpc>
                <a:spcPct val="150000"/>
              </a:lnSpc>
            </a:pP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di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ti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dou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tou</a:t>
            </a:r>
            <a:endParaRPr lang="zh-CN" altLang="en-US" sz="6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767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437538" y="382385"/>
            <a:ext cx="3005458" cy="111182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声母（一）</a:t>
            </a:r>
            <a:endParaRPr lang="en-US" altLang="zh-CN" sz="2800" dirty="0"/>
          </a:p>
        </p:txBody>
      </p:sp>
      <p:sp>
        <p:nvSpPr>
          <p:cNvPr id="5" name="矩形 4"/>
          <p:cNvSpPr/>
          <p:nvPr/>
        </p:nvSpPr>
        <p:spPr>
          <a:xfrm>
            <a:off x="1445745" y="2614718"/>
            <a:ext cx="10394802" cy="131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bo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po   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mo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6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fo</a:t>
            </a:r>
            <a:endParaRPr lang="zh-CN" altLang="en-US" sz="6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839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活字">
  <a:themeElements>
    <a:clrScheme name="木活字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活字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活字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TM03090434[[fn=木头类型]]</Template>
  <TotalTime>1340</TotalTime>
  <Words>1307</Words>
  <Application>Microsoft Office PowerPoint</Application>
  <PresentationFormat>宽屏</PresentationFormat>
  <Paragraphs>170</Paragraphs>
  <Slides>56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56</vt:i4>
      </vt:variant>
    </vt:vector>
  </HeadingPairs>
  <TitlesOfParts>
    <vt:vector size="68" baseType="lpstr">
      <vt:lpstr>等线</vt:lpstr>
      <vt:lpstr>仿宋</vt:lpstr>
      <vt:lpstr>黑体</vt:lpstr>
      <vt:lpstr>华文楷体</vt:lpstr>
      <vt:lpstr>华文细黑</vt:lpstr>
      <vt:lpstr>宋体</vt:lpstr>
      <vt:lpstr>微软雅黑</vt:lpstr>
      <vt:lpstr>Rockwell</vt:lpstr>
      <vt:lpstr>Rockwell Condensed</vt:lpstr>
      <vt:lpstr>Times New Roman</vt:lpstr>
      <vt:lpstr>Wingdings</vt:lpstr>
      <vt:lpstr>木活字</vt:lpstr>
      <vt:lpstr>语 音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第5课   你好！</dc:title>
  <dc:creator>Pig Li</dc:creator>
  <cp:lastModifiedBy>蒙 陈</cp:lastModifiedBy>
  <cp:revision>605</cp:revision>
  <dcterms:created xsi:type="dcterms:W3CDTF">2018-09-22T11:56:00Z</dcterms:created>
  <dcterms:modified xsi:type="dcterms:W3CDTF">2020-07-07T10:05:33Z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2052-11.1.0.9145</vt:lpwstr>
  </property>
</Properties>
</file>