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8"/>
  </p:notesMasterIdLst>
  <p:sldIdLst>
    <p:sldId id="256" r:id="rId2"/>
    <p:sldId id="1577" r:id="rId3"/>
    <p:sldId id="1419" r:id="rId4"/>
    <p:sldId id="1581" r:id="rId5"/>
    <p:sldId id="1582" r:id="rId6"/>
    <p:sldId id="1583" r:id="rId7"/>
    <p:sldId id="1584" r:id="rId8"/>
    <p:sldId id="1585" r:id="rId9"/>
    <p:sldId id="1586" r:id="rId10"/>
    <p:sldId id="1587" r:id="rId11"/>
    <p:sldId id="1588" r:id="rId12"/>
    <p:sldId id="1589" r:id="rId13"/>
    <p:sldId id="1590" r:id="rId14"/>
    <p:sldId id="1591" r:id="rId15"/>
    <p:sldId id="1592" r:id="rId16"/>
    <p:sldId id="1593" r:id="rId17"/>
    <p:sldId id="1594" r:id="rId18"/>
    <p:sldId id="1595" r:id="rId19"/>
    <p:sldId id="1596" r:id="rId20"/>
    <p:sldId id="1597" r:id="rId21"/>
    <p:sldId id="1598" r:id="rId22"/>
    <p:sldId id="1599" r:id="rId23"/>
    <p:sldId id="1600" r:id="rId24"/>
    <p:sldId id="1631" r:id="rId25"/>
    <p:sldId id="1632" r:id="rId26"/>
    <p:sldId id="1601" r:id="rId27"/>
    <p:sldId id="1603" r:id="rId28"/>
    <p:sldId id="1602" r:id="rId29"/>
    <p:sldId id="1604" r:id="rId30"/>
    <p:sldId id="1605" r:id="rId31"/>
    <p:sldId id="1606" r:id="rId32"/>
    <p:sldId id="1633" r:id="rId33"/>
    <p:sldId id="1607" r:id="rId34"/>
    <p:sldId id="1608" r:id="rId35"/>
    <p:sldId id="1609" r:id="rId36"/>
    <p:sldId id="1610" r:id="rId37"/>
    <p:sldId id="1611" r:id="rId38"/>
    <p:sldId id="1612" r:id="rId39"/>
    <p:sldId id="1613" r:id="rId40"/>
    <p:sldId id="1614" r:id="rId41"/>
    <p:sldId id="1615" r:id="rId42"/>
    <p:sldId id="1616" r:id="rId43"/>
    <p:sldId id="1617" r:id="rId44"/>
    <p:sldId id="1618" r:id="rId45"/>
    <p:sldId id="1619" r:id="rId46"/>
    <p:sldId id="1620" r:id="rId47"/>
    <p:sldId id="1621" r:id="rId48"/>
    <p:sldId id="1622" r:id="rId49"/>
    <p:sldId id="1623" r:id="rId50"/>
    <p:sldId id="1624" r:id="rId51"/>
    <p:sldId id="1625" r:id="rId52"/>
    <p:sldId id="1626" r:id="rId53"/>
    <p:sldId id="1627" r:id="rId54"/>
    <p:sldId id="1628" r:id="rId55"/>
    <p:sldId id="1629" r:id="rId56"/>
    <p:sldId id="1630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FF6600"/>
    <a:srgbClr val="CC0099"/>
    <a:srgbClr val="008000"/>
    <a:srgbClr val="FFFFCC"/>
    <a:srgbClr val="00FFCC"/>
    <a:srgbClr val="99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2" autoAdjust="0"/>
    <p:restoredTop sz="95532" autoAdjust="0"/>
  </p:normalViewPr>
  <p:slideViewPr>
    <p:cSldViewPr snapToGrid="0">
      <p:cViewPr>
        <p:scale>
          <a:sx n="79" d="100"/>
          <a:sy n="79" d="100"/>
        </p:scale>
        <p:origin x="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135FE-73F9-4B97-A8B7-A096687FCB7D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14BBA-7D18-459C-AE7F-A53DA9F6A9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09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14BBA-7D18-459C-AE7F-A53DA9F6A9D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63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3813" y="1878676"/>
            <a:ext cx="10819040" cy="2458721"/>
          </a:xfrm>
        </p:spPr>
        <p:txBody>
          <a:bodyPr/>
          <a:lstStyle/>
          <a:p>
            <a:pPr algn="ctr"/>
            <a:r>
              <a:rPr lang="zh-CN" altLang="en-US" sz="5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语 音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61288" y="4979324"/>
            <a:ext cx="7891272" cy="1280160"/>
          </a:xfrm>
        </p:spPr>
        <p:txBody>
          <a:bodyPr>
            <a:normAutofit fontScale="9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山东大学国际教育学院</a:t>
            </a:r>
            <a:endParaRPr lang="en-US" altLang="zh-CN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来华留学生预科部</a:t>
            </a:r>
            <a:endParaRPr lang="zh-CN" altLang="en-US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声调</a:t>
            </a:r>
            <a:endParaRPr lang="en-US" altLang="zh-CN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682D1F4-8C0E-4C3C-84E5-C6EF312B9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276" y="25508"/>
            <a:ext cx="5508463" cy="3403492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3969C69-5D59-48ED-A899-D5CE47C9A471}"/>
              </a:ext>
            </a:extLst>
          </p:cNvPr>
          <p:cNvSpPr/>
          <p:nvPr/>
        </p:nvSpPr>
        <p:spPr>
          <a:xfrm>
            <a:off x="649533" y="3429000"/>
            <a:ext cx="1160778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8800" kern="0" dirty="0">
                <a:solidFill>
                  <a:srgbClr val="333333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ˉ</a:t>
            </a:r>
            <a:r>
              <a:rPr lang="en-US" altLang="zh-CN" sz="8800" kern="0" dirty="0">
                <a:solidFill>
                  <a:srgbClr val="333333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zh-CN" sz="8800" kern="0" dirty="0">
                <a:solidFill>
                  <a:srgbClr val="333333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ˊ</a:t>
            </a:r>
            <a:r>
              <a:rPr lang="en-US" altLang="zh-CN" sz="8800" kern="0" dirty="0">
                <a:solidFill>
                  <a:srgbClr val="333333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zh-CN" sz="8800" kern="0" dirty="0">
                <a:solidFill>
                  <a:srgbClr val="333333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ˇ</a:t>
            </a:r>
            <a:r>
              <a:rPr lang="en-US" altLang="zh-CN" sz="8800" kern="0" dirty="0">
                <a:solidFill>
                  <a:srgbClr val="333333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zh-CN" sz="8800" kern="0" dirty="0">
                <a:solidFill>
                  <a:srgbClr val="333333"/>
                </a:solidFill>
                <a:effectLst/>
                <a:ea typeface="宋体" panose="02010600030101010101" pitchFamily="2" charset="-122"/>
                <a:cs typeface="宋体" panose="02010600030101010101" pitchFamily="2" charset="-122"/>
              </a:rPr>
              <a:t>ˋ</a:t>
            </a:r>
            <a:endParaRPr lang="en-US" altLang="zh-CN" sz="8800" dirty="0"/>
          </a:p>
          <a:p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ā 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   m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á 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    m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ǎ 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     m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à</a:t>
            </a:r>
          </a:p>
          <a:p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ā 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   d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á 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    d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ǎ 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     d</a:t>
            </a:r>
            <a:r>
              <a:rPr lang="zh-CN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à</a:t>
            </a:r>
          </a:p>
        </p:txBody>
      </p:sp>
    </p:spTree>
    <p:extLst>
      <p:ext uri="{BB962C8B-B14F-4D97-AF65-F5344CB8AC3E}">
        <p14:creationId xmlns:p14="http://schemas.microsoft.com/office/powerpoint/2010/main" val="188686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940267" y="1919443"/>
            <a:ext cx="94759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kern="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6000" kern="0" dirty="0" err="1">
                <a:solidFill>
                  <a:srgbClr val="FF0000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60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kern="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6000" kern="0" dirty="0" err="1">
                <a:solidFill>
                  <a:srgbClr val="FF0000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6000" kern="0" dirty="0" err="1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endParaRPr lang="en-US" altLang="zh-CN" sz="6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-o-e-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-u-ü</a:t>
            </a:r>
          </a:p>
          <a:p>
            <a:r>
              <a:rPr lang="en-US" altLang="zh-CN" sz="6000" dirty="0" err="1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sz="60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endParaRPr lang="en-US" altLang="zh-CN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altLang="zh-CN" sz="60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6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60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altLang="zh-CN" sz="6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nǐ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361F1C2A-083E-4CDE-9D24-2724B3CDFAD5}"/>
              </a:ext>
            </a:extLst>
          </p:cNvPr>
          <p:cNvCxnSpPr/>
          <p:nvPr/>
        </p:nvCxnSpPr>
        <p:spPr>
          <a:xfrm>
            <a:off x="2593917" y="6176865"/>
            <a:ext cx="15395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66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轻声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3442996" y="837093"/>
            <a:ext cx="9228476" cy="7220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轻声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The first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tone+neutral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tone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(mom)          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ne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(What about he/she?)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轻声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The second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tone+neutral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tone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ib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(Please come!)     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ide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(the white one)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轻声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The third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tone+neutral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tone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nǐne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(What about you?)   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ode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(OK!)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轻声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The fourth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tone+neutral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tone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32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(Dad)              </a:t>
            </a:r>
            <a:r>
              <a:rPr lang="en-US" altLang="zh-CN" sz="3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mèimei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(younger sister)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6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5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15888" y="490609"/>
            <a:ext cx="30243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789" y="976997"/>
            <a:ext cx="6191250" cy="41814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4188908"/>
            <a:ext cx="2915816" cy="266909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04396" y="2007372"/>
            <a:ext cx="4390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/>
              <a:t>语音二</a:t>
            </a:r>
          </a:p>
        </p:txBody>
      </p:sp>
    </p:spTree>
    <p:extLst>
      <p:ext uri="{BB962C8B-B14F-4D97-AF65-F5344CB8AC3E}">
        <p14:creationId xmlns:p14="http://schemas.microsoft.com/office/powerpoint/2010/main" val="388499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4263588" y="2479280"/>
            <a:ext cx="4357897" cy="131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/>
              <a:t>g    k    h</a:t>
            </a:r>
            <a:endParaRPr lang="zh-CN" altLang="en-US" sz="6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47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586205" y="2628569"/>
            <a:ext cx="9433248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k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gé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ké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g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k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gòu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kòu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3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184488" y="3048447"/>
            <a:ext cx="10394802" cy="131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ē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h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h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h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ò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73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669679" y="2945811"/>
            <a:ext cx="9303121" cy="131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</a:t>
            </a:r>
            <a:r>
              <a:rPr lang="en-US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eng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ong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74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044528" y="2385974"/>
            <a:ext cx="10926647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b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  m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m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  d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d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  l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   l</a:t>
            </a:r>
            <a:r>
              <a:rPr lang="zh-CN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67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175157" y="2469949"/>
            <a:ext cx="10879994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pēn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pēng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mén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méng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fěn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fěng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hèn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hèng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8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15888" y="490609"/>
            <a:ext cx="30243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789" y="976997"/>
            <a:ext cx="6191250" cy="41814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4188908"/>
            <a:ext cx="2915816" cy="266909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04396" y="2007372"/>
            <a:ext cx="4390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/>
              <a:t>语音一</a:t>
            </a:r>
          </a:p>
        </p:txBody>
      </p:sp>
    </p:spTree>
    <p:extLst>
      <p:ext uri="{BB962C8B-B14F-4D97-AF65-F5344CB8AC3E}">
        <p14:creationId xmlns:p14="http://schemas.microsoft.com/office/powerpoint/2010/main" val="1895277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韵母（二）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137834" y="3037114"/>
            <a:ext cx="12372892" cy="131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ō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l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ó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 t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n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ò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89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三声变调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3778900" y="938299"/>
            <a:ext cx="11327362" cy="5499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Nǐh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!(Hi!)            </a:t>
            </a:r>
          </a:p>
          <a:p>
            <a:pPr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(OK)        </a:t>
            </a:r>
          </a:p>
          <a:p>
            <a:pPr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(pretty girls)   </a:t>
            </a:r>
            <a:endParaRPr lang="zh-CN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4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om</a:t>
            </a:r>
            <a:r>
              <a:rPr lang="zh-CN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(baby-sitter) </a:t>
            </a:r>
          </a:p>
          <a:p>
            <a:pPr>
              <a:lnSpc>
                <a:spcPct val="150000"/>
              </a:lnSpc>
            </a:pPr>
            <a:r>
              <a:rPr lang="en-US" altLang="zh-CN" sz="4800" kern="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4800" kern="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48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800" kern="0" dirty="0" err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Lǐ</a:t>
            </a:r>
            <a:r>
              <a:rPr lang="en-US" altLang="zh-CN" sz="48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(Old Li)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1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三声变调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774443" y="2587391"/>
            <a:ext cx="11327362" cy="2191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一声：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ngyī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unite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</a:t>
            </a:r>
            <a:r>
              <a:rPr lang="zh-CN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ib</a:t>
            </a:r>
            <a:r>
              <a:rPr lang="zh-CN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o(to buy a bag)  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hěng</a:t>
            </a:r>
            <a:r>
              <a:rPr lang="en-US" altLang="zh-CN" sz="24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(very tall)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二声：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hěnm</a:t>
            </a:r>
            <a:r>
              <a:rPr lang="en-US" altLang="zh-CN" sz="24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(very busy)  m</a:t>
            </a:r>
            <a:r>
              <a:rPr lang="zh-CN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il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buy pears)       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kěnéng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(maybe)              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四声：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ob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ù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run)             n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(hardworking)         m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n(rice)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89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826552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“一”的变调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343611" y="2578060"/>
            <a:ext cx="12204439" cy="2368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yī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dìyī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yīhào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one             first               No.1   </a:t>
            </a:r>
            <a:endParaRPr lang="zh-CN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919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826552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“一”的变调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606491" y="2223497"/>
            <a:ext cx="12204439" cy="359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yìb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ē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a cup of    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yìpī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a batch of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yìfú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a painting  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yìh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a box of 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yìb</a:t>
            </a:r>
            <a:r>
              <a:rPr lang="zh-CN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a handful of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yìb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a book</a:t>
            </a:r>
            <a:endParaRPr lang="zh-CN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1352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826552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“一”的变调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606491" y="2223497"/>
            <a:ext cx="12204439" cy="2368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yígòng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altogether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yígè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one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yít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a set of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yídì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all over the ground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57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826552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“不” 的变调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474240" y="2244573"/>
            <a:ext cx="11327362" cy="2368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búd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not big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bú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to not love   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búk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to not look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búlèi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not tired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49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15888" y="490609"/>
            <a:ext cx="30243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789" y="976997"/>
            <a:ext cx="6191250" cy="41814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4188908"/>
            <a:ext cx="2915816" cy="266909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04396" y="2007372"/>
            <a:ext cx="4390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/>
              <a:t>语音三</a:t>
            </a:r>
          </a:p>
        </p:txBody>
      </p:sp>
    </p:spTree>
    <p:extLst>
      <p:ext uri="{BB962C8B-B14F-4D97-AF65-F5344CB8AC3E}">
        <p14:creationId xmlns:p14="http://schemas.microsoft.com/office/powerpoint/2010/main" val="2924894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3579343" y="2581917"/>
            <a:ext cx="8612657" cy="131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      q      x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70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931254" y="2512425"/>
            <a:ext cx="10927954" cy="168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(how many)          q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(seven)                 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(department)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ó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ngq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(red flag)    x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fu(to wash clothes)     f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ē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ij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(plane)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760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800" dirty="0"/>
              <a:t>汉语语音</a:t>
            </a:r>
            <a:endParaRPr lang="en-US" altLang="zh-CN" sz="2800" dirty="0"/>
          </a:p>
          <a:p>
            <a:pPr algn="ctr"/>
            <a:r>
              <a:rPr lang="zh-CN" altLang="zh-CN" sz="2800" dirty="0"/>
              <a:t>基本知识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1EB9368-D358-42FC-BA3C-8EE331D6A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75" y="2329445"/>
            <a:ext cx="8686849" cy="271841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229EA90-B81B-41BB-A500-1A2F516DBA55}"/>
              </a:ext>
            </a:extLst>
          </p:cNvPr>
          <p:cNvSpPr txBox="1"/>
          <p:nvPr/>
        </p:nvSpPr>
        <p:spPr>
          <a:xfrm>
            <a:off x="1394927" y="329837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21</a:t>
            </a:r>
            <a:endParaRPr lang="zh-CN" altLang="en-US" sz="36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7837E77-FC1C-4C1F-ABA0-14C616CF85B2}"/>
              </a:ext>
            </a:extLst>
          </p:cNvPr>
          <p:cNvSpPr txBox="1"/>
          <p:nvPr/>
        </p:nvSpPr>
        <p:spPr>
          <a:xfrm>
            <a:off x="9767596" y="319884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39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A34E57-FCEF-4B62-8F6A-001AFC616C73}"/>
              </a:ext>
            </a:extLst>
          </p:cNvPr>
          <p:cNvSpPr txBox="1"/>
          <p:nvPr/>
        </p:nvSpPr>
        <p:spPr>
          <a:xfrm>
            <a:off x="7382069" y="227652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2122E1F-A84C-4D41-B9DB-B9C03526DD51}"/>
              </a:ext>
            </a:extLst>
          </p:cNvPr>
          <p:cNvSpPr txBox="1"/>
          <p:nvPr/>
        </p:nvSpPr>
        <p:spPr>
          <a:xfrm>
            <a:off x="1483066" y="5456474"/>
            <a:ext cx="7446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/>
              <a:t>yī</a:t>
            </a:r>
            <a:r>
              <a:rPr lang="zh-CN" altLang="en-US" sz="3200" dirty="0"/>
              <a:t>：</a:t>
            </a:r>
            <a:r>
              <a:rPr lang="zh-CN" altLang="zh-CN" sz="3200" dirty="0"/>
              <a:t>一、衣、依、医、伊、壹</a:t>
            </a:r>
            <a:endParaRPr lang="zh-CN" altLang="en-US" sz="32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54B9EA1-1925-40F8-9590-00749C1ABC6B}"/>
              </a:ext>
            </a:extLst>
          </p:cNvPr>
          <p:cNvSpPr txBox="1"/>
          <p:nvPr/>
        </p:nvSpPr>
        <p:spPr>
          <a:xfrm>
            <a:off x="1196927" y="1665324"/>
            <a:ext cx="7446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做动画：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845654" y="1933927"/>
            <a:ext cx="10218827" cy="3503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ie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iou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iang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in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ing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3802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194319" y="3100254"/>
            <a:ext cx="12764277" cy="1030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y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y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         y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ò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         y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     y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2897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4217438" y="2624393"/>
            <a:ext cx="12764277" cy="1030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yín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yīng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6293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323323" y="2475103"/>
            <a:ext cx="12764277" cy="1656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jiū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qiú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xiǔ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liù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9962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998376" y="1943258"/>
            <a:ext cx="12764277" cy="324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di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bi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pi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bi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  pi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        di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ū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li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ú</a:t>
            </a:r>
          </a:p>
          <a:p>
            <a:pPr>
              <a:lnSpc>
                <a:spcPct val="200000"/>
              </a:lnSpc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rain)                t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ngxi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(dictation)   </a:t>
            </a:r>
          </a:p>
          <a:p>
            <a:pPr>
              <a:lnSpc>
                <a:spcPct val="200000"/>
              </a:lnSpc>
            </a:pP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ow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dance)         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xiūxi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rest)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705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362270" y="2624393"/>
            <a:ext cx="12764277" cy="2138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oli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(beautiful)               li</a:t>
            </a:r>
            <a:r>
              <a:rPr lang="zh-CN" altLang="zh-CN" sz="36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ngti</a:t>
            </a:r>
            <a:r>
              <a:rPr lang="en-US" altLang="zh-CN" sz="36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(two days)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1704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727788" y="2167193"/>
            <a:ext cx="12764277" cy="359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jìn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jìng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qìn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qìng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xīn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xīng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endParaRPr lang="zh-CN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jīnti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(today)       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ngqín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(piano)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</a:t>
            </a:r>
            <a:r>
              <a:rPr lang="zh-CN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ny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ng(film)                 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en-US" altLang="zh-CN" sz="4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oxìng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(happy)</a:t>
            </a:r>
            <a:endParaRPr lang="zh-CN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4276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668556" y="2512426"/>
            <a:ext cx="12764277" cy="165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üe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ü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ün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iong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394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274721" y="2587070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Liùyuè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(June)               x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yu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(happy)         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yīyu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(hospital)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měiyu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(US dollar)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iyún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(white clouds)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yùnqi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(luck)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2990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587829" y="2568410"/>
            <a:ext cx="12764277" cy="254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xuéxí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study)    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juéde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feel)          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xu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ny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(cliff)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qu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nji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(whole family)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xùnli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practice)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píngjūn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(average)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nüèji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(malaria)      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nüèxīn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(heart-breaking)    g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ō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nglü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(strategy)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011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韵母（一）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830424" y="2693884"/>
            <a:ext cx="11457991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o   e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u   ü   </a:t>
            </a:r>
          </a:p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ai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ou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923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866159" y="2606915"/>
            <a:ext cx="12764277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ó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ng(to swim)      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ngg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n(brave)        h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ò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ng(easy to use)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32253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韵母（三）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593786" y="2916222"/>
            <a:ext cx="12764277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ji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ngp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ò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(embarrassed)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bù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qi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ng(not poor)      xi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ó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ngm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o(panda)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4819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隔音符号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420636" y="2755995"/>
            <a:ext cx="12764277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xī</a:t>
            </a:r>
            <a:r>
              <a:rPr lang="en-US" altLang="zh-CN" sz="4800" dirty="0" err="1">
                <a:latin typeface="宋体" panose="02010600030101010101" pitchFamily="2" charset="-122"/>
                <a:ea typeface="宋体" panose="02010600030101010101" pitchFamily="2" charset="-122"/>
              </a:rPr>
              <a:t>’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xī</a:t>
            </a:r>
            <a:r>
              <a:rPr lang="en-US" altLang="zh-CN" sz="4800" dirty="0" err="1">
                <a:latin typeface="宋体" panose="02010600030101010101" pitchFamily="2" charset="-122"/>
                <a:ea typeface="宋体" panose="02010600030101010101" pitchFamily="2" charset="-122"/>
              </a:rPr>
              <a:t>’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ōu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míng</a:t>
            </a:r>
            <a:r>
              <a:rPr lang="en-US" altLang="zh-CN" sz="4800" dirty="0" err="1">
                <a:latin typeface="宋体" panose="02010600030101010101" pitchFamily="2" charset="-122"/>
                <a:ea typeface="宋体" panose="02010600030101010101" pitchFamily="2" charset="-122"/>
              </a:rPr>
              <a:t>’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endParaRPr lang="zh-CN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0733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15888" y="490609"/>
            <a:ext cx="3024336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789" y="976997"/>
            <a:ext cx="6191250" cy="41814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4188908"/>
            <a:ext cx="2915816" cy="266909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04396" y="2007372"/>
            <a:ext cx="4390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/>
              <a:t>语音四</a:t>
            </a:r>
          </a:p>
        </p:txBody>
      </p:sp>
    </p:spTree>
    <p:extLst>
      <p:ext uri="{BB962C8B-B14F-4D97-AF65-F5344CB8AC3E}">
        <p14:creationId xmlns:p14="http://schemas.microsoft.com/office/powerpoint/2010/main" val="10536362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3344728" y="1762799"/>
            <a:ext cx="12764277" cy="3503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z   c   s   </a:t>
            </a:r>
          </a:p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r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5018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727788" y="2307152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(fourteen)   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(one time)                H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nz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(Chinese character)  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(always)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f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n(to have meal)     l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osh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(teacher)   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(life)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74755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755780" y="2820336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qi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(soccer)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ǔ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(to prepare)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ngz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(in progress)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zhu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ō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(table)        j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nzi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(gold)                         ji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o(driving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licence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54806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635474" y="2830462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ó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ngl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(at all times)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ē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(train number)        j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ng(airport)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chu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nc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(Sichuan food)   q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chu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ng(to wake up)    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n(before)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60219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762331" y="2757404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(driver)                     xi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osh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(hour)       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qing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(matter)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su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(10 years old)      z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ngch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ē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(bike)          xi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nsheng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(sir)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04617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830425" y="2699038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shu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(hot water)   li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ngku</a:t>
            </a:r>
            <a:r>
              <a:rPr lang="en-US" altLang="zh-CN" sz="2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(cool) 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n(Japanese people)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shēngrì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(birthday)   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(calendar)      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lu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ò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(sunset)    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nl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(manpower)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514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韵母（一）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966635" y="2124717"/>
            <a:ext cx="9475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y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yi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     w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wu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ü     y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yu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     ü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8F99212B-5A30-44D0-A6B9-5F47A8055BAC}"/>
              </a:ext>
            </a:extLst>
          </p:cNvPr>
          <p:cNvCxnSpPr/>
          <p:nvPr/>
        </p:nvCxnSpPr>
        <p:spPr>
          <a:xfrm>
            <a:off x="3573624" y="5439747"/>
            <a:ext cx="970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863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940267" y="1962317"/>
            <a:ext cx="12764277" cy="3503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uo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uei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uen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en-US" altLang="zh-CN" sz="60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ueng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14133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669842" y="2334746"/>
            <a:ext cx="12764277" cy="236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r>
              <a:rPr lang="zh-CN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w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w</a:t>
            </a:r>
            <a:r>
              <a:rPr lang="zh-CN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w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ě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r>
              <a:rPr lang="zh-CN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  w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     w</a:t>
            </a:r>
            <a:r>
              <a:rPr lang="zh-CN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    w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ē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23814172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440650" y="1933134"/>
            <a:ext cx="12764277" cy="3502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du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tu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gu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ǐ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</a:p>
          <a:p>
            <a:pPr>
              <a:lnSpc>
                <a:spcPct val="20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ku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hu</a:t>
            </a:r>
            <a:r>
              <a:rPr lang="zh-CN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ī</a:t>
            </a:r>
            <a:endParaRPr lang="en-US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07595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789456" y="2436297"/>
            <a:ext cx="12764277" cy="2820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dūn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tún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lùn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>
              <a:lnSpc>
                <a:spcPct val="200000"/>
              </a:lnSpc>
            </a:pP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gùn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kūn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hún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2644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韵母（四）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494450" y="2494662"/>
            <a:ext cx="12764277" cy="282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gu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kuò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hu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</a:p>
          <a:p>
            <a:pPr>
              <a:lnSpc>
                <a:spcPct val="200000"/>
              </a:lnSpc>
            </a:pP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du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à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ku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endParaRPr lang="zh-CN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88447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499980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</a:t>
            </a:r>
            <a:r>
              <a:rPr lang="en-US" altLang="zh-CN" sz="2800" dirty="0" err="1"/>
              <a:t>er</a:t>
            </a:r>
            <a:r>
              <a:rPr lang="zh-CN" altLang="en-US" sz="2800" dirty="0"/>
              <a:t>和儿化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2275479" y="2454654"/>
            <a:ext cx="12764277" cy="236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é</a:t>
            </a: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rzi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(son)                n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ǚé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r(daughter)          </a:t>
            </a:r>
          </a:p>
          <a:p>
            <a:pPr>
              <a:lnSpc>
                <a:spcPct val="200000"/>
              </a:lnSpc>
            </a:pPr>
            <a:r>
              <a:rPr lang="en-US" altLang="zh-CN" sz="4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shí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’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r(twelve)      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à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o(No.2)</a:t>
            </a:r>
            <a:endParaRPr lang="zh-CN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60517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499980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韵母</a:t>
            </a:r>
            <a:r>
              <a:rPr lang="en-US" altLang="zh-CN" sz="2800" dirty="0" err="1"/>
              <a:t>er</a:t>
            </a:r>
            <a:r>
              <a:rPr lang="zh-CN" altLang="en-US" sz="2800" dirty="0"/>
              <a:t>和儿化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259633" y="2680376"/>
            <a:ext cx="12764277" cy="168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á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oti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nr(to chat)       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hu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r(a while)        y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nr(a bit)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r(here)                  n</a:t>
            </a:r>
            <a:r>
              <a:rPr lang="zh-CN" altLang="zh-CN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r(where)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328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声母（一）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940267" y="2712545"/>
            <a:ext cx="9475903" cy="245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   p   m   f   d   t   n   l</a:t>
            </a:r>
            <a:endParaRPr lang="zh-CN" alt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4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声母（一）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586204" y="2264676"/>
            <a:ext cx="12652311" cy="4022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4800" dirty="0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s-E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p</a:t>
            </a:r>
            <a:r>
              <a:rPr lang="en-US" altLang="zh-CN" sz="4800" dirty="0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s-E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mu     fu</a:t>
            </a:r>
            <a:endParaRPr lang="zh-CN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bei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pei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mou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fou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</a:p>
          <a:p>
            <a:r>
              <a:rPr lang="es-E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     te       ni       li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sz="4800" dirty="0" err="1"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endParaRPr lang="zh-CN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4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7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声母（一）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940267" y="2208692"/>
            <a:ext cx="9475903" cy="269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pu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pei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</a:p>
          <a:p>
            <a:pPr>
              <a:lnSpc>
                <a:spcPct val="150000"/>
              </a:lnSpc>
            </a:pP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ti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dou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tou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6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37538" y="382385"/>
            <a:ext cx="3005458" cy="111182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声母（一）</a:t>
            </a:r>
            <a:endParaRPr lang="en-US" altLang="zh-CN" sz="2800" dirty="0"/>
          </a:p>
        </p:txBody>
      </p:sp>
      <p:sp>
        <p:nvSpPr>
          <p:cNvPr id="5" name="矩形 4"/>
          <p:cNvSpPr/>
          <p:nvPr/>
        </p:nvSpPr>
        <p:spPr>
          <a:xfrm>
            <a:off x="1445745" y="2614718"/>
            <a:ext cx="10394802" cy="131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bo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po 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6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fo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8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活字">
  <a:themeElements>
    <a:clrScheme name="木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活字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TM03090434[[fn=木头类型]]</Template>
  <TotalTime>1340</TotalTime>
  <Words>1307</Words>
  <Application>Microsoft Office PowerPoint</Application>
  <PresentationFormat>宽屏</PresentationFormat>
  <Paragraphs>170</Paragraphs>
  <Slides>56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68" baseType="lpstr">
      <vt:lpstr>等线</vt:lpstr>
      <vt:lpstr>仿宋</vt:lpstr>
      <vt:lpstr>黑体</vt:lpstr>
      <vt:lpstr>华文楷体</vt:lpstr>
      <vt:lpstr>华文细黑</vt:lpstr>
      <vt:lpstr>宋体</vt:lpstr>
      <vt:lpstr>微软雅黑</vt:lpstr>
      <vt:lpstr>Rockwell</vt:lpstr>
      <vt:lpstr>Rockwell Condensed</vt:lpstr>
      <vt:lpstr>Times New Roman</vt:lpstr>
      <vt:lpstr>Wingdings</vt:lpstr>
      <vt:lpstr>木活字</vt:lpstr>
      <vt:lpstr>语 音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第5课   你好！</dc:title>
  <dc:creator>Pig Li</dc:creator>
  <cp:lastModifiedBy>蒙 陈</cp:lastModifiedBy>
  <cp:revision>605</cp:revision>
  <dcterms:created xsi:type="dcterms:W3CDTF">2018-09-22T11:56:00Z</dcterms:created>
  <dcterms:modified xsi:type="dcterms:W3CDTF">2020-07-07T10:05:33Z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