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9" r:id="rId1"/>
  </p:sldMasterIdLst>
  <p:notesMasterIdLst>
    <p:notesMasterId r:id="rId25"/>
  </p:notesMasterIdLst>
  <p:sldIdLst>
    <p:sldId id="256" r:id="rId2"/>
    <p:sldId id="1761" r:id="rId3"/>
    <p:sldId id="858" r:id="rId4"/>
    <p:sldId id="1726" r:id="rId5"/>
    <p:sldId id="1703" r:id="rId6"/>
    <p:sldId id="1614" r:id="rId7"/>
    <p:sldId id="1707" r:id="rId8"/>
    <p:sldId id="1672" r:id="rId9"/>
    <p:sldId id="1547" r:id="rId10"/>
    <p:sldId id="1758" r:id="rId11"/>
    <p:sldId id="1675" r:id="rId12"/>
    <p:sldId id="1676" r:id="rId13"/>
    <p:sldId id="1677" r:id="rId14"/>
    <p:sldId id="1706" r:id="rId15"/>
    <p:sldId id="1704" r:id="rId16"/>
    <p:sldId id="1702" r:id="rId17"/>
    <p:sldId id="945" r:id="rId18"/>
    <p:sldId id="1708" r:id="rId19"/>
    <p:sldId id="1709" r:id="rId20"/>
    <p:sldId id="1693" r:id="rId21"/>
    <p:sldId id="1759" r:id="rId22"/>
    <p:sldId id="1757" r:id="rId23"/>
    <p:sldId id="1760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FF6600"/>
    <a:srgbClr val="009999"/>
    <a:srgbClr val="99CCFF"/>
    <a:srgbClr val="CC0099"/>
    <a:srgbClr val="FFFFCC"/>
    <a:srgbClr val="00FF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77" autoAdjust="0"/>
    <p:restoredTop sz="94884" autoAdjust="0"/>
  </p:normalViewPr>
  <p:slideViewPr>
    <p:cSldViewPr snapToGrid="0">
      <p:cViewPr varScale="1">
        <p:scale>
          <a:sx n="81" d="100"/>
          <a:sy n="81" d="100"/>
        </p:scale>
        <p:origin x="6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135FE-73F9-4B97-A8B7-A096687FCB7D}" type="datetimeFigureOut">
              <a:rPr lang="zh-CN" altLang="en-US" smtClean="0"/>
              <a:t>2020/7/12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14BBA-7D18-459C-AE7F-A53DA9F6A9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2669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926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15439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43075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81685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1160EA64-D806-43AC-9DF2-F8C432F32B4C}" type="datetimeFigureOut">
              <a:rPr lang="en-US" smtClean="0"/>
              <a:t>7/12/2020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932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4739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9144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7/12/2020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768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7/12/2020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261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69133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7/12/2020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38432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7/12/2020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4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04244" y="1689606"/>
            <a:ext cx="10819040" cy="2458721"/>
          </a:xfrm>
        </p:spPr>
        <p:txBody>
          <a:bodyPr/>
          <a:lstStyle/>
          <a:p>
            <a:pPr algn="ctr"/>
            <a:r>
              <a:rPr lang="zh-CN" altLang="en-US" sz="5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第</a:t>
            </a:r>
            <a:r>
              <a:rPr lang="en-US" altLang="zh-CN" sz="5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16</a:t>
            </a:r>
            <a:r>
              <a:rPr lang="zh-CN" altLang="en-US" sz="5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课   欢迎你们来到泉城小学。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61288" y="4979324"/>
            <a:ext cx="7891272" cy="1280160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latin typeface="仿宋" panose="02010609060101010101" pitchFamily="49" charset="-122"/>
                <a:ea typeface="仿宋" panose="02010609060101010101" pitchFamily="49" charset="-122"/>
              </a:rPr>
              <a:t>山东大学国际教育学院</a:t>
            </a:r>
            <a:endParaRPr lang="en-US" altLang="zh-CN" sz="28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dirty="0">
                <a:latin typeface="仿宋" panose="02010609060101010101" pitchFamily="49" charset="-122"/>
                <a:ea typeface="仿宋" panose="02010609060101010101" pitchFamily="49" charset="-122"/>
              </a:rPr>
              <a:t>来华留学生预科部</a:t>
            </a:r>
          </a:p>
          <a:p>
            <a:pPr algn="ctr">
              <a:lnSpc>
                <a:spcPct val="150000"/>
              </a:lnSpc>
            </a:pPr>
            <a:endParaRPr lang="zh-CN" altLang="en-US" sz="28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39092" y="1800443"/>
            <a:ext cx="10349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948672" y="4148327"/>
            <a:ext cx="936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</a:rPr>
              <a:t>2</a:t>
            </a:r>
            <a:endParaRPr lang="zh-CN" alt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402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55152" y="2754984"/>
            <a:ext cx="5583139" cy="1822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一个小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花园</a:t>
            </a:r>
            <a:endParaRPr lang="en-US" altLang="zh-CN" sz="4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我家楼前有一个小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花园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6" name="椭圆 5"/>
          <p:cNvSpPr/>
          <p:nvPr/>
        </p:nvSpPr>
        <p:spPr>
          <a:xfrm>
            <a:off x="437537" y="382385"/>
            <a:ext cx="2126554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花园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6FD6EFF-2835-4594-815A-F954E3B0D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291" y="2068224"/>
            <a:ext cx="4793531" cy="319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CBC04BF5-5EF0-446C-9BF7-6647FFE93829}"/>
              </a:ext>
            </a:extLst>
          </p:cNvPr>
          <p:cNvSpPr/>
          <p:nvPr/>
        </p:nvSpPr>
        <p:spPr>
          <a:xfrm>
            <a:off x="2473138" y="1262805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56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61535" y="2242111"/>
            <a:ext cx="11230466" cy="2745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年轻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人的运动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祝您越来越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年轻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！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他的妈妈虽然已经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60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多岁了，但是看起来很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年轻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37537" y="382385"/>
            <a:ext cx="2151283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年轻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7965740-C9C1-4245-AD10-931E3B975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006" y="1055745"/>
            <a:ext cx="4128941" cy="232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CEEB9AC0-4567-4CD3-BD26-F39F16B7BCB3}"/>
              </a:ext>
            </a:extLst>
          </p:cNvPr>
          <p:cNvSpPr/>
          <p:nvPr/>
        </p:nvSpPr>
        <p:spPr>
          <a:xfrm>
            <a:off x="2473138" y="1262805"/>
            <a:ext cx="646331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Adj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83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32880" y="2044946"/>
            <a:ext cx="10746643" cy="4592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他现在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瘦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了！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瘦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了一百斤。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怎么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瘦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的？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他只吃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瘦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肉。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李老师胖了，去年的衣服都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瘦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了。</a:t>
            </a:r>
          </a:p>
        </p:txBody>
      </p:sp>
      <p:sp>
        <p:nvSpPr>
          <p:cNvPr id="6" name="椭圆 5"/>
          <p:cNvSpPr/>
          <p:nvPr/>
        </p:nvSpPr>
        <p:spPr>
          <a:xfrm>
            <a:off x="437538" y="382385"/>
            <a:ext cx="2035600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瘦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976" y="3647622"/>
            <a:ext cx="4057409" cy="320535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771" y="938299"/>
            <a:ext cx="4006691" cy="3205353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E87BE28D-8C98-4557-A827-2A1B5FEE80C7}"/>
              </a:ext>
            </a:extLst>
          </p:cNvPr>
          <p:cNvSpPr/>
          <p:nvPr/>
        </p:nvSpPr>
        <p:spPr>
          <a:xfrm>
            <a:off x="2473138" y="1262805"/>
            <a:ext cx="646331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Adj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09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98497" y="3313112"/>
            <a:ext cx="10746643" cy="2745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上课的时候，学生们听得非常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认真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认真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地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检查一下儿，别忘带什么东西。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爸爸希望孩子能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认真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学习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6" name="椭圆 5"/>
          <p:cNvSpPr/>
          <p:nvPr/>
        </p:nvSpPr>
        <p:spPr>
          <a:xfrm>
            <a:off x="806266" y="476653"/>
            <a:ext cx="1990869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认真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D5E101A-20FE-4765-A70F-8DDAE665A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680" y="682566"/>
            <a:ext cx="3870317" cy="2577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1E7FE0D7-68F9-44BE-8377-55727383EA29}"/>
              </a:ext>
            </a:extLst>
          </p:cNvPr>
          <p:cNvSpPr/>
          <p:nvPr/>
        </p:nvSpPr>
        <p:spPr>
          <a:xfrm>
            <a:off x="2593393" y="1509716"/>
            <a:ext cx="646331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Adj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3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92098" y="1684668"/>
            <a:ext cx="1054285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对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……</a:t>
            </a:r>
            <a:r>
              <a:rPr lang="zh-CN" altLang="en-US" sz="4000" dirty="0">
                <a:solidFill>
                  <a:srgbClr val="008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感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兴趣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对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……</a:t>
            </a:r>
            <a:r>
              <a:rPr lang="zh-CN" altLang="en-US" sz="4000" dirty="0">
                <a:solidFill>
                  <a:srgbClr val="008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有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兴趣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对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……</a:t>
            </a:r>
            <a:r>
              <a:rPr lang="zh-CN" altLang="en-US" sz="4000" dirty="0">
                <a:solidFill>
                  <a:srgbClr val="008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不感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兴趣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对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……</a:t>
            </a:r>
            <a:r>
              <a:rPr lang="zh-CN" altLang="en-US" sz="4000" dirty="0">
                <a:solidFill>
                  <a:srgbClr val="008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没</a:t>
            </a:r>
            <a:r>
              <a:rPr lang="en-US" altLang="zh-CN" sz="4000" dirty="0">
                <a:solidFill>
                  <a:srgbClr val="008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4000" dirty="0">
                <a:solidFill>
                  <a:srgbClr val="008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有</a:t>
            </a:r>
            <a:r>
              <a:rPr lang="en-US" altLang="zh-CN" sz="4000" dirty="0">
                <a:solidFill>
                  <a:srgbClr val="008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兴趣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学生根据自己的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兴趣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选择课外活动。</a:t>
            </a:r>
          </a:p>
        </p:txBody>
      </p:sp>
      <p:sp>
        <p:nvSpPr>
          <p:cNvPr id="6" name="椭圆 5"/>
          <p:cNvSpPr/>
          <p:nvPr/>
        </p:nvSpPr>
        <p:spPr>
          <a:xfrm>
            <a:off x="710612" y="358634"/>
            <a:ext cx="1990869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兴趣</a:t>
            </a:r>
          </a:p>
        </p:txBody>
      </p:sp>
      <p:sp>
        <p:nvSpPr>
          <p:cNvPr id="4" name="矩形 3"/>
          <p:cNvSpPr/>
          <p:nvPr/>
        </p:nvSpPr>
        <p:spPr>
          <a:xfrm>
            <a:off x="7875795" y="1470462"/>
            <a:ext cx="1792311" cy="3769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zh-CN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历史</a:t>
            </a:r>
            <a:endParaRPr lang="en-US" altLang="zh-CN" sz="3600" dirty="0">
              <a:solidFill>
                <a:schemeClr val="bg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</a:pPr>
            <a:r>
              <a:rPr lang="zh-CN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医学</a:t>
            </a:r>
            <a:endParaRPr lang="en-US" altLang="zh-CN" sz="3600" dirty="0">
              <a:solidFill>
                <a:schemeClr val="bg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</a:pPr>
            <a:r>
              <a:rPr lang="zh-CN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文化</a:t>
            </a:r>
            <a:endParaRPr lang="en-US" altLang="zh-CN" sz="3600" dirty="0">
              <a:solidFill>
                <a:schemeClr val="bg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</a:pPr>
            <a:r>
              <a:rPr lang="zh-CN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旅行</a:t>
            </a:r>
            <a:endParaRPr lang="en-US" altLang="zh-CN" sz="3600" dirty="0">
              <a:solidFill>
                <a:schemeClr val="bg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</a:pPr>
            <a:r>
              <a:rPr lang="zh-CN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运动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4403E1A-3F4C-4861-B225-DBD7622E5AFD}"/>
              </a:ext>
            </a:extLst>
          </p:cNvPr>
          <p:cNvSpPr/>
          <p:nvPr/>
        </p:nvSpPr>
        <p:spPr>
          <a:xfrm>
            <a:off x="2523894" y="1346733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79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72707" y="1468235"/>
            <a:ext cx="10746643" cy="898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选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择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）一个对的</a:t>
            </a:r>
          </a:p>
        </p:txBody>
      </p:sp>
      <p:sp>
        <p:nvSpPr>
          <p:cNvPr id="4" name="椭圆 3"/>
          <p:cNvSpPr/>
          <p:nvPr/>
        </p:nvSpPr>
        <p:spPr>
          <a:xfrm>
            <a:off x="665119" y="300113"/>
            <a:ext cx="2389166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选择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8967" y="4377329"/>
            <a:ext cx="8973476" cy="2169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6688016" y="1452673"/>
            <a:ext cx="428835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我们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选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他当班长。</a:t>
            </a:r>
            <a:endParaRPr lang="en-US" altLang="zh-CN" sz="40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645838" y="3174258"/>
            <a:ext cx="4372707" cy="898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一个重要的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选择</a:t>
            </a:r>
            <a:endParaRPr lang="en-US" altLang="zh-CN" sz="40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72707" y="2401224"/>
            <a:ext cx="568456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这道题，我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选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择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9" name="矩形 8"/>
          <p:cNvSpPr/>
          <p:nvPr/>
        </p:nvSpPr>
        <p:spPr>
          <a:xfrm>
            <a:off x="472707" y="3267962"/>
            <a:ext cx="363272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我的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选择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是</a:t>
            </a: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612C4E6-E83B-4C67-BC4E-809B01390511}"/>
              </a:ext>
            </a:extLst>
          </p:cNvPr>
          <p:cNvSpPr/>
          <p:nvPr/>
        </p:nvSpPr>
        <p:spPr>
          <a:xfrm>
            <a:off x="2972034" y="1271285"/>
            <a:ext cx="715260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V/N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69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51837" y="1662348"/>
            <a:ext cx="1074664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这次考了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95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分，我很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满意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你对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__________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满不满意？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对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__________</a:t>
            </a:r>
            <a:r>
              <a:rPr lang="zh-CN" altLang="en-US" sz="4000" dirty="0">
                <a:solidFill>
                  <a:srgbClr val="008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非常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满意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我对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__________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很不满意。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看到孩子的成绩，妈妈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满意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地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笑了。</a:t>
            </a:r>
          </a:p>
        </p:txBody>
      </p:sp>
      <p:sp>
        <p:nvSpPr>
          <p:cNvPr id="6" name="椭圆 5"/>
          <p:cNvSpPr/>
          <p:nvPr/>
        </p:nvSpPr>
        <p:spPr>
          <a:xfrm>
            <a:off x="437537" y="382385"/>
            <a:ext cx="1990869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满意</a:t>
            </a:r>
          </a:p>
        </p:txBody>
      </p:sp>
      <p:sp>
        <p:nvSpPr>
          <p:cNvPr id="2" name="矩形 1"/>
          <p:cNvSpPr/>
          <p:nvPr/>
        </p:nvSpPr>
        <p:spPr>
          <a:xfrm>
            <a:off x="7215552" y="2787126"/>
            <a:ext cx="2356339" cy="595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现在的生活</a:t>
            </a:r>
          </a:p>
        </p:txBody>
      </p:sp>
      <p:sp>
        <p:nvSpPr>
          <p:cNvPr id="3" name="矩形 2"/>
          <p:cNvSpPr/>
          <p:nvPr/>
        </p:nvSpPr>
        <p:spPr>
          <a:xfrm>
            <a:off x="7078668" y="3591927"/>
            <a:ext cx="5262979" cy="8181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3600" dirty="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满意</a:t>
            </a:r>
            <a:r>
              <a:rPr lang="zh-CN" altLang="en-US" sz="3600" dirty="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我的成绩。（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zh-CN" altLang="en-US" sz="3600" dirty="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8" name="矩形 7"/>
          <p:cNvSpPr/>
          <p:nvPr/>
        </p:nvSpPr>
        <p:spPr>
          <a:xfrm>
            <a:off x="1715729" y="3591927"/>
            <a:ext cx="2337525" cy="595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自己的成绩</a:t>
            </a:r>
          </a:p>
        </p:txBody>
      </p:sp>
      <p:sp>
        <p:nvSpPr>
          <p:cNvPr id="9" name="矩形 8"/>
          <p:cNvSpPr/>
          <p:nvPr/>
        </p:nvSpPr>
        <p:spPr>
          <a:xfrm>
            <a:off x="9686191" y="2787126"/>
            <a:ext cx="1400910" cy="595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宿舍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230FAE4-F544-478C-B534-3E726C92D3F7}"/>
              </a:ext>
            </a:extLst>
          </p:cNvPr>
          <p:cNvSpPr/>
          <p:nvPr/>
        </p:nvSpPr>
        <p:spPr>
          <a:xfrm>
            <a:off x="2473138" y="1262805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93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969432" y="1601778"/>
            <a:ext cx="2481349" cy="1737360"/>
          </a:xfrm>
        </p:spPr>
        <p:txBody>
          <a:bodyPr>
            <a:normAutofit/>
          </a:bodyPr>
          <a:lstStyle/>
          <a:p>
            <a:pPr algn="ctr"/>
            <a:r>
              <a:rPr lang="zh-CN" altLang="en-US" sz="8000" dirty="0">
                <a:solidFill>
                  <a:schemeClr val="accent1">
                    <a:lumMod val="75000"/>
                  </a:schemeClr>
                </a:solidFill>
              </a:rPr>
              <a:t>语法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/>
          </p:nvPr>
        </p:nvSpPr>
        <p:spPr>
          <a:xfrm>
            <a:off x="8710290" y="4280903"/>
            <a:ext cx="3703320" cy="2107276"/>
          </a:xfrm>
        </p:spPr>
        <p:txBody>
          <a:bodyPr>
            <a:normAutofit/>
          </a:bodyPr>
          <a:lstStyle/>
          <a:p>
            <a:r>
              <a:rPr lang="en-US" altLang="zh-CN" sz="4800" i="1" dirty="0">
                <a:solidFill>
                  <a:schemeClr val="tx2">
                    <a:lumMod val="75000"/>
                  </a:schemeClr>
                </a:solidFill>
              </a:rPr>
              <a:t>GRAMMAR</a:t>
            </a:r>
            <a:endParaRPr lang="zh-CN" altLang="en-US" sz="4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3E8A416-95C4-4DB1-A70D-B6608C41B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10" y="1755279"/>
            <a:ext cx="6335436" cy="316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32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46238" y="2116583"/>
            <a:ext cx="12085842" cy="3668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被</a:t>
            </a:r>
            <a:r>
              <a:rPr lang="zh-CN" altLang="en-US" sz="4000" u="sng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人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打</a:t>
            </a:r>
            <a:r>
              <a:rPr lang="zh-CN" altLang="en-US" sz="40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李白的水果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被</a:t>
            </a:r>
            <a:r>
              <a:rPr lang="zh-CN" altLang="en-US" sz="4000" u="sng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小龙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吃</a:t>
            </a:r>
            <a:r>
              <a:rPr lang="zh-CN" altLang="en-US" sz="40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完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李白的自行车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被</a:t>
            </a:r>
            <a:r>
              <a:rPr lang="zh-CN" altLang="en-US" sz="4000" u="sng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别人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骑</a:t>
            </a:r>
            <a:r>
              <a:rPr lang="zh-CN" altLang="en-US" sz="40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走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他的猫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被</a:t>
            </a:r>
            <a:r>
              <a:rPr lang="zh-CN" altLang="en-US" sz="4000" u="sng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妈妈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送</a:t>
            </a:r>
            <a:r>
              <a:rPr lang="zh-CN" altLang="en-US" sz="40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给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别人了。</a:t>
            </a:r>
          </a:p>
        </p:txBody>
      </p:sp>
      <p:sp>
        <p:nvSpPr>
          <p:cNvPr id="2" name="矩形 1"/>
          <p:cNvSpPr/>
          <p:nvPr/>
        </p:nvSpPr>
        <p:spPr>
          <a:xfrm>
            <a:off x="7239000" y="295606"/>
            <a:ext cx="4297680" cy="102285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一般是不好的事情</a:t>
            </a:r>
          </a:p>
        </p:txBody>
      </p:sp>
      <p:sp>
        <p:nvSpPr>
          <p:cNvPr id="3" name="矩形 2"/>
          <p:cNvSpPr/>
          <p:nvPr/>
        </p:nvSpPr>
        <p:spPr>
          <a:xfrm>
            <a:off x="1828800" y="2301240"/>
            <a:ext cx="56388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886200" y="3181375"/>
            <a:ext cx="103632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404360" y="4140491"/>
            <a:ext cx="103632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849880" y="5099608"/>
            <a:ext cx="103632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348" y="2133424"/>
            <a:ext cx="2593879" cy="4014134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C3187413-FAB7-4C8C-BE7F-26BE46F6EE63}"/>
              </a:ext>
            </a:extLst>
          </p:cNvPr>
          <p:cNvSpPr/>
          <p:nvPr/>
        </p:nvSpPr>
        <p:spPr>
          <a:xfrm>
            <a:off x="746238" y="734100"/>
            <a:ext cx="4671472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被动句  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Passive sentences</a:t>
            </a:r>
          </a:p>
        </p:txBody>
      </p:sp>
    </p:spTree>
    <p:extLst>
      <p:ext uri="{BB962C8B-B14F-4D97-AF65-F5344CB8AC3E}">
        <p14:creationId xmlns:p14="http://schemas.microsoft.com/office/powerpoint/2010/main" val="102186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02799" y="1490008"/>
            <a:ext cx="12085842" cy="4598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被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漂亮的校园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吸引</a:t>
            </a:r>
            <a:r>
              <a:rPr lang="zh-CN" altLang="en-US" sz="40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病人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被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照顾</a:t>
            </a:r>
            <a:r>
              <a:rPr lang="zh-CN" altLang="en-US" sz="40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得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很好。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练习：连词组句</a:t>
            </a:r>
            <a:endParaRPr lang="en-US" altLang="zh-CN" sz="40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被   信用卡   丢   我   了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信用卡被我丢了。</a:t>
            </a:r>
          </a:p>
        </p:txBody>
      </p:sp>
      <p:sp>
        <p:nvSpPr>
          <p:cNvPr id="4" name="矩形 3"/>
          <p:cNvSpPr/>
          <p:nvPr/>
        </p:nvSpPr>
        <p:spPr>
          <a:xfrm>
            <a:off x="944201" y="308759"/>
            <a:ext cx="3703842" cy="10210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zh-CN" sz="3600" b="1" dirty="0">
                <a:latin typeface="等线" panose="02010600030101010101" pitchFamily="2" charset="-122"/>
                <a:ea typeface="等线" panose="02010600030101010101" pitchFamily="2" charset="-122"/>
              </a:rPr>
              <a:t>S </a:t>
            </a:r>
            <a:r>
              <a:rPr lang="zh-CN" altLang="en-US" sz="3600" b="1" dirty="0">
                <a:latin typeface="等线" panose="02010600030101010101" pitchFamily="2" charset="-122"/>
                <a:ea typeface="等线" panose="02010600030101010101" pitchFamily="2" charset="-122"/>
              </a:rPr>
              <a:t>被 </a:t>
            </a:r>
            <a:r>
              <a:rPr lang="en-US" altLang="zh-CN" sz="3600" b="1" dirty="0">
                <a:latin typeface="等线" panose="02010600030101010101" pitchFamily="2" charset="-122"/>
                <a:ea typeface="等线" panose="02010600030101010101" pitchFamily="2" charset="-122"/>
              </a:rPr>
              <a:t>… V …</a:t>
            </a:r>
            <a:endParaRPr lang="zh-CN" altLang="zh-CN" sz="3600" b="1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760720" y="308759"/>
            <a:ext cx="5836920" cy="102285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好的事情也可以，但不多</a:t>
            </a:r>
          </a:p>
        </p:txBody>
      </p:sp>
    </p:spTree>
    <p:extLst>
      <p:ext uri="{BB962C8B-B14F-4D97-AF65-F5344CB8AC3E}">
        <p14:creationId xmlns:p14="http://schemas.microsoft.com/office/powerpoint/2010/main" val="215332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848ED922-29F5-4F99-97A6-DF56E15F8B07}"/>
              </a:ext>
            </a:extLst>
          </p:cNvPr>
          <p:cNvSpPr/>
          <p:nvPr/>
        </p:nvSpPr>
        <p:spPr>
          <a:xfrm>
            <a:off x="303745" y="421123"/>
            <a:ext cx="1693867" cy="5366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生词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88DDDAE-7456-44FE-A5C9-0F16D1689262}"/>
              </a:ext>
            </a:extLst>
          </p:cNvPr>
          <p:cNvSpPr/>
          <p:nvPr/>
        </p:nvSpPr>
        <p:spPr>
          <a:xfrm>
            <a:off x="6194474" y="3692059"/>
            <a:ext cx="1693867" cy="5366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语法</a:t>
            </a: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0353DE57-AE4C-4DF4-B6DB-ABD6EB1BC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745" y="957724"/>
            <a:ext cx="10868891" cy="5690558"/>
          </a:xfrm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spcBef>
                <a:spcPts val="60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开放日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it-IT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kāifàngrì 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open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day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活动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huódòng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N	    activity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进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          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jìn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V 	    to enter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吸引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xīyǐn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V 	    to attract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一共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yígòng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Adv 	    all together</a:t>
            </a:r>
          </a:p>
          <a:p>
            <a:pPr marL="514350" lvl="0" indent="-514350">
              <a:lnSpc>
                <a:spcPct val="100000"/>
              </a:lnSpc>
              <a:spcBef>
                <a:spcPts val="60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座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zuò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   M	    a measure word</a:t>
            </a:r>
          </a:p>
          <a:p>
            <a:pPr marL="514350" lvl="0" indent="-514350">
              <a:lnSpc>
                <a:spcPct val="100000"/>
              </a:lnSpc>
              <a:spcBef>
                <a:spcPts val="60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右边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yòubian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N         right</a:t>
            </a:r>
          </a:p>
          <a:p>
            <a:pPr marL="514350" lvl="0" indent="-514350">
              <a:lnSpc>
                <a:spcPct val="100000"/>
              </a:lnSpc>
              <a:spcBef>
                <a:spcPts val="60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花园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huāyuán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N         garden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年轻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niánqīng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   A  	    young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瘦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 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shòu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A  	    thin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endParaRPr lang="en-US" altLang="zh-CN" sz="18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Clr>
                <a:srgbClr val="D34817">
                  <a:lumMod val="75000"/>
                </a:srgbClr>
              </a:buClr>
              <a:buNone/>
            </a:pPr>
            <a:endParaRPr lang="en-US" altLang="zh-CN" sz="28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FBC3EE6D-A3B7-4892-AC58-9C972B18C6EC}"/>
              </a:ext>
            </a:extLst>
          </p:cNvPr>
          <p:cNvSpPr txBox="1">
            <a:spLocks/>
          </p:cNvSpPr>
          <p:nvPr/>
        </p:nvSpPr>
        <p:spPr>
          <a:xfrm>
            <a:off x="6096000" y="1038715"/>
            <a:ext cx="5686689" cy="2127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00000"/>
              </a:lnSpc>
              <a:spcBef>
                <a:spcPts val="60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 startAt="11"/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认真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rènzhēn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A  	    earnest; serious</a:t>
            </a:r>
            <a:endParaRPr lang="en-US" altLang="zh-CN" sz="28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 startAt="11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课外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kèwài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N	    extracurricular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 startAt="11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兴趣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xìngqù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  N 	    interest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 startAt="11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选择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xuǎnzé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V  	    to choose  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 startAt="11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满意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mǎnyì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  V  	    to satisfy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rgbClr val="D34817">
                  <a:lumMod val="75000"/>
                </a:srgbClr>
              </a:buClr>
              <a:buFont typeface="Wingdings" pitchFamily="2" charset="2"/>
              <a:buNone/>
            </a:pPr>
            <a:endParaRPr lang="en-US" altLang="zh-CN" sz="28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7C339E10-5B70-4DE2-8529-AC6541C71C01}"/>
              </a:ext>
            </a:extLst>
          </p:cNvPr>
          <p:cNvSpPr txBox="1">
            <a:spLocks/>
          </p:cNvSpPr>
          <p:nvPr/>
        </p:nvSpPr>
        <p:spPr>
          <a:xfrm>
            <a:off x="6096000" y="4498192"/>
            <a:ext cx="6028744" cy="16857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00000"/>
              </a:lnSpc>
              <a:spcBef>
                <a:spcPts val="60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被动句</a:t>
            </a:r>
            <a:r>
              <a:rPr lang="zh-CN" altLang="en-US" sz="180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</a:t>
            </a:r>
            <a:r>
              <a:rPr lang="en-US" altLang="zh-CN" sz="180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Passive sentences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形容词重叠   </a:t>
            </a:r>
            <a:r>
              <a:rPr lang="en-US" altLang="zh-CN" sz="180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reduplication of adjectives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介词：向</a:t>
            </a:r>
            <a:r>
              <a:rPr lang="zh-CN" altLang="en-US" sz="180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</a:t>
            </a:r>
            <a:r>
              <a:rPr lang="en-US" altLang="zh-CN" sz="180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preposition </a:t>
            </a:r>
            <a:r>
              <a:rPr lang="zh-CN" altLang="en-US" sz="180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“向”</a:t>
            </a:r>
            <a:endParaRPr lang="en-US" altLang="zh-CN" sz="18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763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24267" y="1566593"/>
            <a:ext cx="12085842" cy="3675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这个男生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高高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瘦瘦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他的女朋友头发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长长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，鼻子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高高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，眼睛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大大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她每天都穿得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漂漂亮亮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>
              <a:lnSpc>
                <a:spcPct val="150000"/>
              </a:lnSpc>
            </a:pPr>
            <a:endParaRPr lang="zh-CN" altLang="en-US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791568" y="1327422"/>
            <a:ext cx="4297680" cy="102285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很高高的 （</a:t>
            </a:r>
            <a:r>
              <a:rPr lang="en-US" altLang="zh-CN" sz="4000" dirty="0">
                <a:solidFill>
                  <a:srgbClr val="FFFF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zh-CN" alt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677" y="3299978"/>
            <a:ext cx="2915630" cy="3896165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E22A8F65-D131-4E32-A8E5-93DF4B8BC286}"/>
              </a:ext>
            </a:extLst>
          </p:cNvPr>
          <p:cNvSpPr/>
          <p:nvPr/>
        </p:nvSpPr>
        <p:spPr>
          <a:xfrm>
            <a:off x="624267" y="611556"/>
            <a:ext cx="7332457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形容词重叠  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reduplication of adjectives</a:t>
            </a:r>
          </a:p>
        </p:txBody>
      </p:sp>
    </p:spTree>
    <p:extLst>
      <p:ext uri="{BB962C8B-B14F-4D97-AF65-F5344CB8AC3E}">
        <p14:creationId xmlns:p14="http://schemas.microsoft.com/office/powerpoint/2010/main" val="129509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89845" y="990708"/>
            <a:ext cx="12085842" cy="4598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他的宿舍总是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干干净净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大家正在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高高兴兴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地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聊天呢。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练习：完成句子</a:t>
            </a:r>
            <a:endParaRPr lang="en-US" altLang="zh-CN" sz="40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妈妈买的苹果（红）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妈妈买的苹果红红的，很甜。</a:t>
            </a:r>
          </a:p>
        </p:txBody>
      </p:sp>
    </p:spTree>
    <p:extLst>
      <p:ext uri="{BB962C8B-B14F-4D97-AF65-F5344CB8AC3E}">
        <p14:creationId xmlns:p14="http://schemas.microsoft.com/office/powerpoint/2010/main" val="74386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24318" y="1567943"/>
            <a:ext cx="291136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 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往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向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前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看</a:t>
            </a:r>
            <a:endParaRPr lang="en-US" altLang="zh-CN" sz="4000" dirty="0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向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南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走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50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米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zh-CN" altLang="en-US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137074" y="1567943"/>
            <a:ext cx="95707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≠ 往</a:t>
            </a:r>
            <a:endParaRPr lang="zh-CN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如果不去上课，应该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向</a:t>
            </a:r>
            <a:r>
              <a:rPr lang="zh-CN" altLang="en-US" sz="40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老师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请假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 lvl="0">
              <a:lnSpc>
                <a:spcPct val="150000"/>
              </a:lnSpc>
            </a:pP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我没带手机，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向</a:t>
            </a:r>
            <a:r>
              <a:rPr lang="zh-CN" altLang="en-US" sz="40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朋友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借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</a:t>
            </a: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20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块钱。</a:t>
            </a:r>
          </a:p>
          <a:p>
            <a:pPr lvl="0">
              <a:lnSpc>
                <a:spcPct val="150000"/>
              </a:lnSpc>
            </a:pP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李白爱帮助别人，我们要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向</a:t>
            </a:r>
            <a:r>
              <a:rPr lang="zh-CN" altLang="en-US" sz="40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学习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228574F-C51F-44A6-B7A9-418674765360}"/>
              </a:ext>
            </a:extLst>
          </p:cNvPr>
          <p:cNvSpPr/>
          <p:nvPr/>
        </p:nvSpPr>
        <p:spPr>
          <a:xfrm>
            <a:off x="572079" y="642220"/>
            <a:ext cx="5601213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介词：向  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preposition “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向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424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33284" y="1471475"/>
            <a:ext cx="12085842" cy="2745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练习：完成句子</a:t>
            </a:r>
            <a:endParaRPr lang="en-US" altLang="zh-CN" sz="40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你不能参加比赛，</a:t>
            </a:r>
            <a:r>
              <a:rPr lang="zh-CN" altLang="en-US" sz="4000" u="sng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        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？（向）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             向老师请假了吗</a:t>
            </a:r>
          </a:p>
        </p:txBody>
      </p:sp>
    </p:spTree>
    <p:extLst>
      <p:ext uri="{BB962C8B-B14F-4D97-AF65-F5344CB8AC3E}">
        <p14:creationId xmlns:p14="http://schemas.microsoft.com/office/powerpoint/2010/main" val="409655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969432" y="1601778"/>
            <a:ext cx="2481349" cy="1737360"/>
          </a:xfrm>
        </p:spPr>
        <p:txBody>
          <a:bodyPr>
            <a:normAutofit/>
          </a:bodyPr>
          <a:lstStyle/>
          <a:p>
            <a:pPr algn="ctr"/>
            <a:r>
              <a:rPr lang="zh-CN" altLang="en-US" sz="8000" dirty="0">
                <a:solidFill>
                  <a:schemeClr val="accent1">
                    <a:lumMod val="75000"/>
                  </a:schemeClr>
                </a:solidFill>
              </a:rPr>
              <a:t>生词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/>
          </p:nvPr>
        </p:nvSpPr>
        <p:spPr>
          <a:xfrm>
            <a:off x="8969432" y="4094498"/>
            <a:ext cx="3703320" cy="2107276"/>
          </a:xfrm>
        </p:spPr>
        <p:txBody>
          <a:bodyPr>
            <a:normAutofit/>
          </a:bodyPr>
          <a:lstStyle/>
          <a:p>
            <a:r>
              <a:rPr lang="en-US" altLang="zh-CN" sz="4800" i="1" dirty="0">
                <a:solidFill>
                  <a:schemeClr val="tx2">
                    <a:lumMod val="75000"/>
                  </a:schemeClr>
                </a:solidFill>
              </a:rPr>
              <a:t>WORDS</a:t>
            </a:r>
            <a:endParaRPr lang="zh-CN" altLang="en-US" sz="4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EFF9B55-E66C-4271-91F8-14CF0AC7A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211" y="1245209"/>
            <a:ext cx="5965262" cy="397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49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705726" y="5039566"/>
            <a:ext cx="60598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今天是学校的开放日。</a:t>
            </a:r>
          </a:p>
        </p:txBody>
      </p:sp>
      <p:sp>
        <p:nvSpPr>
          <p:cNvPr id="6" name="椭圆 5"/>
          <p:cNvSpPr/>
          <p:nvPr/>
        </p:nvSpPr>
        <p:spPr>
          <a:xfrm>
            <a:off x="437538" y="382385"/>
            <a:ext cx="3268188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>
                <a:latin typeface="黑体" panose="02010609060101010101" pitchFamily="49" charset="-122"/>
                <a:ea typeface="黑体" panose="02010609060101010101" pitchFamily="49" charset="-122"/>
              </a:rPr>
              <a:t>开放日</a:t>
            </a:r>
            <a:endParaRPr lang="zh-CN" altLang="en-US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494" y="1745140"/>
            <a:ext cx="4562207" cy="303787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1285" y="1807902"/>
            <a:ext cx="1555140" cy="897873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AEC24534-8800-4815-8D59-9FE77A87E903}"/>
              </a:ext>
            </a:extLst>
          </p:cNvPr>
          <p:cNvSpPr/>
          <p:nvPr/>
        </p:nvSpPr>
        <p:spPr>
          <a:xfrm>
            <a:off x="2869064" y="1514307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36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11738" y="2052974"/>
            <a:ext cx="10746643" cy="3668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课外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活动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多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参加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活动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可以认识中国朋友。</a:t>
            </a:r>
          </a:p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：看！商店门口站着很多人！</a:t>
            </a:r>
          </a:p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：可能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有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什么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活动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6" name="椭圆 5"/>
          <p:cNvSpPr/>
          <p:nvPr/>
        </p:nvSpPr>
        <p:spPr>
          <a:xfrm>
            <a:off x="986377" y="505659"/>
            <a:ext cx="2605235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活动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5A967C2-9F2E-45ED-BE88-3562D19D2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059" y="859214"/>
            <a:ext cx="3478589" cy="208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39E68A6-2C37-4B96-B979-C193B8C8A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826" y="4124070"/>
            <a:ext cx="2419644" cy="241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831C5EB8-E327-4647-BDD8-E8ABAD020461}"/>
              </a:ext>
            </a:extLst>
          </p:cNvPr>
          <p:cNvSpPr/>
          <p:nvPr/>
        </p:nvSpPr>
        <p:spPr>
          <a:xfrm>
            <a:off x="3264989" y="1566779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02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14013" y="1781386"/>
            <a:ext cx="1011592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走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进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校门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请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进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！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它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进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不去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4" name="椭圆 3"/>
          <p:cNvSpPr/>
          <p:nvPr/>
        </p:nvSpPr>
        <p:spPr>
          <a:xfrm>
            <a:off x="714013" y="338949"/>
            <a:ext cx="2189443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进</a:t>
            </a:r>
          </a:p>
        </p:txBody>
      </p:sp>
      <p:pic>
        <p:nvPicPr>
          <p:cNvPr id="1026" name="Picture 2" descr="http://bbs.qn.img-space.com/g1/M00/01/85/Cg-4q1THOQWIL1oUAAFFKGdlHUYAACXSwErwtUAAUVA992.jpg?imageView2/2/w/600/q/90/ignore-error/1/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526" y="711221"/>
            <a:ext cx="3868520" cy="257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直接箭头连接符 5"/>
          <p:cNvCxnSpPr/>
          <p:nvPr/>
        </p:nvCxnSpPr>
        <p:spPr>
          <a:xfrm flipV="1">
            <a:off x="8400678" y="2498473"/>
            <a:ext cx="466051" cy="981777"/>
          </a:xfrm>
          <a:prstGeom prst="straightConnector1">
            <a:avLst/>
          </a:prstGeom>
          <a:ln w="635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9274973" y="2562486"/>
            <a:ext cx="706425" cy="917764"/>
          </a:xfrm>
          <a:prstGeom prst="straightConnector1">
            <a:avLst/>
          </a:prstGeom>
          <a:ln w="6350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913" y="3407055"/>
            <a:ext cx="5495254" cy="313452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3242" y="4737218"/>
            <a:ext cx="3822758" cy="277532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685276" y="1781386"/>
            <a:ext cx="2236510" cy="8988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走出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校门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94E25AC-D050-4791-8485-9E99073821FB}"/>
              </a:ext>
            </a:extLst>
          </p:cNvPr>
          <p:cNvSpPr/>
          <p:nvPr/>
        </p:nvSpPr>
        <p:spPr>
          <a:xfrm>
            <a:off x="2777770" y="1272966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17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711954" y="1407711"/>
            <a:ext cx="10542855" cy="2745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打折活动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吸引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了很多人。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孩子哭是为了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吸引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妈妈的注意。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哪件事更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吸引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你？</a:t>
            </a:r>
          </a:p>
        </p:txBody>
      </p:sp>
      <p:sp>
        <p:nvSpPr>
          <p:cNvPr id="6" name="椭圆 5"/>
          <p:cNvSpPr/>
          <p:nvPr/>
        </p:nvSpPr>
        <p:spPr>
          <a:xfrm>
            <a:off x="710612" y="358634"/>
            <a:ext cx="1990869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吸引</a:t>
            </a:r>
          </a:p>
        </p:txBody>
      </p:sp>
      <p:sp>
        <p:nvSpPr>
          <p:cNvPr id="4" name="矩形 3"/>
          <p:cNvSpPr/>
          <p:nvPr/>
        </p:nvSpPr>
        <p:spPr>
          <a:xfrm>
            <a:off x="4938499" y="4678283"/>
            <a:ext cx="5979980" cy="1612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</a:pPr>
            <a:r>
              <a:rPr lang="zh-CN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去大商店玩      去看博物馆</a:t>
            </a:r>
          </a:p>
          <a:p>
            <a:pPr>
              <a:spcBef>
                <a:spcPts val="1200"/>
              </a:spcBef>
            </a:pPr>
            <a:r>
              <a:rPr lang="zh-CN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吃日本菜          吃中国菜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99" y="2911300"/>
            <a:ext cx="3782098" cy="2097422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6926386A-1F26-4AE2-84D1-232B26BA91FB}"/>
              </a:ext>
            </a:extLst>
          </p:cNvPr>
          <p:cNvSpPr/>
          <p:nvPr/>
        </p:nvSpPr>
        <p:spPr>
          <a:xfrm>
            <a:off x="2609325" y="1311443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25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37538" y="1936203"/>
            <a:ext cx="1074664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山东大学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一共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有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63396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名学生。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我买机票和火车票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一共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花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7600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块。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这些东西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一共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多少钱？    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37537" y="382385"/>
            <a:ext cx="2343369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一共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8209" y="1494213"/>
            <a:ext cx="3087267" cy="4109925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2E3114F8-4A5E-4CA2-A42E-56BFA68D9BE0}"/>
              </a:ext>
            </a:extLst>
          </p:cNvPr>
          <p:cNvSpPr/>
          <p:nvPr/>
        </p:nvSpPr>
        <p:spPr>
          <a:xfrm>
            <a:off x="2652247" y="1338220"/>
            <a:ext cx="715260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Adv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82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363656" y="5356486"/>
            <a:ext cx="3384001" cy="898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座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山</a:t>
            </a:r>
          </a:p>
        </p:txBody>
      </p:sp>
      <p:sp>
        <p:nvSpPr>
          <p:cNvPr id="6" name="椭圆 5"/>
          <p:cNvSpPr/>
          <p:nvPr/>
        </p:nvSpPr>
        <p:spPr>
          <a:xfrm>
            <a:off x="437537" y="382385"/>
            <a:ext cx="2126554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座</a:t>
            </a:r>
          </a:p>
        </p:txBody>
      </p:sp>
      <p:sp>
        <p:nvSpPr>
          <p:cNvPr id="4" name="矩形 3"/>
          <p:cNvSpPr/>
          <p:nvPr/>
        </p:nvSpPr>
        <p:spPr>
          <a:xfrm>
            <a:off x="7658072" y="5356486"/>
            <a:ext cx="3384001" cy="898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座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楼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826" y="2116782"/>
            <a:ext cx="4493831" cy="276745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4938" y="2116782"/>
            <a:ext cx="4151177" cy="2767451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4958638A-E5AA-4654-9FA9-8B3DF47C08E1}"/>
              </a:ext>
            </a:extLst>
          </p:cNvPr>
          <p:cNvSpPr/>
          <p:nvPr/>
        </p:nvSpPr>
        <p:spPr>
          <a:xfrm>
            <a:off x="2473138" y="1262805"/>
            <a:ext cx="458780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78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活字">
  <a:themeElements>
    <a:clrScheme name="木活字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木活字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木活字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TM03090434[[fn=木头类型]]</Template>
  <TotalTime>7141</TotalTime>
  <Words>740</Words>
  <Application>Microsoft Office PowerPoint</Application>
  <PresentationFormat>宽屏</PresentationFormat>
  <Paragraphs>145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2" baseType="lpstr">
      <vt:lpstr>等线</vt:lpstr>
      <vt:lpstr>仿宋</vt:lpstr>
      <vt:lpstr>黑体</vt:lpstr>
      <vt:lpstr>华文楷体</vt:lpstr>
      <vt:lpstr>Rockwell</vt:lpstr>
      <vt:lpstr>Rockwell Condensed</vt:lpstr>
      <vt:lpstr>Times New Roman</vt:lpstr>
      <vt:lpstr>Wingdings</vt:lpstr>
      <vt:lpstr>木活字</vt:lpstr>
      <vt:lpstr>第16课   欢迎你们来到泉城小学。</vt:lpstr>
      <vt:lpstr>PowerPoint 演示文稿</vt:lpstr>
      <vt:lpstr>生词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语法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第5课   你好！</dc:title>
  <dc:creator>Pig Li</dc:creator>
  <cp:lastModifiedBy>蒙 陈</cp:lastModifiedBy>
  <cp:revision>699</cp:revision>
  <dcterms:created xsi:type="dcterms:W3CDTF">2018-09-22T11:56:25Z</dcterms:created>
  <dcterms:modified xsi:type="dcterms:W3CDTF">2020-07-12T01:50:40Z</dcterms:modified>
</cp:coreProperties>
</file>