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</p:sldMasterIdLst>
  <p:notesMasterIdLst>
    <p:notesMasterId r:id="rId29"/>
  </p:notesMasterIdLst>
  <p:sldIdLst>
    <p:sldId id="256" r:id="rId2"/>
    <p:sldId id="1722" r:id="rId3"/>
    <p:sldId id="858" r:id="rId4"/>
    <p:sldId id="1547" r:id="rId5"/>
    <p:sldId id="1675" r:id="rId6"/>
    <p:sldId id="1676" r:id="rId7"/>
    <p:sldId id="1663" r:id="rId8"/>
    <p:sldId id="1673" r:id="rId9"/>
    <p:sldId id="1678" r:id="rId10"/>
    <p:sldId id="1650" r:id="rId11"/>
    <p:sldId id="1718" r:id="rId12"/>
    <p:sldId id="1620" r:id="rId13"/>
    <p:sldId id="1672" r:id="rId14"/>
    <p:sldId id="1697" r:id="rId15"/>
    <p:sldId id="1677" r:id="rId16"/>
    <p:sldId id="1649" r:id="rId17"/>
    <p:sldId id="945" r:id="rId18"/>
    <p:sldId id="1679" r:id="rId19"/>
    <p:sldId id="1694" r:id="rId20"/>
    <p:sldId id="1719" r:id="rId21"/>
    <p:sldId id="1700" r:id="rId22"/>
    <p:sldId id="1720" r:id="rId23"/>
    <p:sldId id="1681" r:id="rId24"/>
    <p:sldId id="1721" r:id="rId25"/>
    <p:sldId id="1723" r:id="rId26"/>
    <p:sldId id="1425" r:id="rId27"/>
    <p:sldId id="172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00FF"/>
    <a:srgbClr val="008000"/>
    <a:srgbClr val="99CCFF"/>
    <a:srgbClr val="CC0099"/>
    <a:srgbClr val="FF6600"/>
    <a:srgbClr val="FFFFCC"/>
    <a:srgbClr val="00FF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12" autoAdjust="0"/>
    <p:restoredTop sz="94987" autoAdjust="0"/>
  </p:normalViewPr>
  <p:slideViewPr>
    <p:cSldViewPr snapToGrid="0">
      <p:cViewPr>
        <p:scale>
          <a:sx n="82" d="100"/>
          <a:sy n="82" d="100"/>
        </p:scale>
        <p:origin x="40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135FE-73F9-4B97-A8B7-A096687FCB7D}" type="datetimeFigureOut">
              <a:rPr lang="zh-CN" altLang="en-US" smtClean="0"/>
              <a:t>2020/12/31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4BBA-7D18-459C-AE7F-A53DA9F6A9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66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4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07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68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12/31/2020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73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12/31/2020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12/31/2020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1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12/31/2020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4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12/31/2020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9396" y="1652692"/>
            <a:ext cx="10819040" cy="2458721"/>
          </a:xfrm>
        </p:spPr>
        <p:txBody>
          <a:bodyPr/>
          <a:lstStyle/>
          <a:p>
            <a:pPr algn="ctr"/>
            <a:r>
              <a:rPr lang="zh-CN" altLang="en-US" sz="5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5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15</a:t>
            </a:r>
            <a:r>
              <a:rPr lang="zh-CN" altLang="en-US" sz="5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  这个汉字写错了。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61288" y="4979324"/>
            <a:ext cx="7891272" cy="128016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山东大学国际教育学院</a:t>
            </a:r>
            <a:endParaRPr lang="en-US" altLang="zh-CN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来华留学生预科部</a:t>
            </a:r>
          </a:p>
        </p:txBody>
      </p:sp>
      <p:sp>
        <p:nvSpPr>
          <p:cNvPr id="4" name="矩形 3"/>
          <p:cNvSpPr/>
          <p:nvPr/>
        </p:nvSpPr>
        <p:spPr>
          <a:xfrm>
            <a:off x="1039092" y="1800443"/>
            <a:ext cx="10349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8672" y="4148327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2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0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0026" y="1494213"/>
            <a:ext cx="1074664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Adj. 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她是一个又聪明又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努力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的学生。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努力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学习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我明天开始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努力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学习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工作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 V.      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：你这次考试考得真好！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：谢谢老师，我会继续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努力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" name="椭圆 5"/>
          <p:cNvSpPr/>
          <p:nvPr/>
        </p:nvSpPr>
        <p:spPr>
          <a:xfrm>
            <a:off x="437538" y="382385"/>
            <a:ext cx="202065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努力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054" y="2292067"/>
            <a:ext cx="3143545" cy="295014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BDC8AE8-7320-4DBB-868F-DC1744E814F9}"/>
              </a:ext>
            </a:extLst>
          </p:cNvPr>
          <p:cNvSpPr/>
          <p:nvPr/>
        </p:nvSpPr>
        <p:spPr>
          <a:xfrm>
            <a:off x="2473138" y="1262805"/>
            <a:ext cx="954107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V/Adj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27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29480" y="1719238"/>
            <a:ext cx="10058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世界上有差不多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200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国家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每个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国家 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别的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国家 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国家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：中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、美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、英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外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国</a:t>
            </a:r>
            <a:endParaRPr lang="en-US" altLang="zh-CN" sz="4000" dirty="0">
              <a:solidFill>
                <a:srgbClr val="009999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歌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222885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国家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05747C0-1833-42D3-BA64-BC01B5526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847" y="1137849"/>
            <a:ext cx="3987247" cy="258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4C6A8AA-C904-49B9-A6C9-843EF18CB41F}"/>
              </a:ext>
            </a:extLst>
          </p:cNvPr>
          <p:cNvSpPr/>
          <p:nvPr/>
        </p:nvSpPr>
        <p:spPr>
          <a:xfrm>
            <a:off x="2473138" y="1262805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0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61521" y="1765261"/>
            <a:ext cx="1074664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：你打算买哪种电脑？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：还没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决定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：听说你要换工作。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：对，我已经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决定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：再想想吧！别这么快就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决定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" name="椭圆 5"/>
          <p:cNvSpPr/>
          <p:nvPr/>
        </p:nvSpPr>
        <p:spPr>
          <a:xfrm>
            <a:off x="437538" y="382385"/>
            <a:ext cx="202065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决定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359" y="1967483"/>
            <a:ext cx="3459551" cy="149668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BD5686B-A37B-418E-9ADB-C85E3888766D}"/>
              </a:ext>
            </a:extLst>
          </p:cNvPr>
          <p:cNvSpPr/>
          <p:nvPr/>
        </p:nvSpPr>
        <p:spPr>
          <a:xfrm>
            <a:off x="2473138" y="1262805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54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06098" y="1930152"/>
            <a:ext cx="107466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___________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重要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决定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   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换工作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来中国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生孩子</a:t>
            </a:r>
          </a:p>
        </p:txBody>
      </p:sp>
      <p:sp>
        <p:nvSpPr>
          <p:cNvPr id="6" name="椭圆 5"/>
          <p:cNvSpPr/>
          <p:nvPr/>
        </p:nvSpPr>
        <p:spPr>
          <a:xfrm>
            <a:off x="437538" y="382385"/>
            <a:ext cx="202065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决定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2E2A13B-1B5B-489A-827E-24700CD2433D}"/>
              </a:ext>
            </a:extLst>
          </p:cNvPr>
          <p:cNvSpPr/>
          <p:nvPr/>
        </p:nvSpPr>
        <p:spPr>
          <a:xfrm>
            <a:off x="2473138" y="1262805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2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63275" y="1868199"/>
            <a:ext cx="107466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：你打算什么时候出国？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：还没决定，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等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明年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再说吧。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等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考试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结束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以后，我们去北京旅游吧！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等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出差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回来，带你去吃大餐。</a:t>
            </a:r>
          </a:p>
        </p:txBody>
      </p:sp>
      <p:sp>
        <p:nvSpPr>
          <p:cNvPr id="6" name="椭圆 5"/>
          <p:cNvSpPr/>
          <p:nvPr/>
        </p:nvSpPr>
        <p:spPr>
          <a:xfrm>
            <a:off x="437537" y="382385"/>
            <a:ext cx="199086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等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7A10C88-A2B8-450B-8780-67D5A442A36A}"/>
              </a:ext>
            </a:extLst>
          </p:cNvPr>
          <p:cNvSpPr/>
          <p:nvPr/>
        </p:nvSpPr>
        <p:spPr>
          <a:xfrm>
            <a:off x="2473138" y="1262805"/>
            <a:ext cx="748923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Prep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20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14189" y="1690917"/>
            <a:ext cx="10746643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HSK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五级考试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9:00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开始，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11:05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结束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考试终于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结束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了！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这个学期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结束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以后，我要回国。</a:t>
            </a:r>
          </a:p>
        </p:txBody>
      </p:sp>
      <p:sp>
        <p:nvSpPr>
          <p:cNvPr id="6" name="椭圆 5"/>
          <p:cNvSpPr/>
          <p:nvPr/>
        </p:nvSpPr>
        <p:spPr>
          <a:xfrm>
            <a:off x="437537" y="382385"/>
            <a:ext cx="199086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结束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29519F3-6664-4DBB-ACCC-62590AC77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282" y="3041780"/>
            <a:ext cx="3501864" cy="367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7C402EF-922E-4FB0-BC42-C4B0FFA053AC}"/>
              </a:ext>
            </a:extLst>
          </p:cNvPr>
          <p:cNvSpPr/>
          <p:nvPr/>
        </p:nvSpPr>
        <p:spPr>
          <a:xfrm>
            <a:off x="2473138" y="1262805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99808" y="1729843"/>
            <a:ext cx="10746643" cy="366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申请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来中国留学的人多吗？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申请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的人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越来越多。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张萌想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申请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美国的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大学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博士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申请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中国的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信用卡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了吗？</a:t>
            </a:r>
          </a:p>
        </p:txBody>
      </p:sp>
      <p:sp>
        <p:nvSpPr>
          <p:cNvPr id="6" name="椭圆 5"/>
          <p:cNvSpPr/>
          <p:nvPr/>
        </p:nvSpPr>
        <p:spPr>
          <a:xfrm>
            <a:off x="437538" y="230688"/>
            <a:ext cx="202065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申请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4C78116-1DAB-468C-835F-243F4550E752}"/>
              </a:ext>
            </a:extLst>
          </p:cNvPr>
          <p:cNvSpPr/>
          <p:nvPr/>
        </p:nvSpPr>
        <p:spPr>
          <a:xfrm>
            <a:off x="2473138" y="1262805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41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2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74820" y="1519914"/>
            <a:ext cx="973971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她今天生病了，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没怎么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吃饭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没怎么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复习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，所以考得不太好。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Box 22">
            <a:extLst>
              <a:ext uri="{FF2B5EF4-FFF2-40B4-BE49-F238E27FC236}">
                <a16:creationId xmlns:a16="http://schemas.microsoft.com/office/drawing/2014/main" id="{E70E1D29-9DE5-46A8-8D61-94861A9AE183}"/>
              </a:ext>
            </a:extLst>
          </p:cNvPr>
          <p:cNvSpPr txBox="1"/>
          <p:nvPr/>
        </p:nvSpPr>
        <p:spPr>
          <a:xfrm>
            <a:off x="1074819" y="1519914"/>
            <a:ext cx="2642416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没</a:t>
            </a:r>
            <a:r>
              <a:rPr lang="zh-CN" altLang="en-US" sz="3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怎么</a:t>
            </a:r>
            <a:r>
              <a:rPr lang="en-US" altLang="zh-CN" sz="3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V.</a:t>
            </a:r>
          </a:p>
        </p:txBody>
      </p:sp>
      <p:sp>
        <p:nvSpPr>
          <p:cNvPr id="10" name="TextBox 22">
            <a:extLst>
              <a:ext uri="{FF2B5EF4-FFF2-40B4-BE49-F238E27FC236}">
                <a16:creationId xmlns:a16="http://schemas.microsoft.com/office/drawing/2014/main" id="{1D54B308-34A1-46D0-9472-5DB4A5832C44}"/>
              </a:ext>
            </a:extLst>
          </p:cNvPr>
          <p:cNvSpPr txBox="1"/>
          <p:nvPr/>
        </p:nvSpPr>
        <p:spPr>
          <a:xfrm>
            <a:off x="1074819" y="4056547"/>
            <a:ext cx="2751746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</a:t>
            </a:r>
            <a:r>
              <a:rPr lang="zh-CN" altLang="en-US" sz="3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怎么</a:t>
            </a:r>
            <a:r>
              <a:rPr lang="en-US" altLang="zh-CN" sz="3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V.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ABB6411-3C84-4E22-B4D6-E125682D8702}"/>
              </a:ext>
            </a:extLst>
          </p:cNvPr>
          <p:cNvSpPr/>
          <p:nvPr/>
        </p:nvSpPr>
        <p:spPr>
          <a:xfrm>
            <a:off x="1074819" y="5056590"/>
            <a:ext cx="107466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现在人们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不怎么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用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电话了。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我跟妹妹都住在中国，但是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不怎么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见面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3684D55-5B43-435F-B78B-AC4BBA538A5A}"/>
              </a:ext>
            </a:extLst>
          </p:cNvPr>
          <p:cNvSpPr/>
          <p:nvPr/>
        </p:nvSpPr>
        <p:spPr>
          <a:xfrm>
            <a:off x="572079" y="572408"/>
            <a:ext cx="10004662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疑问代词：怎么（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question pronoun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怎么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6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6BC4E77-D87F-44C5-BAB1-57F0D7BDCD8D}"/>
              </a:ext>
            </a:extLst>
          </p:cNvPr>
          <p:cNvSpPr/>
          <p:nvPr/>
        </p:nvSpPr>
        <p:spPr>
          <a:xfrm>
            <a:off x="1871852" y="2265991"/>
            <a:ext cx="8422104" cy="366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：这次考得怎么样？</a:t>
            </a:r>
          </a:p>
          <a:p>
            <a:pPr lvl="0">
              <a:lnSpc>
                <a:spcPct val="150000"/>
              </a:lnSpc>
            </a:pP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不怎么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 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食堂做的菜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不怎么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好吃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饭店的服务员对客人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不怎么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热情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    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id="{7E94420F-D593-4BBB-95BC-F69DB9D97659}"/>
              </a:ext>
            </a:extLst>
          </p:cNvPr>
          <p:cNvSpPr txBox="1"/>
          <p:nvPr/>
        </p:nvSpPr>
        <p:spPr>
          <a:xfrm>
            <a:off x="1871852" y="1080601"/>
            <a:ext cx="3203189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</a:t>
            </a:r>
            <a:r>
              <a:rPr lang="zh-CN" altLang="en-US" sz="3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怎么</a:t>
            </a:r>
            <a:r>
              <a:rPr lang="en-US" altLang="zh-CN" sz="3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adj.</a:t>
            </a:r>
          </a:p>
        </p:txBody>
      </p:sp>
    </p:spTree>
    <p:extLst>
      <p:ext uri="{BB962C8B-B14F-4D97-AF65-F5344CB8AC3E}">
        <p14:creationId xmlns:p14="http://schemas.microsoft.com/office/powerpoint/2010/main" val="484277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48ED922-29F5-4F99-97A6-DF56E15F8B07}"/>
              </a:ext>
            </a:extLst>
          </p:cNvPr>
          <p:cNvSpPr/>
          <p:nvPr/>
        </p:nvSpPr>
        <p:spPr>
          <a:xfrm>
            <a:off x="303745" y="421123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8DDDAE-7456-44FE-A5C9-0F16D1689262}"/>
              </a:ext>
            </a:extLst>
          </p:cNvPr>
          <p:cNvSpPr/>
          <p:nvPr/>
        </p:nvSpPr>
        <p:spPr>
          <a:xfrm>
            <a:off x="6698602" y="2740336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7A7A6D26-1EE9-45BC-AFB4-344C5A987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746" y="957724"/>
            <a:ext cx="6880826" cy="6370036"/>
          </a:xfrm>
        </p:spPr>
        <p:txBody>
          <a:bodyPr>
            <a:noAutofit/>
          </a:bodyPr>
          <a:lstStyle/>
          <a:p>
            <a:pPr marL="514350" lvl="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慢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	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màn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A 	slow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段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	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duàn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M 	period (of time); section</a:t>
            </a:r>
          </a:p>
          <a:p>
            <a:pPr marL="514350" lvl="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总是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zǒngshì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Adv        always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紧张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	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jǐnzhāng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A 	nervous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害怕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	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hàipà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V 	to be afraid; to be scared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解决 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	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jiějué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V             to solve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努力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	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nǔlì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V/A         to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work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hard;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hard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working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国家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guójiā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N            country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nation</a:t>
            </a:r>
          </a:p>
          <a:p>
            <a:pPr marL="514350" lvl="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决定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juédìng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V            to decide</a:t>
            </a:r>
          </a:p>
          <a:p>
            <a:pPr marL="514350" lvl="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等 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děng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Prep       when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till</a:t>
            </a:r>
          </a:p>
          <a:p>
            <a:pPr marL="0" lvl="0" indent="0">
              <a:lnSpc>
                <a:spcPct val="100000"/>
              </a:lnSpc>
              <a:buClr>
                <a:srgbClr val="D34817">
                  <a:lumMod val="75000"/>
                </a:srgbClr>
              </a:buClr>
              <a:buNone/>
            </a:pP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                                                                              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08F88A3A-C3E9-4123-80C2-CA32B6BD39ED}"/>
              </a:ext>
            </a:extLst>
          </p:cNvPr>
          <p:cNvSpPr txBox="1">
            <a:spLocks/>
          </p:cNvSpPr>
          <p:nvPr/>
        </p:nvSpPr>
        <p:spPr>
          <a:xfrm>
            <a:off x="6698602" y="957724"/>
            <a:ext cx="5701782" cy="1697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 startAt="11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结束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jiéshù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V  	to end; to finish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 startAt="11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申请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	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shēnqǐng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V 	to apply for</a:t>
            </a:r>
          </a:p>
          <a:p>
            <a:pPr marL="0" indent="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None/>
            </a:pP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                                                                              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678BFEDA-8D5C-4AF5-B9C2-4A6477E46B05}"/>
              </a:ext>
            </a:extLst>
          </p:cNvPr>
          <p:cNvSpPr txBox="1">
            <a:spLocks/>
          </p:cNvSpPr>
          <p:nvPr/>
        </p:nvSpPr>
        <p:spPr>
          <a:xfrm>
            <a:off x="6698602" y="3204376"/>
            <a:ext cx="7683203" cy="255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Clr>
                <a:srgbClr val="D34817">
                  <a:lumMod val="75000"/>
                </a:srgbClr>
              </a:buClr>
              <a:buFont typeface="Wingdings" pitchFamily="2" charset="2"/>
              <a:buNone/>
            </a:pP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疑问代词怎么（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   </a:t>
            </a:r>
            <a:endParaRPr lang="en-US" altLang="zh-CN" sz="2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Clr>
                <a:srgbClr val="D34817">
                  <a:lumMod val="75000"/>
                </a:srgbClr>
              </a:buClr>
              <a:buNone/>
            </a:pP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The question pronoun 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“怎么”（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2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副词：才  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“才”</a:t>
            </a: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2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格式：在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   </a:t>
            </a:r>
            <a:endParaRPr lang="en-US" altLang="zh-CN" sz="2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Clr>
                <a:srgbClr val="D34817">
                  <a:lumMod val="75000"/>
                </a:srgbClr>
              </a:buClr>
              <a:buNone/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structure 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“在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下”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under/with …</a:t>
            </a: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76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42A40BC-571B-4F4E-95B8-C8058918F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1333500"/>
            <a:ext cx="1042035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76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94431" y="2397686"/>
            <a:ext cx="1074664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孩子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五岁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才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会说话。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late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孩子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才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五岁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，已经认识很多汉字了。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only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我昨天晚上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两点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才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睡觉。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late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现在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才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八点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，我们看一会儿电视再睡觉吧。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only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7BDE081-114B-4DAE-BD2A-0737829320C2}"/>
              </a:ext>
            </a:extLst>
          </p:cNvPr>
          <p:cNvSpPr/>
          <p:nvPr/>
        </p:nvSpPr>
        <p:spPr>
          <a:xfrm>
            <a:off x="926642" y="455608"/>
            <a:ext cx="5054589" cy="17704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副词：才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才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才</a:t>
            </a:r>
            <a:r>
              <a:rPr lang="en-US" altLang="zh-CN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+NUM</a:t>
            </a: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，才</a:t>
            </a:r>
            <a:r>
              <a:rPr lang="en-US" altLang="zh-CN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+V+NUM</a:t>
            </a: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only</a:t>
            </a:r>
            <a:endParaRPr lang="en-US" altLang="zh-CN" sz="32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5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29117" y="1539270"/>
            <a:ext cx="107466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以前去北京得五个小时，现在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才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两个小时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我这次考试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才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考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六十五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7BDE081-114B-4DAE-BD2A-0737829320C2}"/>
              </a:ext>
            </a:extLst>
          </p:cNvPr>
          <p:cNvSpPr/>
          <p:nvPr/>
        </p:nvSpPr>
        <p:spPr>
          <a:xfrm>
            <a:off x="572079" y="642220"/>
            <a:ext cx="5054589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副词：才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才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1CEC31D-20D9-4799-8D1B-C58C8C51E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90" y="3051577"/>
            <a:ext cx="8827593" cy="347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8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74411" y="3004396"/>
            <a:ext cx="10746643" cy="3121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朋友的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帮助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，我的汉语水平提高了。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我会用微信买东西了。</a:t>
            </a: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2C9253F-EED1-4855-897A-119DC752B19F}"/>
              </a:ext>
            </a:extLst>
          </p:cNvPr>
          <p:cNvSpPr/>
          <p:nvPr/>
        </p:nvSpPr>
        <p:spPr>
          <a:xfrm>
            <a:off x="702707" y="1136742"/>
            <a:ext cx="8558753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格式：在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下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structure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under…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3C7DDF3-D97F-4394-86C9-D74F72C97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2014439"/>
            <a:ext cx="4557246" cy="80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5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61228" y="1614135"/>
            <a:ext cx="10746643" cy="182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家人的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照顾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，他的病好得很快。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孩子一直很健康。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2C9253F-EED1-4855-897A-119DC752B19F}"/>
              </a:ext>
            </a:extLst>
          </p:cNvPr>
          <p:cNvSpPr/>
          <p:nvPr/>
        </p:nvSpPr>
        <p:spPr>
          <a:xfrm>
            <a:off x="572079" y="642220"/>
            <a:ext cx="8558753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格式：在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下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structure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under…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55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83F9C6B-B89A-4836-AC99-9F8FDA54C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1319212"/>
            <a:ext cx="1075372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67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5752" y="1688840"/>
            <a:ext cx="12006248" cy="525861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zh-CN" altLang="en-US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  雪：今天考试考得怎么样？</a:t>
            </a:r>
          </a:p>
          <a:p>
            <a:pPr mar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zh-CN" alt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  白：我考得不怎么好。</a:t>
            </a:r>
          </a:p>
          <a:p>
            <a:pPr mar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zh-CN" altLang="en-US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  雪：是吗？考试难吗？</a:t>
            </a:r>
          </a:p>
          <a:p>
            <a:pPr mar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zh-CN" alt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  白：嗯，我做得很慢。这段时间，遇到难题，我总是很紧张，    </a:t>
            </a:r>
            <a:endParaRPr lang="en-US" altLang="zh-CN" sz="2800" kern="1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zh-CN" alt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不知道应该怎么办。</a:t>
            </a:r>
          </a:p>
          <a:p>
            <a:pPr mar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zh-CN" altLang="en-US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  雪：你才学了半年汉语，别着急，也别害怕出错。</a:t>
            </a:r>
            <a:endParaRPr lang="en-US" altLang="zh-CN" sz="28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zh-CN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zh-CN" altLang="en-US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在老师和同学的帮助下，你一定能解决这个问题。</a:t>
            </a:r>
            <a:endParaRPr lang="en-US" altLang="zh-CN" sz="28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900"/>
              </a:spcBef>
              <a:buNone/>
            </a:pPr>
            <a:endParaRPr lang="zh-CN" altLang="en-US" sz="28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900"/>
              </a:spcBef>
              <a:buNone/>
            </a:pPr>
            <a:endParaRPr lang="zh-CN" altLang="en-US" sz="3000" kern="1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65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5752" y="1856792"/>
            <a:ext cx="12006248" cy="5090660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D34817">
                  <a:lumMod val="75000"/>
                </a:srgbClr>
              </a:buClr>
              <a:buNone/>
            </a:pPr>
            <a:r>
              <a:rPr lang="zh-CN" alt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  白：谢谢！我会继续努力的。</a:t>
            </a:r>
            <a:endParaRPr lang="en-US" altLang="zh-CN" sz="2800" kern="1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D34817">
                  <a:lumMod val="75000"/>
                </a:srgbClr>
              </a:buClr>
              <a:buNone/>
            </a:pPr>
            <a:r>
              <a:rPr lang="en-US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zh-CN" alt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听说张萌明年想去留学，她想去哪个国家？</a:t>
            </a:r>
          </a:p>
          <a:p>
            <a:pPr marL="0" lv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D34817">
                  <a:lumMod val="75000"/>
                </a:srgbClr>
              </a:buClr>
              <a:buNone/>
            </a:pPr>
            <a:r>
              <a:rPr lang="zh-CN" altLang="en-US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  雪：她还没决定，可能去美国。想等这个学期结束以后再说。</a:t>
            </a:r>
          </a:p>
          <a:p>
            <a:pPr marL="0" lv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D34817">
                  <a:lumMod val="75000"/>
                </a:srgbClr>
              </a:buClr>
              <a:buNone/>
            </a:pPr>
            <a:r>
              <a:rPr lang="zh-CN" alt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  白：我弟弟刚申请到了美国的一个大学，马上要去那儿学习医学。</a:t>
            </a:r>
          </a:p>
          <a:p>
            <a:pPr marL="0" lv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D34817">
                  <a:lumMod val="75000"/>
                </a:srgbClr>
              </a:buClr>
              <a:buNone/>
            </a:pPr>
            <a:r>
              <a:rPr lang="zh-CN" altLang="en-US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  雪：那你也想去美国吗？</a:t>
            </a:r>
          </a:p>
          <a:p>
            <a:pPr marL="0" lv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D34817">
                  <a:lumMod val="75000"/>
                </a:srgbClr>
              </a:buClr>
              <a:buNone/>
            </a:pPr>
            <a:r>
              <a:rPr lang="zh-CN" alt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  白：以前想去，现在我对中国的文化更感兴趣，想一直在中国学习。</a:t>
            </a:r>
          </a:p>
          <a:p>
            <a:pPr marL="0" indent="0" algn="just">
              <a:lnSpc>
                <a:spcPct val="100000"/>
              </a:lnSpc>
              <a:spcBef>
                <a:spcPts val="900"/>
              </a:spcBef>
              <a:buNone/>
            </a:pPr>
            <a:endParaRPr lang="zh-CN" altLang="en-US" sz="28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900"/>
              </a:spcBef>
              <a:buNone/>
            </a:pPr>
            <a:endParaRPr lang="zh-CN" altLang="en-US" sz="3000" kern="1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08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生词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969432" y="4094498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WORDS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FF9B55-E66C-4271-91F8-14CF0AC7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1" y="1245209"/>
            <a:ext cx="5965262" cy="39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52858" y="2165759"/>
            <a:ext cx="113391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下雪了，他开车开得很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慢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你觉得时间过得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慢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旧电脑越用越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慢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了，我得换台新的。</a:t>
            </a:r>
          </a:p>
        </p:txBody>
      </p:sp>
      <p:sp>
        <p:nvSpPr>
          <p:cNvPr id="6" name="椭圆 5"/>
          <p:cNvSpPr/>
          <p:nvPr/>
        </p:nvSpPr>
        <p:spPr>
          <a:xfrm>
            <a:off x="437537" y="363724"/>
            <a:ext cx="195110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慢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D7D80E-4AD6-4739-A155-3547CEC0F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28" y="1396287"/>
            <a:ext cx="418147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07BAF2B-4CCB-4E2F-BF8B-2637F7D922C9}"/>
              </a:ext>
            </a:extLst>
          </p:cNvPr>
          <p:cNvSpPr/>
          <p:nvPr/>
        </p:nvSpPr>
        <p:spPr>
          <a:xfrm>
            <a:off x="2473138" y="1262805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8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67433" y="1974262"/>
            <a:ext cx="107466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段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时间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最近身体不舒服，我想休息一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段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时间。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最近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这段时间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天气都很冷。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刚到中国的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那段时间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我什么也听不懂。</a:t>
            </a:r>
          </a:p>
        </p:txBody>
      </p:sp>
      <p:sp>
        <p:nvSpPr>
          <p:cNvPr id="6" name="椭圆 5"/>
          <p:cNvSpPr/>
          <p:nvPr/>
        </p:nvSpPr>
        <p:spPr>
          <a:xfrm>
            <a:off x="437537" y="363724"/>
            <a:ext cx="1839131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段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6704CC9-6F61-46E5-BA59-E64DAF35735E}"/>
              </a:ext>
            </a:extLst>
          </p:cNvPr>
          <p:cNvSpPr/>
          <p:nvPr/>
        </p:nvSpPr>
        <p:spPr>
          <a:xfrm>
            <a:off x="2473138" y="1262805"/>
            <a:ext cx="45878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79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67618" y="2379020"/>
            <a:ext cx="107466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段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路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这段路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车总是很多。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那段路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不好走。</a:t>
            </a:r>
          </a:p>
        </p:txBody>
      </p:sp>
      <p:sp>
        <p:nvSpPr>
          <p:cNvPr id="6" name="椭圆 5"/>
          <p:cNvSpPr/>
          <p:nvPr/>
        </p:nvSpPr>
        <p:spPr>
          <a:xfrm>
            <a:off x="489987" y="381809"/>
            <a:ext cx="190798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段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066" y="3492896"/>
            <a:ext cx="4155506" cy="27675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66" y="472673"/>
            <a:ext cx="4039821" cy="26905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976" y="822970"/>
            <a:ext cx="4572000" cy="50101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C097196-8339-4330-9FB1-70EA16451EBA}"/>
              </a:ext>
            </a:extLst>
          </p:cNvPr>
          <p:cNvSpPr/>
          <p:nvPr/>
        </p:nvSpPr>
        <p:spPr>
          <a:xfrm>
            <a:off x="2473138" y="1262805"/>
            <a:ext cx="45878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7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95732" y="691819"/>
            <a:ext cx="107466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考试         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的时候，我很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紧张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第一次开车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一个人去外面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因为他太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紧张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了，所以写错了。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别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紧张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！考试题不难。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他一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紧张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___________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" name="椭圆 5"/>
          <p:cNvSpPr/>
          <p:nvPr/>
        </p:nvSpPr>
        <p:spPr>
          <a:xfrm>
            <a:off x="437538" y="382385"/>
            <a:ext cx="202065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紧张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526" y="2286000"/>
            <a:ext cx="2041436" cy="32816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919582" y="5361057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想去洗手间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21B94A4-8DFE-4864-8597-55BB0DB26EC6}"/>
              </a:ext>
            </a:extLst>
          </p:cNvPr>
          <p:cNvSpPr/>
          <p:nvPr/>
        </p:nvSpPr>
        <p:spPr>
          <a:xfrm>
            <a:off x="2473138" y="1262805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06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66895" y="1494213"/>
            <a:ext cx="1074664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这个孩子特别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害怕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打针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害怕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什么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动物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害怕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老师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晚上一个人在外面走，你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害怕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      害不害怕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6" name="椭圆 5"/>
          <p:cNvSpPr/>
          <p:nvPr/>
        </p:nvSpPr>
        <p:spPr>
          <a:xfrm>
            <a:off x="437538" y="382385"/>
            <a:ext cx="202065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害怕</a:t>
            </a:r>
          </a:p>
        </p:txBody>
      </p:sp>
      <p:sp>
        <p:nvSpPr>
          <p:cNvPr id="2" name="矩形 1"/>
          <p:cNvSpPr/>
          <p:nvPr/>
        </p:nvSpPr>
        <p:spPr>
          <a:xfrm>
            <a:off x="2665501" y="557114"/>
            <a:ext cx="1242648" cy="8988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 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怕</a:t>
            </a:r>
          </a:p>
        </p:txBody>
      </p:sp>
      <p:sp>
        <p:nvSpPr>
          <p:cNvPr id="7" name="矩形 6"/>
          <p:cNvSpPr/>
          <p:nvPr/>
        </p:nvSpPr>
        <p:spPr>
          <a:xfrm>
            <a:off x="9259592" y="5187531"/>
            <a:ext cx="2236510" cy="8988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怕不怕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573" y="1006532"/>
            <a:ext cx="2989067" cy="247096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87D20F2-4768-414F-A9DF-B4DDD928BF11}"/>
              </a:ext>
            </a:extLst>
          </p:cNvPr>
          <p:cNvSpPr/>
          <p:nvPr/>
        </p:nvSpPr>
        <p:spPr>
          <a:xfrm>
            <a:off x="2350657" y="1329540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92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25316" y="3274383"/>
            <a:ext cx="10746643" cy="182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我的问题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解决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他工作上的问题一直没有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解决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" name="椭圆 5"/>
          <p:cNvSpPr/>
          <p:nvPr/>
        </p:nvSpPr>
        <p:spPr>
          <a:xfrm>
            <a:off x="933648" y="635304"/>
            <a:ext cx="215002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解决</a:t>
            </a:r>
          </a:p>
        </p:txBody>
      </p:sp>
      <p:sp>
        <p:nvSpPr>
          <p:cNvPr id="2" name="矩形 1"/>
          <p:cNvSpPr/>
          <p:nvPr/>
        </p:nvSpPr>
        <p:spPr>
          <a:xfrm>
            <a:off x="4955540" y="456560"/>
            <a:ext cx="2917925" cy="2308324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问题：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空调不工作了。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电脑打不开了。</a:t>
            </a:r>
          </a:p>
        </p:txBody>
      </p:sp>
      <p:sp>
        <p:nvSpPr>
          <p:cNvPr id="7" name="矩形 6"/>
          <p:cNvSpPr/>
          <p:nvPr/>
        </p:nvSpPr>
        <p:spPr>
          <a:xfrm>
            <a:off x="8804042" y="456560"/>
            <a:ext cx="2917925" cy="2308324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现在：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空调工作了。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电脑能用了。</a:t>
            </a:r>
          </a:p>
        </p:txBody>
      </p:sp>
      <p:sp>
        <p:nvSpPr>
          <p:cNvPr id="3" name="右箭头 2"/>
          <p:cNvSpPr/>
          <p:nvPr/>
        </p:nvSpPr>
        <p:spPr>
          <a:xfrm>
            <a:off x="8017844" y="1288275"/>
            <a:ext cx="641819" cy="644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6B5A228-119D-48E2-9B6A-DF786F22A538}"/>
              </a:ext>
            </a:extLst>
          </p:cNvPr>
          <p:cNvSpPr/>
          <p:nvPr/>
        </p:nvSpPr>
        <p:spPr>
          <a:xfrm>
            <a:off x="2676184" y="1730302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0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7139</TotalTime>
  <Words>1070</Words>
  <Application>Microsoft Office PowerPoint</Application>
  <PresentationFormat>宽屏</PresentationFormat>
  <Paragraphs>161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等线</vt:lpstr>
      <vt:lpstr>仿宋</vt:lpstr>
      <vt:lpstr>黑体</vt:lpstr>
      <vt:lpstr>华文楷体</vt:lpstr>
      <vt:lpstr>Rockwell</vt:lpstr>
      <vt:lpstr>Rockwell Condensed</vt:lpstr>
      <vt:lpstr>Times New Roman</vt:lpstr>
      <vt:lpstr>Wingdings</vt:lpstr>
      <vt:lpstr>木活字</vt:lpstr>
      <vt:lpstr>第15课   这个汉字写错了。</vt:lpstr>
      <vt:lpstr>PowerPoint 演示文稿</vt:lpstr>
      <vt:lpstr>生词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蒙 陈</cp:lastModifiedBy>
  <cp:revision>693</cp:revision>
  <dcterms:created xsi:type="dcterms:W3CDTF">2018-09-22T11:56:25Z</dcterms:created>
  <dcterms:modified xsi:type="dcterms:W3CDTF">2020-12-30T23:55:21Z</dcterms:modified>
</cp:coreProperties>
</file>