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8"/>
  </p:notesMasterIdLst>
  <p:sldIdLst>
    <p:sldId id="256" r:id="rId2"/>
    <p:sldId id="328" r:id="rId3"/>
    <p:sldId id="858" r:id="rId4"/>
    <p:sldId id="1510" r:id="rId5"/>
    <p:sldId id="1579" r:id="rId6"/>
    <p:sldId id="1536" r:id="rId7"/>
    <p:sldId id="1537" r:id="rId8"/>
    <p:sldId id="1580" r:id="rId9"/>
    <p:sldId id="1538" r:id="rId10"/>
    <p:sldId id="1582" r:id="rId11"/>
    <p:sldId id="1528" r:id="rId12"/>
    <p:sldId id="1544" r:id="rId13"/>
    <p:sldId id="1545" r:id="rId14"/>
    <p:sldId id="1558" r:id="rId15"/>
    <p:sldId id="1583" r:id="rId16"/>
    <p:sldId id="945" r:id="rId17"/>
    <p:sldId id="1586" r:id="rId18"/>
    <p:sldId id="1585" r:id="rId19"/>
    <p:sldId id="1563" r:id="rId20"/>
    <p:sldId id="1587" r:id="rId21"/>
    <p:sldId id="1588" r:id="rId22"/>
    <p:sldId id="1546" r:id="rId23"/>
    <p:sldId id="1581" r:id="rId24"/>
    <p:sldId id="1589" r:id="rId25"/>
    <p:sldId id="1425" r:id="rId26"/>
    <p:sldId id="15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0099"/>
    <a:srgbClr val="FFFFCC"/>
    <a:srgbClr val="009999"/>
    <a:srgbClr val="FF6600"/>
    <a:srgbClr val="008000"/>
    <a:srgbClr val="00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9396" y="1652692"/>
            <a:ext cx="10819040" cy="2458721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远亲不如近邻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</p:txBody>
      </p:sp>
      <p:sp>
        <p:nvSpPr>
          <p:cNvPr id="4" name="矩形 3"/>
          <p:cNvSpPr/>
          <p:nvPr/>
        </p:nvSpPr>
        <p:spPr>
          <a:xfrm>
            <a:off x="1039092" y="1826201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2F44DB-7A5F-44F5-9841-F9AEFEBE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50" y="2332013"/>
            <a:ext cx="5442857" cy="408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B80E79-6DE7-4C05-B8D5-31F99F3F9CAD}"/>
              </a:ext>
            </a:extLst>
          </p:cNvPr>
          <p:cNvSpPr txBox="1"/>
          <p:nvPr/>
        </p:nvSpPr>
        <p:spPr>
          <a:xfrm>
            <a:off x="6260841" y="5423699"/>
            <a:ext cx="6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乐乐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4E4D27-FE65-49B9-B308-917BC77BB7E7}"/>
              </a:ext>
            </a:extLst>
          </p:cNvPr>
          <p:cNvSpPr txBox="1"/>
          <p:nvPr/>
        </p:nvSpPr>
        <p:spPr>
          <a:xfrm>
            <a:off x="4388498" y="5239033"/>
            <a:ext cx="6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奶奶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F53DD5-61A8-4FD3-B2B1-02B816C843D2}"/>
              </a:ext>
            </a:extLst>
          </p:cNvPr>
          <p:cNvSpPr txBox="1"/>
          <p:nvPr/>
        </p:nvSpPr>
        <p:spPr>
          <a:xfrm>
            <a:off x="5534608" y="5054367"/>
            <a:ext cx="6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爷爷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91EC13-FFB6-4A4A-812B-0335809F431C}"/>
              </a:ext>
            </a:extLst>
          </p:cNvPr>
          <p:cNvSpPr txBox="1"/>
          <p:nvPr/>
        </p:nvSpPr>
        <p:spPr>
          <a:xfrm>
            <a:off x="6923315" y="3259197"/>
            <a:ext cx="66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叔叔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FFCA3D1-9F45-4090-9992-65D94309EE69}"/>
              </a:ext>
            </a:extLst>
          </p:cNvPr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爷爷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0AB7F6B-A7E9-4656-A460-0F401F70634E}"/>
              </a:ext>
            </a:extLst>
          </p:cNvPr>
          <p:cNvSpPr/>
          <p:nvPr/>
        </p:nvSpPr>
        <p:spPr>
          <a:xfrm>
            <a:off x="37062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奶奶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33A0BAC-3E69-4717-B04E-084716B26767}"/>
              </a:ext>
            </a:extLst>
          </p:cNvPr>
          <p:cNvSpPr/>
          <p:nvPr/>
        </p:nvSpPr>
        <p:spPr>
          <a:xfrm>
            <a:off x="6923315" y="261170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叔叔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DB3D299-9AB5-4C57-833A-E0EF172A89DB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EEE546A-E706-49CF-802D-DD719CFB9EC9}"/>
              </a:ext>
            </a:extLst>
          </p:cNvPr>
          <p:cNvSpPr/>
          <p:nvPr/>
        </p:nvSpPr>
        <p:spPr>
          <a:xfrm>
            <a:off x="5542933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8706FB-34B5-4A63-8186-E7C2D987DBE0}"/>
              </a:ext>
            </a:extLst>
          </p:cNvPr>
          <p:cNvSpPr/>
          <p:nvPr/>
        </p:nvSpPr>
        <p:spPr>
          <a:xfrm>
            <a:off x="8811856" y="124414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7633" y="1738027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的人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这个公园很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有没有名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（不有名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1394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有名</a:t>
            </a:r>
          </a:p>
        </p:txBody>
      </p:sp>
      <p:sp>
        <p:nvSpPr>
          <p:cNvPr id="2" name="矩形 1"/>
          <p:cNvSpPr/>
          <p:nvPr/>
        </p:nvSpPr>
        <p:spPr>
          <a:xfrm>
            <a:off x="3886453" y="1738027"/>
            <a:ext cx="17556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</a:p>
        </p:txBody>
      </p:sp>
      <p:sp>
        <p:nvSpPr>
          <p:cNvPr id="3" name="矩形 2"/>
          <p:cNvSpPr/>
          <p:nvPr/>
        </p:nvSpPr>
        <p:spPr>
          <a:xfrm>
            <a:off x="7112772" y="1738026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名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207" y="3068515"/>
            <a:ext cx="3786860" cy="25285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98342" y="5135371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C000"/>
                </a:solidFill>
                <a:latin typeface="Rockwell Condensed" panose="02060603050405020104" pitchFamily="18" charset="0"/>
                <a:cs typeface="Calibri" panose="020F0502020204030204" pitchFamily="34" charset="0"/>
              </a:rPr>
              <a:t>Bàotū</a:t>
            </a:r>
            <a:r>
              <a:rPr lang="en-US" altLang="zh-CN" sz="2400" b="1" dirty="0">
                <a:solidFill>
                  <a:srgbClr val="FFC000"/>
                </a:solidFill>
                <a:latin typeface="Rockwell Condensed" panose="02060603050405020104" pitchFamily="18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 err="1">
                <a:solidFill>
                  <a:srgbClr val="FFC000"/>
                </a:solidFill>
                <a:latin typeface="Rockwell Condensed" panose="02060603050405020104" pitchFamily="18" charset="0"/>
                <a:cs typeface="Calibri" panose="020F0502020204030204" pitchFamily="34" charset="0"/>
              </a:rPr>
              <a:t>Quán</a:t>
            </a:r>
            <a:endParaRPr lang="zh-CN" altLang="en-US" sz="2400" b="1" dirty="0">
              <a:solidFill>
                <a:srgbClr val="FFC000"/>
              </a:solidFill>
              <a:latin typeface="Rockwell Condensed" panose="02060603050405020104" pitchFamily="18" charset="0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6D37F9-EE11-4B81-B023-814B0845A556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7633" y="1738027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很感兴趣。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我对中国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还不太了解。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中国有很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：山东大学有多少年的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：山东大学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119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1394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历史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776" y="3661191"/>
            <a:ext cx="2474768" cy="24622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242" y="1390892"/>
            <a:ext cx="2765835" cy="184125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BE3ABE1-5D08-44CF-B478-FA35D98C9886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2269" y="2438752"/>
            <a:ext cx="10746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南京的风景很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她长得特别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女、帅哥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1394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美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79" y="1795468"/>
            <a:ext cx="3041932" cy="1887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98" y="3869913"/>
            <a:ext cx="3055413" cy="20369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C419893-479E-4643-9548-83559F042FA8}"/>
              </a:ext>
            </a:extLst>
          </p:cNvPr>
          <p:cNvSpPr/>
          <p:nvPr/>
        </p:nvSpPr>
        <p:spPr>
          <a:xfrm>
            <a:off x="2473138" y="124414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美    漂亮    好看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87BE720-5C1D-47B8-AE93-5DAD13C7D385}"/>
              </a:ext>
            </a:extLst>
          </p:cNvPr>
          <p:cNvSpPr/>
          <p:nvPr/>
        </p:nvSpPr>
        <p:spPr>
          <a:xfrm>
            <a:off x="1069847" y="2164790"/>
            <a:ext cx="10601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风景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很   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衬衫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真    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这本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那个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</a:t>
            </a:r>
            <a:r>
              <a:rPr lang="zh-CN" altLang="en-US" sz="3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很</a:t>
            </a:r>
            <a:r>
              <a:rPr lang="zh-CN" altLang="en-US" sz="36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干得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Well done!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0F38187-D1B1-4901-AD10-60A19EAF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92" y="1398425"/>
            <a:ext cx="10144125" cy="36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08762" y="2868674"/>
            <a:ext cx="9066879" cy="104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2. 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Compound directional complement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2169" y="3915513"/>
            <a:ext cx="8797556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钱包里。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钱包里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6DFEA7-087F-4B15-82C7-C52B2D4892E0}"/>
              </a:ext>
            </a:extLst>
          </p:cNvPr>
          <p:cNvSpPr/>
          <p:nvPr/>
        </p:nvSpPr>
        <p:spPr>
          <a:xfrm>
            <a:off x="1308762" y="1752129"/>
            <a:ext cx="9066879" cy="104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1. 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给</a:t>
            </a:r>
            <a:r>
              <a:rPr lang="zh-CN" altLang="en-US" sz="2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+  ……</a:t>
            </a:r>
            <a:r>
              <a:rPr lang="zh-CN" altLang="en-US" sz="2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698F6D-7CF6-4429-BD17-1D79DF52FEA8}"/>
              </a:ext>
            </a:extLst>
          </p:cNvPr>
          <p:cNvSpPr/>
          <p:nvPr/>
        </p:nvSpPr>
        <p:spPr>
          <a:xfrm>
            <a:off x="572079" y="642220"/>
            <a:ext cx="767069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“把”字句（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-sentence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CED92B3-A274-4B93-80C2-BDA11E72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40" y="4153484"/>
            <a:ext cx="3884645" cy="25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08762" y="2868674"/>
            <a:ext cx="9066879" cy="104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2. 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Compound directional complement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2169" y="3915513"/>
            <a:ext cx="8797556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6DFEA7-087F-4B15-82C7-C52B2D4892E0}"/>
              </a:ext>
            </a:extLst>
          </p:cNvPr>
          <p:cNvSpPr/>
          <p:nvPr/>
        </p:nvSpPr>
        <p:spPr>
          <a:xfrm>
            <a:off x="1308762" y="1752129"/>
            <a:ext cx="9066879" cy="104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1. 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给</a:t>
            </a:r>
            <a:r>
              <a:rPr lang="zh-CN" altLang="en-US" sz="2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+  ……</a:t>
            </a:r>
            <a:r>
              <a:rPr lang="zh-CN" altLang="en-US" sz="2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698F6D-7CF6-4429-BD17-1D79DF52FEA8}"/>
              </a:ext>
            </a:extLst>
          </p:cNvPr>
          <p:cNvSpPr/>
          <p:nvPr/>
        </p:nvSpPr>
        <p:spPr>
          <a:xfrm>
            <a:off x="572079" y="642220"/>
            <a:ext cx="767069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“把”字句（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-sentence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叛逆少年离家出走偷火腿肠充饥 超市老板开车送他回家(组图)">
            <a:extLst>
              <a:ext uri="{FF2B5EF4-FFF2-40B4-BE49-F238E27FC236}">
                <a16:creationId xmlns:a16="http://schemas.microsoft.com/office/drawing/2014/main" id="{538097E3-63FF-4F2B-8657-C6150017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86" y="4371684"/>
            <a:ext cx="3327245" cy="2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08762" y="2868674"/>
            <a:ext cx="9066879" cy="104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2. 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Compound directional complement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2169" y="3915513"/>
            <a:ext cx="8797556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那本书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那本书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6DFEA7-087F-4B15-82C7-C52B2D4892E0}"/>
              </a:ext>
            </a:extLst>
          </p:cNvPr>
          <p:cNvSpPr/>
          <p:nvPr/>
        </p:nvSpPr>
        <p:spPr>
          <a:xfrm>
            <a:off x="1308762" y="1752129"/>
            <a:ext cx="9066879" cy="10468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1. 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给</a:t>
            </a:r>
            <a:r>
              <a:rPr lang="zh-CN" altLang="en-US" sz="2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+  ……</a:t>
            </a:r>
            <a:r>
              <a:rPr lang="zh-CN" altLang="en-US" sz="28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698F6D-7CF6-4429-BD17-1D79DF52FEA8}"/>
              </a:ext>
            </a:extLst>
          </p:cNvPr>
          <p:cNvSpPr/>
          <p:nvPr/>
        </p:nvSpPr>
        <p:spPr>
          <a:xfrm>
            <a:off x="572079" y="642220"/>
            <a:ext cx="767069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“把”字句（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-sentence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207972" y="4165238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E4A882BA-5380-4ECA-B86F-1F757DCD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972504"/>
            <a:ext cx="5462573" cy="6512312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农历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nónglì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lunar calendar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节日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jiérì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	festival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秋季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qiūjì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     fall; autumn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中间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zhōngjiān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middle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月亮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yuèliang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the moon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 	round</a:t>
            </a: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放假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fàngjià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VO  	to have a holiday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爷爷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yéye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grandpa</a:t>
            </a:r>
          </a:p>
          <a:p>
            <a:pPr marL="0" lv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632AE70-E91D-4499-A450-9F526840F14F}"/>
              </a:ext>
            </a:extLst>
          </p:cNvPr>
          <p:cNvSpPr txBox="1">
            <a:spLocks/>
          </p:cNvSpPr>
          <p:nvPr/>
        </p:nvSpPr>
        <p:spPr>
          <a:xfrm>
            <a:off x="6096000" y="957724"/>
            <a:ext cx="5976026" cy="2386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 startAt="9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奶奶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nǎinai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grandma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9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叔叔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shūshu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uncle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9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有名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yǒumíng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  	famous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9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历史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lìshǐ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N 	history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9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美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měi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A 	beautiful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53431C75-47A1-41D0-BA4A-AFD703B532DB}"/>
              </a:ext>
            </a:extLst>
          </p:cNvPr>
          <p:cNvSpPr txBox="1">
            <a:spLocks/>
          </p:cNvSpPr>
          <p:nvPr/>
        </p:nvSpPr>
        <p:spPr>
          <a:xfrm>
            <a:off x="6096000" y="4908326"/>
            <a:ext cx="6430769" cy="1557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把字句（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-sentence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副词：再（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“再”（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Font typeface="+mj-lt"/>
              <a:buAutoNum type="arabicPeriod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82708" y="178019"/>
            <a:ext cx="9426583" cy="1077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S 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把 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 O V  +  </a:t>
            </a:r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Compound directional complement</a:t>
            </a:r>
            <a:endParaRPr lang="zh-CN" altLang="zh-CN" sz="28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82708" y="1620174"/>
            <a:ext cx="8797556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Make sentences with the words given.</a:t>
            </a: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拿过来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送过去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放进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冰箱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接回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</a:p>
        </p:txBody>
      </p:sp>
    </p:spTree>
    <p:extLst>
      <p:ext uri="{BB962C8B-B14F-4D97-AF65-F5344CB8AC3E}">
        <p14:creationId xmlns:p14="http://schemas.microsoft.com/office/powerpoint/2010/main" val="94598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A4A44D-B3B1-4146-856C-8E6CF0E1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30" y="1191111"/>
            <a:ext cx="8727562" cy="43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48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8035" y="1912606"/>
            <a:ext cx="10746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：去吃饭吗？</a:t>
            </a:r>
          </a:p>
          <a:p>
            <a:pPr>
              <a:spcAft>
                <a:spcPts val="12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：我现在不去，写完作业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7217" y="4228846"/>
            <a:ext cx="107466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：今晚一起去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KTV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唱歌吧！</a:t>
            </a:r>
          </a:p>
          <a:p>
            <a:pPr>
              <a:spcAft>
                <a:spcPts val="12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：我得准备考试，下次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080317-0E98-498C-86FD-243EE349386F}"/>
              </a:ext>
            </a:extLst>
          </p:cNvPr>
          <p:cNvSpPr/>
          <p:nvPr/>
        </p:nvSpPr>
        <p:spPr>
          <a:xfrm>
            <a:off x="572079" y="642220"/>
            <a:ext cx="710643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副词：再（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59B25D-A032-402D-B658-CEB059E0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37" y="795921"/>
            <a:ext cx="2582355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89D7FD8-34BE-4A2A-9EE2-D527254A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37" y="4035070"/>
            <a:ext cx="3348912" cy="22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1856" y="1014280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：大学毕业以后，你还继续读书吗？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：以后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说吧！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9E87BE-4061-4A83-B05F-E75B05296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39" y="2629973"/>
            <a:ext cx="3586260" cy="23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C099D85-E854-4995-8C31-8067890C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41" y="1347107"/>
            <a:ext cx="8642967" cy="41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0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605" y="933060"/>
            <a:ext cx="11879395" cy="6249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白：小军，你可以   把那本书拿过来吗？</a:t>
            </a:r>
            <a:endParaRPr lang="en-US" altLang="zh-CN" sz="36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马小军：是这本   介绍中秋节的书吗？</a:t>
            </a:r>
            <a:endParaRPr lang="en-US" altLang="zh-CN" sz="3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白：对，听说农历八月十五   是中秋节，为什么叫它中秋节呢？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马小军：因为这个节日   在秋季的中间，所以叫中秋节。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白：中国人一般   怎么过中秋节？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马小军：中国人在这一天   和家人一起吃饭，看月亮。</a:t>
            </a:r>
            <a:endParaRPr lang="en-US" altLang="zh-CN" sz="3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如果是晴天，月亮又大又圆，非常漂亮。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3000" kern="1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605" y="232656"/>
            <a:ext cx="11583926" cy="69494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白：中秋节放假，你回家吗？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马小军：回，我要带礼物   回去看爷爷、奶奶。</a:t>
            </a:r>
            <a:endParaRPr lang="en-US" altLang="zh-CN" sz="3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他们住在叔叔家。</a:t>
            </a:r>
            <a:endParaRPr lang="en-US" altLang="zh-CN" sz="3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中秋节那天，叔叔会把我们   接过去，</a:t>
            </a:r>
            <a:endParaRPr lang="en-US" altLang="zh-CN" sz="3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我们一家一起过节。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白：我还没去过南京，那儿怎么样？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马小军：南京是一个   很有名的城市，有很长的历史，</a:t>
            </a:r>
            <a:endParaRPr lang="en-US" altLang="zh-CN" sz="36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风景也很美。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你和我一起回去吧。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600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    白：我朋友要来找我，只能下次再去了。</a:t>
            </a:r>
          </a:p>
        </p:txBody>
      </p:sp>
    </p:spTree>
    <p:extLst>
      <p:ext uri="{BB962C8B-B14F-4D97-AF65-F5344CB8AC3E}">
        <p14:creationId xmlns:p14="http://schemas.microsoft.com/office/powerpoint/2010/main" val="162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3087" y="2745671"/>
            <a:ext cx="7179381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、儿童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、中秋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最中国重要的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节日。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节日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031" y="1474976"/>
            <a:ext cx="5312851" cy="37850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54AFE97-A14D-424F-869B-D18EE4E296E1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16708" y="1898617"/>
            <a:ext cx="7129885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春节是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农历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中秋节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农历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有的中国人过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椭圆 6"/>
          <p:cNvSpPr/>
          <p:nvPr/>
        </p:nvSpPr>
        <p:spPr>
          <a:xfrm>
            <a:off x="841848" y="417097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农历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63695B-4AF0-4BF3-9467-8414BB33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63" y="3239616"/>
            <a:ext cx="4733326" cy="26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AF66F34-838E-44C7-BCD2-2E0A7A848BDD}"/>
              </a:ext>
            </a:extLst>
          </p:cNvPr>
          <p:cNvSpPr/>
          <p:nvPr/>
        </p:nvSpPr>
        <p:spPr>
          <a:xfrm>
            <a:off x="2868817" y="129809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24488" y="1668472"/>
            <a:ext cx="717938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济南在北京和上海的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我坐在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：中秋节为什么叫中秋节？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：因为它在秋天的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中间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732" y="1635062"/>
            <a:ext cx="3033156" cy="370223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F4DD6FC-39C4-4CCB-90F9-75D407E8517F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8223" y="1668472"/>
            <a:ext cx="8085767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：中国人怎么过中秋节？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：和家人一起看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、吃月饼。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月亮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120" y="3867839"/>
            <a:ext cx="3105645" cy="225764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13348" y="2472438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yuè bǐng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62" y="3796255"/>
            <a:ext cx="3105644" cy="232923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5FF18A0-B969-4E2D-95BA-1D4DE31728F3}"/>
              </a:ext>
            </a:extLst>
          </p:cNvPr>
          <p:cNvSpPr/>
          <p:nvPr/>
        </p:nvSpPr>
        <p:spPr>
          <a:xfrm>
            <a:off x="2473138" y="124414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8176" y="2517917"/>
            <a:ext cx="8085767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中秋节的月亮特别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她的脸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圆圆的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，很可爱。</a:t>
            </a:r>
          </a:p>
        </p:txBody>
      </p:sp>
      <p:sp>
        <p:nvSpPr>
          <p:cNvPr id="6" name="椭圆 5"/>
          <p:cNvSpPr/>
          <p:nvPr/>
        </p:nvSpPr>
        <p:spPr>
          <a:xfrm>
            <a:off x="811757" y="345389"/>
            <a:ext cx="1791483" cy="99471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7365"/>
            <a:ext cx="3105644" cy="23292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02" y="4269557"/>
            <a:ext cx="1841042" cy="17487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520E4BC-F668-4237-B224-540546838643}"/>
              </a:ext>
            </a:extLst>
          </p:cNvPr>
          <p:cNvSpPr/>
          <p:nvPr/>
        </p:nvSpPr>
        <p:spPr>
          <a:xfrm>
            <a:off x="2473138" y="124414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5211" y="1492626"/>
            <a:ext cx="71793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：中国人春节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一个星期（的）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号开始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放假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58" y="2171699"/>
            <a:ext cx="3949101" cy="272158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C0A2DB-F6B0-4CD9-8F6F-A7319108AFCD}"/>
              </a:ext>
            </a:extLst>
          </p:cNvPr>
          <p:cNvSpPr/>
          <p:nvPr/>
        </p:nvSpPr>
        <p:spPr>
          <a:xfrm>
            <a:off x="2473138" y="1244144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7411</TotalTime>
  <Words>903</Words>
  <Application>Microsoft Office PowerPoint</Application>
  <PresentationFormat>宽屏</PresentationFormat>
  <Paragraphs>139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第11课   远亲不如近邻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美    漂亮    好看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614</cp:revision>
  <dcterms:created xsi:type="dcterms:W3CDTF">2018-09-22T11:56:25Z</dcterms:created>
  <dcterms:modified xsi:type="dcterms:W3CDTF">2020-12-20T23:51:18Z</dcterms:modified>
</cp:coreProperties>
</file>