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9" r:id="rId1"/>
  </p:sldMasterIdLst>
  <p:notesMasterIdLst>
    <p:notesMasterId r:id="rId29"/>
  </p:notesMasterIdLst>
  <p:sldIdLst>
    <p:sldId id="256" r:id="rId2"/>
    <p:sldId id="328" r:id="rId3"/>
    <p:sldId id="858" r:id="rId4"/>
    <p:sldId id="1510" r:id="rId5"/>
    <p:sldId id="1544" r:id="rId6"/>
    <p:sldId id="1598" r:id="rId7"/>
    <p:sldId id="1554" r:id="rId8"/>
    <p:sldId id="1599" r:id="rId9"/>
    <p:sldId id="1556" r:id="rId10"/>
    <p:sldId id="1536" r:id="rId11"/>
    <p:sldId id="1528" r:id="rId12"/>
    <p:sldId id="1586" r:id="rId13"/>
    <p:sldId id="1500" r:id="rId14"/>
    <p:sldId id="1580" r:id="rId15"/>
    <p:sldId id="1557" r:id="rId16"/>
    <p:sldId id="1558" r:id="rId17"/>
    <p:sldId id="945" r:id="rId18"/>
    <p:sldId id="1600" r:id="rId19"/>
    <p:sldId id="1547" r:id="rId20"/>
    <p:sldId id="1602" r:id="rId21"/>
    <p:sldId id="1560" r:id="rId22"/>
    <p:sldId id="1601" r:id="rId23"/>
    <p:sldId id="1562" r:id="rId24"/>
    <p:sldId id="1597" r:id="rId25"/>
    <p:sldId id="1563" r:id="rId26"/>
    <p:sldId id="1603" r:id="rId27"/>
    <p:sldId id="142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99"/>
    <a:srgbClr val="FF6600"/>
    <a:srgbClr val="99CCFF"/>
    <a:srgbClr val="CC0099"/>
    <a:srgbClr val="008000"/>
    <a:srgbClr val="FFFFCC"/>
    <a:srgbClr val="00FF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5532" autoAdjust="0"/>
  </p:normalViewPr>
  <p:slideViewPr>
    <p:cSldViewPr snapToGrid="0">
      <p:cViewPr varScale="1">
        <p:scale>
          <a:sx n="82" d="100"/>
          <a:sy n="82" d="100"/>
        </p:scale>
        <p:origin x="70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135FE-73F9-4B97-A8B7-A096687FCB7D}" type="datetimeFigureOut">
              <a:rPr lang="zh-CN" altLang="en-US" smtClean="0"/>
              <a:t>2020/12/18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14BBA-7D18-459C-AE7F-A53DA9F6A9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66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2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543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307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168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3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473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14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6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6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913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12/18/2020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843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69396" y="1652692"/>
            <a:ext cx="10819040" cy="2458721"/>
          </a:xfrm>
        </p:spPr>
        <p:txBody>
          <a:bodyPr/>
          <a:lstStyle/>
          <a:p>
            <a:pPr algn="ctr"/>
            <a:r>
              <a:rPr lang="zh-CN" altLang="en-US" sz="5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en-US" altLang="zh-CN" sz="5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11</a:t>
            </a:r>
            <a:r>
              <a:rPr lang="zh-CN" altLang="en-US" sz="5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课   远亲不如近邻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61288" y="4979324"/>
            <a:ext cx="7891272" cy="128016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山东大学国际教育学院</a:t>
            </a:r>
            <a:endParaRPr lang="en-US" altLang="zh-CN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来华留学生预科部</a:t>
            </a:r>
          </a:p>
        </p:txBody>
      </p:sp>
      <p:sp>
        <p:nvSpPr>
          <p:cNvPr id="4" name="矩形 3"/>
          <p:cNvSpPr/>
          <p:nvPr/>
        </p:nvSpPr>
        <p:spPr>
          <a:xfrm>
            <a:off x="1039092" y="1800443"/>
            <a:ext cx="10349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48672" y="4148327"/>
            <a:ext cx="936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1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0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412021" y="746750"/>
            <a:ext cx="71793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Clr>
                <a:schemeClr val="tx1"/>
              </a:buClr>
              <a:buFont typeface="+mj-ea"/>
              <a:buAutoNum type="circleNumDbPlain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送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外卖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742950" indent="-742950">
              <a:lnSpc>
                <a:spcPct val="150000"/>
              </a:lnSpc>
              <a:buClr>
                <a:schemeClr val="tx1"/>
              </a:buClr>
              <a:buFont typeface="+mj-ea"/>
              <a:buAutoNum type="circleNumDbPlain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送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朋友一件生日礼物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742950" indent="-742950">
              <a:lnSpc>
                <a:spcPct val="150000"/>
              </a:lnSpc>
              <a:buClr>
                <a:schemeClr val="tx1"/>
              </a:buClr>
              <a:buFont typeface="+mj-ea"/>
              <a:buAutoNum type="circleNumDbPlain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送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她去医院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14350" y="251026"/>
            <a:ext cx="144507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送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356" y="3824064"/>
            <a:ext cx="3221127" cy="232559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995994" y="4017367"/>
            <a:ext cx="6096000" cy="18221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送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孩子去上学</a:t>
            </a:r>
          </a:p>
          <a:p>
            <a:pPr lvl="0"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接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爱人下班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6ABA40C-70FA-401D-B98A-A96F160DE48A}"/>
              </a:ext>
            </a:extLst>
          </p:cNvPr>
          <p:cNvSpPr/>
          <p:nvPr/>
        </p:nvSpPr>
        <p:spPr>
          <a:xfrm>
            <a:off x="1893993" y="136285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55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30515" y="2085756"/>
            <a:ext cx="10746643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她工作很忙，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总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外地出差。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他上课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总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迟到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，这让老师很不高兴。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总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能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在食堂遇见张老师。</a:t>
            </a:r>
          </a:p>
        </p:txBody>
      </p:sp>
      <p:sp>
        <p:nvSpPr>
          <p:cNvPr id="6" name="椭圆 5"/>
          <p:cNvSpPr/>
          <p:nvPr/>
        </p:nvSpPr>
        <p:spPr>
          <a:xfrm>
            <a:off x="549505" y="382385"/>
            <a:ext cx="1997631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总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44E23FD-EE11-4E1A-B3E7-C5AAD890A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896" y="4086808"/>
            <a:ext cx="3568959" cy="237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054A21F-B152-4068-AA4D-9F26D6D9C7FB}"/>
              </a:ext>
            </a:extLst>
          </p:cNvPr>
          <p:cNvSpPr/>
          <p:nvPr/>
        </p:nvSpPr>
        <p:spPr>
          <a:xfrm>
            <a:off x="2547136" y="1494213"/>
            <a:ext cx="71526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42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7522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总    经常   一般</a:t>
            </a:r>
            <a:endParaRPr lang="zh-CN" altLang="en-US" sz="2800" b="1" i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87BE720-5C1D-47B8-AE93-5DAD13C7D385}"/>
              </a:ext>
            </a:extLst>
          </p:cNvPr>
          <p:cNvSpPr/>
          <p:nvPr/>
        </p:nvSpPr>
        <p:spPr>
          <a:xfrm>
            <a:off x="1069847" y="2164790"/>
            <a:ext cx="106012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为什么最近</a:t>
            </a:r>
            <a:r>
              <a:rPr lang="zh-CN" altLang="en-US" sz="3600" dirty="0">
                <a:solidFill>
                  <a:srgbClr val="FF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总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下雨？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（不太高兴）</a:t>
            </a:r>
            <a:endParaRPr lang="en-US" altLang="zh-CN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这里冬天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经常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下雪。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周末我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一般</a:t>
            </a:r>
            <a:r>
              <a:rPr lang="zh-CN" altLang="en-US" sz="3600" u="sng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去爬山。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（“一般”后可有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adv.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defTabSz="914400">
              <a:lnSpc>
                <a:spcPct val="15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我考得很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一般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209BD8A-D3C2-49BF-B8A0-81F14495A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023187"/>
            <a:ext cx="2880049" cy="192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9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45764" y="1607049"/>
            <a:ext cx="1074664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外地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出差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：你在学校吗？能帮我一个忙吗？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：对不起，我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外地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呢。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：请问这儿附近有银行吗？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：我也不清楚，我是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外地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6" name="椭圆 5"/>
          <p:cNvSpPr/>
          <p:nvPr/>
        </p:nvSpPr>
        <p:spPr>
          <a:xfrm>
            <a:off x="437538" y="382385"/>
            <a:ext cx="2216452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外地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5455D64-4005-4CDC-AEAD-C10F435FAFAD}"/>
              </a:ext>
            </a:extLst>
          </p:cNvPr>
          <p:cNvSpPr/>
          <p:nvPr/>
        </p:nvSpPr>
        <p:spPr>
          <a:xfrm>
            <a:off x="2724418" y="1319799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74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6414" y="2110894"/>
            <a:ext cx="1233912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同学们经常</a:t>
            </a:r>
            <a:r>
              <a:rPr lang="zh-CN" alt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帮助</a:t>
            </a:r>
            <a:r>
              <a:rPr lang="zh-CN" altLang="en-US" sz="3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我。  </a:t>
            </a:r>
            <a:r>
              <a:rPr lang="en-US" altLang="zh-CN" sz="3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 </a:t>
            </a:r>
            <a:r>
              <a:rPr lang="zh-CN" altLang="en-US" sz="3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帮</a:t>
            </a:r>
            <a:endParaRPr lang="en-US" altLang="zh-CN" sz="3800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8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帮忙</a:t>
            </a:r>
            <a:r>
              <a:rPr lang="zh-CN" altLang="en-US" sz="3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→ </a:t>
            </a:r>
            <a:endParaRPr lang="en-US" altLang="zh-CN" sz="3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因为有朋友的</a:t>
            </a:r>
            <a:r>
              <a:rPr lang="zh-CN" alt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帮助</a:t>
            </a:r>
            <a:r>
              <a:rPr lang="zh-CN" altLang="en-US" sz="3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，我才买到了机票。  ≠  </a:t>
            </a:r>
            <a:r>
              <a:rPr lang="zh-CN" altLang="en-US" sz="3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帮</a:t>
            </a:r>
            <a:r>
              <a:rPr lang="en-US" altLang="zh-CN" sz="3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3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帮忙</a:t>
            </a:r>
            <a:endParaRPr lang="en-US" altLang="zh-CN" sz="3800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刚到中国的时候，马小军给了我很多</a:t>
            </a:r>
            <a:r>
              <a:rPr lang="zh-CN" alt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帮助</a:t>
            </a:r>
            <a:r>
              <a:rPr lang="zh-CN" altLang="en-US" sz="3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  ≠  </a:t>
            </a:r>
            <a:r>
              <a:rPr lang="zh-CN" altLang="en-US" sz="3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帮</a:t>
            </a:r>
            <a:r>
              <a:rPr lang="en-US" altLang="zh-CN" sz="3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3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帮忙</a:t>
            </a:r>
            <a:endParaRPr lang="en-US" altLang="zh-CN" sz="3800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sz="4000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13992" y="579309"/>
            <a:ext cx="2139407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帮助</a:t>
            </a:r>
          </a:p>
        </p:txBody>
      </p:sp>
      <p:sp>
        <p:nvSpPr>
          <p:cNvPr id="2" name="矩形 1"/>
          <p:cNvSpPr/>
          <p:nvPr/>
        </p:nvSpPr>
        <p:spPr>
          <a:xfrm>
            <a:off x="2010274" y="2950409"/>
            <a:ext cx="5057795" cy="8585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同学们经常</a:t>
            </a:r>
            <a:r>
              <a:rPr lang="zh-CN" altLang="en-US" sz="38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帮</a:t>
            </a:r>
            <a:r>
              <a:rPr lang="zh-CN" alt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我的</a:t>
            </a:r>
            <a:r>
              <a:rPr lang="zh-CN" altLang="en-US" sz="38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忙</a:t>
            </a:r>
            <a:r>
              <a:rPr lang="zh-CN" alt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3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617C8FB-4B96-4E8A-911B-1C4ABEE735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9" b="19926"/>
          <a:stretch/>
        </p:blipFill>
        <p:spPr bwMode="auto">
          <a:xfrm>
            <a:off x="6756530" y="664648"/>
            <a:ext cx="4762500" cy="289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C5A0E39-3858-4254-A137-B63B1EDBFAFD}"/>
              </a:ext>
            </a:extLst>
          </p:cNvPr>
          <p:cNvSpPr/>
          <p:nvPr/>
        </p:nvSpPr>
        <p:spPr>
          <a:xfrm>
            <a:off x="2547136" y="1494213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354270" y="827369"/>
            <a:ext cx="7157865" cy="10772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      A                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不如        </a:t>
            </a:r>
            <a:r>
              <a:rPr lang="en-US" altLang="zh-CN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B         </a:t>
            </a:r>
            <a:r>
              <a:rPr lang="zh-CN" altLang="en-US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endParaRPr lang="zh-CN" altLang="zh-CN" sz="36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54270" y="2144841"/>
            <a:ext cx="78923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远亲                             近邻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李白的成绩                 我</a:t>
            </a: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冬天去北京                 夏天去</a:t>
            </a: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送钱包                         送块手表</a:t>
            </a:r>
          </a:p>
        </p:txBody>
      </p:sp>
      <p:sp>
        <p:nvSpPr>
          <p:cNvPr id="2" name="五角星 1"/>
          <p:cNvSpPr/>
          <p:nvPr/>
        </p:nvSpPr>
        <p:spPr>
          <a:xfrm>
            <a:off x="6877833" y="319231"/>
            <a:ext cx="399245" cy="3894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五角星 4"/>
          <p:cNvSpPr/>
          <p:nvPr/>
        </p:nvSpPr>
        <p:spPr>
          <a:xfrm>
            <a:off x="7347110" y="305766"/>
            <a:ext cx="399245" cy="3894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五角星 5"/>
          <p:cNvSpPr/>
          <p:nvPr/>
        </p:nvSpPr>
        <p:spPr>
          <a:xfrm>
            <a:off x="7816387" y="311033"/>
            <a:ext cx="399245" cy="3894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五角星 6"/>
          <p:cNvSpPr/>
          <p:nvPr/>
        </p:nvSpPr>
        <p:spPr>
          <a:xfrm>
            <a:off x="3138695" y="319231"/>
            <a:ext cx="399245" cy="3894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571814" y="2382731"/>
            <a:ext cx="759854" cy="3309871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不如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9508AC8B-4171-4D3C-91A1-9432A994B285}"/>
              </a:ext>
            </a:extLst>
          </p:cNvPr>
          <p:cNvSpPr/>
          <p:nvPr/>
        </p:nvSpPr>
        <p:spPr>
          <a:xfrm>
            <a:off x="144831" y="254160"/>
            <a:ext cx="2139407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不如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9E61A5D-3F1E-4E97-9601-7EBDDA0566A3}"/>
              </a:ext>
            </a:extLst>
          </p:cNvPr>
          <p:cNvSpPr/>
          <p:nvPr/>
        </p:nvSpPr>
        <p:spPr>
          <a:xfrm>
            <a:off x="1708028" y="1442943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123A6C6-191A-4D6F-9ABD-359FBC6E2E7A}"/>
              </a:ext>
            </a:extLst>
          </p:cNvPr>
          <p:cNvSpPr/>
          <p:nvPr/>
        </p:nvSpPr>
        <p:spPr>
          <a:xfrm>
            <a:off x="653143" y="5751841"/>
            <a:ext cx="3032449" cy="10772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远亲不如近邻</a:t>
            </a:r>
            <a:endParaRPr lang="zh-CN" altLang="zh-CN" sz="36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408DED0-11CA-49F3-9E80-32DDF70BFEC3}"/>
              </a:ext>
            </a:extLst>
          </p:cNvPr>
          <p:cNvSpPr/>
          <p:nvPr/>
        </p:nvSpPr>
        <p:spPr>
          <a:xfrm>
            <a:off x="3950486" y="6333688"/>
            <a:ext cx="47481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IE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3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021561" y="797388"/>
            <a:ext cx="9426583" cy="10772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           A               </a:t>
            </a:r>
            <a:r>
              <a:rPr lang="zh-CN" altLang="en-US" sz="40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不  如   </a:t>
            </a:r>
            <a:r>
              <a:rPr lang="zh-CN" altLang="en-US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   </a:t>
            </a:r>
            <a:r>
              <a:rPr lang="en-US" altLang="zh-CN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B             adj.   </a:t>
            </a:r>
            <a:r>
              <a:rPr lang="zh-CN" altLang="en-US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endParaRPr lang="zh-CN" altLang="zh-CN" sz="36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42256" y="2630497"/>
            <a:ext cx="87975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学校超市的东西        大润发的     便宜</a:t>
            </a: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自己开车                    坐出租车     快</a:t>
            </a: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李白唱歌唱得            我                 好听</a:t>
            </a:r>
          </a:p>
        </p:txBody>
      </p:sp>
      <p:sp>
        <p:nvSpPr>
          <p:cNvPr id="5" name="矩形 4"/>
          <p:cNvSpPr/>
          <p:nvPr/>
        </p:nvSpPr>
        <p:spPr>
          <a:xfrm>
            <a:off x="4974998" y="2406722"/>
            <a:ext cx="759854" cy="3309871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不如</a:t>
            </a:r>
          </a:p>
        </p:txBody>
      </p:sp>
    </p:spTree>
    <p:extLst>
      <p:ext uri="{BB962C8B-B14F-4D97-AF65-F5344CB8AC3E}">
        <p14:creationId xmlns:p14="http://schemas.microsoft.com/office/powerpoint/2010/main" val="135294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语法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710290" y="4280903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GRAMMAR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E8A416-95C4-4DB1-A70D-B6608C41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10" y="1755279"/>
            <a:ext cx="6335436" cy="31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2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445357" y="1966696"/>
            <a:ext cx="10746643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这是一个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突然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的变化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什么？！你要回国？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太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突然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！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他换工作了？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突然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？！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D32E191-F506-43E7-836B-1F0B21344EE2}"/>
              </a:ext>
            </a:extLst>
          </p:cNvPr>
          <p:cNvSpPr/>
          <p:nvPr/>
        </p:nvSpPr>
        <p:spPr>
          <a:xfrm>
            <a:off x="572079" y="642220"/>
            <a:ext cx="6659195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形容词：突然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adjective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突然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802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44896" y="1718072"/>
            <a:ext cx="10746643" cy="3668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我骑自行车回家的时候，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突然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下雨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：你怎么没来上课？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：我早上起床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突然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觉得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身体不舒服，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就没来上课。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006D11-92E1-4BC3-966C-D0E8CCFF1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716" y="3555595"/>
            <a:ext cx="3414227" cy="227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78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48ED922-29F5-4F99-97A6-DF56E15F8B07}"/>
              </a:ext>
            </a:extLst>
          </p:cNvPr>
          <p:cNvSpPr/>
          <p:nvPr/>
        </p:nvSpPr>
        <p:spPr>
          <a:xfrm>
            <a:off x="303745" y="85221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88DDDAE-7456-44FE-A5C9-0F16D1689262}"/>
              </a:ext>
            </a:extLst>
          </p:cNvPr>
          <p:cNvSpPr/>
          <p:nvPr/>
        </p:nvSpPr>
        <p:spPr>
          <a:xfrm>
            <a:off x="6096000" y="3739316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0BE4A074-27E6-4058-A6F3-017BC2597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249" y="554914"/>
            <a:ext cx="10868891" cy="6512312"/>
          </a:xfrm>
        </p:spPr>
        <p:txBody>
          <a:bodyPr>
            <a:noAutofit/>
          </a:bodyPr>
          <a:lstStyle/>
          <a:p>
            <a:pPr marL="514350" lvl="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腿 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tuǐ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N 	        leg</a:t>
            </a: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放学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fàngxué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VO      classes are over</a:t>
            </a: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摔倒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shuāidǎo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VC      to fall down</a:t>
            </a: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起来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qǐlai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V         upwards; up</a:t>
            </a:r>
            <a:endParaRPr lang="en-US" altLang="zh-CN" sz="1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脚  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jiǎo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N         foot</a:t>
            </a: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遇见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yùjiàn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V         to run into; to come across</a:t>
            </a: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邻居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línjū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N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neighbour</a:t>
            </a:r>
            <a:endParaRPr lang="en-US" altLang="zh-CN" sz="1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阿姨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āyí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   N         auntie</a:t>
            </a:r>
          </a:p>
          <a:p>
            <a:pPr marL="514350" lvl="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送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sòng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V         to see sb. off(or out)</a:t>
            </a: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总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zǒng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Adv     always</a:t>
            </a: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外地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wàidì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N        other parts of a country</a:t>
            </a: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A302FA3D-7B28-4DD8-AAB8-87974E04A5F1}"/>
              </a:ext>
            </a:extLst>
          </p:cNvPr>
          <p:cNvSpPr txBox="1">
            <a:spLocks/>
          </p:cNvSpPr>
          <p:nvPr/>
        </p:nvSpPr>
        <p:spPr>
          <a:xfrm>
            <a:off x="6096000" y="554914"/>
            <a:ext cx="10868891" cy="1817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 startAt="12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帮助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bāngzhù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V 	    to help</a:t>
            </a: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 startAt="12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远亲不如近邻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yuǎnqīn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bùrú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jìnlín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buClr>
                <a:srgbClr val="D34817">
                  <a:lumMod val="75000"/>
                </a:srgbClr>
              </a:buClr>
              <a:buNone/>
            </a:pP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                     IE       A     good neighbor is </a:t>
            </a:r>
          </a:p>
          <a:p>
            <a:pPr marL="0" indent="0">
              <a:lnSpc>
                <a:spcPct val="100000"/>
              </a:lnSpc>
              <a:buClr>
                <a:srgbClr val="D34817">
                  <a:lumMod val="75000"/>
                </a:srgbClr>
              </a:buClr>
              <a:buNone/>
            </a:pP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                                       better than a brother</a:t>
            </a:r>
          </a:p>
          <a:p>
            <a:pPr marL="0" indent="0">
              <a:lnSpc>
                <a:spcPct val="100000"/>
              </a:lnSpc>
              <a:buClr>
                <a:srgbClr val="D34817">
                  <a:lumMod val="75000"/>
                </a:srgbClr>
              </a:buClr>
              <a:buNone/>
            </a:pP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                                       far off</a:t>
            </a:r>
          </a:p>
          <a:p>
            <a:pPr marL="0" indent="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Wingdings" pitchFamily="2" charset="2"/>
              <a:buNone/>
            </a:pP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不如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bùrú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V     to be not as good as</a:t>
            </a:r>
            <a:endParaRPr lang="zh-CN" altLang="en-US" sz="1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15879AD3-26D4-4403-9932-D793846F9053}"/>
              </a:ext>
            </a:extLst>
          </p:cNvPr>
          <p:cNvSpPr txBox="1">
            <a:spLocks/>
          </p:cNvSpPr>
          <p:nvPr/>
        </p:nvSpPr>
        <p:spPr>
          <a:xfrm>
            <a:off x="5833352" y="4510764"/>
            <a:ext cx="6802877" cy="2127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形容词：突然  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adjective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“突然”</a:t>
            </a: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转折关系复句：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，就是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transitional complex sentence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，就是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 startAt="3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复合趋向补语  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Compound directional complements</a:t>
            </a:r>
          </a:p>
          <a:p>
            <a:pPr marL="514350" indent="-514350">
              <a:lnSpc>
                <a:spcPct val="100000"/>
              </a:lnSpc>
              <a:spcBef>
                <a:spcPts val="1500"/>
              </a:spcBef>
              <a:buFont typeface="+mj-lt"/>
              <a:buAutoNum type="arabicPeriod" startAt="3"/>
            </a:pP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718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A053885-2B6B-49B4-B117-1A2AB99C3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761" y="1267504"/>
            <a:ext cx="9569175" cy="421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18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254583" y="2035104"/>
            <a:ext cx="6825727" cy="10772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      …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（好的）</a:t>
            </a:r>
            <a:r>
              <a:rPr lang="en-US" altLang="zh-CN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…</a:t>
            </a:r>
            <a:r>
              <a:rPr lang="zh-CN" altLang="en-US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，就是</a:t>
            </a:r>
            <a:r>
              <a:rPr lang="en-US" altLang="zh-CN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…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（不好的）</a:t>
            </a:r>
            <a:r>
              <a:rPr lang="en-US" altLang="zh-CN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…</a:t>
            </a:r>
            <a:r>
              <a:rPr lang="zh-CN" altLang="en-US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endParaRPr lang="zh-CN" altLang="zh-CN" sz="36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81957" y="3308259"/>
            <a:ext cx="10400725" cy="331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她长得漂亮，也很聪明，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就是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对别人不太热情。</a:t>
            </a: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这双鞋样子好看，穿起来也很舒服，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就是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有点儿贵。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那家饭店菜做得不错，也不贵，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就是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环境不太好。</a:t>
            </a: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zh-CN" altLang="en-US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DBBA2BC-DBF4-4A4E-B684-808F06F09D14}"/>
              </a:ext>
            </a:extLst>
          </p:cNvPr>
          <p:cNvSpPr/>
          <p:nvPr/>
        </p:nvSpPr>
        <p:spPr>
          <a:xfrm>
            <a:off x="572079" y="642220"/>
            <a:ext cx="9002786" cy="11706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转折关系复句：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，就是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endParaRPr lang="en-US" altLang="zh-CN" sz="4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transitional complex sentence “…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，就是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…”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…,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except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that…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4A8FB45-61F2-4D8A-8F38-60C97FB7B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396" y="1812861"/>
            <a:ext cx="2765757" cy="167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97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6B18740-CD78-4CAC-9D35-C5989AD01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32" y="1034045"/>
            <a:ext cx="9655820" cy="441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91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235515" y="1776533"/>
            <a:ext cx="3085527" cy="10772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V + 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…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来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去</a:t>
            </a:r>
            <a:endParaRPr lang="zh-CN" altLang="zh-CN" sz="3600" b="1" dirty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38" y="3043301"/>
            <a:ext cx="11236980" cy="2549977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510638" y="1741944"/>
            <a:ext cx="3360322" cy="1111828"/>
          </a:xfrm>
          <a:prstGeom prst="ellipse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走 </a:t>
            </a: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 … </a:t>
            </a:r>
            <a:endParaRPr lang="zh-CN" altLang="en-US" sz="4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D4A9C97-6C40-472F-8ADC-998A724B4075}"/>
              </a:ext>
            </a:extLst>
          </p:cNvPr>
          <p:cNvSpPr/>
          <p:nvPr/>
        </p:nvSpPr>
        <p:spPr>
          <a:xfrm>
            <a:off x="572079" y="642220"/>
            <a:ext cx="8504251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复合趋向补语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Compound directional complements</a:t>
            </a:r>
          </a:p>
        </p:txBody>
      </p:sp>
    </p:spTree>
    <p:extLst>
      <p:ext uri="{BB962C8B-B14F-4D97-AF65-F5344CB8AC3E}">
        <p14:creationId xmlns:p14="http://schemas.microsoft.com/office/powerpoint/2010/main" val="16507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60606" y="1854959"/>
            <a:ext cx="8928217" cy="324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20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腿不疼了，就是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站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起来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的时候脚有点疼。</a:t>
            </a:r>
          </a:p>
          <a:p>
            <a:pPr defTabSz="914400">
              <a:lnSpc>
                <a:spcPct val="20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送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过去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的，小龙也是她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接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回来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20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他们从外边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走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进来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3CD4866-1DFE-43A1-A95C-319CB81544DB}"/>
              </a:ext>
            </a:extLst>
          </p:cNvPr>
          <p:cNvSpPr/>
          <p:nvPr/>
        </p:nvSpPr>
        <p:spPr>
          <a:xfrm>
            <a:off x="2049702" y="1023312"/>
            <a:ext cx="3085527" cy="10772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V + 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…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来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去</a:t>
            </a:r>
            <a:endParaRPr lang="zh-CN" altLang="zh-CN" sz="3600" b="1" dirty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651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27495" y="2375727"/>
            <a:ext cx="10746643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老师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走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进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教室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</a:p>
          <a:p>
            <a:pPr>
              <a:spcBef>
                <a:spcPts val="1200"/>
              </a:spcBef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李白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楼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</a:p>
          <a:p>
            <a:pPr>
              <a:spcBef>
                <a:spcPts val="1200"/>
              </a:spcBef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服务员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拿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过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一张菜单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妈妈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买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回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一些苹果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42099" y="1125950"/>
            <a:ext cx="3085527" cy="10772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V + 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…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来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去</a:t>
            </a:r>
            <a:endParaRPr lang="zh-CN" altLang="zh-CN" sz="3600" b="1" dirty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44939" y="3838707"/>
            <a:ext cx="515111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== 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拿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过来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一张菜单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6844939" y="4653273"/>
            <a:ext cx="515111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== 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买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回来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一些苹果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20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02993C0-2DC7-4761-8B03-DD6B9CB7E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064" y="1091002"/>
            <a:ext cx="9035918" cy="453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13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8860" y="186047"/>
            <a:ext cx="12006248" cy="694944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CN" altLang="en-US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丈  夫：你的腿怎么了？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CN" altLang="en-US" sz="28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  雪：下午放学的时候   突然下大雨，我</a:t>
            </a:r>
            <a:r>
              <a:rPr lang="zh-CN" altLang="en-US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着急</a:t>
            </a:r>
            <a:r>
              <a:rPr lang="zh-CN" altLang="en-US" sz="28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去接小龙，</a:t>
            </a:r>
            <a:endParaRPr lang="en-US" altLang="zh-CN" sz="28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CN" sz="28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</a:t>
            </a:r>
            <a:r>
              <a:rPr lang="zh-CN" altLang="en-US" sz="28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下楼的时候   摔倒了。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CN" altLang="en-US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丈  夫：去医院了吗？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CN" altLang="en-US" sz="28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  雪：去了。 医生说没事。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CN" altLang="en-US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丈  夫：现在</a:t>
            </a:r>
            <a:r>
              <a:rPr lang="zh-CN" altLang="en-US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感觉</a:t>
            </a:r>
            <a:r>
              <a:rPr lang="zh-CN" altLang="en-US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怎么样？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CN" altLang="en-US" sz="28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  雪：腿不疼了，就是站起来的时候   脚有点儿疼。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CN" altLang="en-US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丈  夫：你一个人去的医院吗？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CN" altLang="en-US" sz="28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  雪：我下楼的时候   遇见邻居王阿姨了，</a:t>
            </a:r>
            <a:endParaRPr lang="en-US" altLang="zh-CN" sz="28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CN" sz="28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</a:t>
            </a:r>
            <a:r>
              <a:rPr lang="zh-CN" altLang="en-US" sz="28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她送我过去的，小龙   也是她接回来的。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CN" altLang="en-US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丈  夫：真得谢谢王阿姨！</a:t>
            </a:r>
            <a:endParaRPr lang="en-US" altLang="zh-CN" sz="2800" kern="100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</a:t>
            </a:r>
            <a:r>
              <a:rPr lang="zh-CN" altLang="en-US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中国人常说“远亲不如近邻”，真是太对了！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zh-CN" altLang="en-US" sz="28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  雪：对呀，你总在外地，有邻居的帮助，你就不用担心了。</a:t>
            </a:r>
          </a:p>
        </p:txBody>
      </p:sp>
    </p:spTree>
    <p:extLst>
      <p:ext uri="{BB962C8B-B14F-4D97-AF65-F5344CB8AC3E}">
        <p14:creationId xmlns:p14="http://schemas.microsoft.com/office/powerpoint/2010/main" val="2887652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生词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969432" y="4094498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WORDS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FF9B55-E66C-4271-91F8-14CF0AC7A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11" y="1245209"/>
            <a:ext cx="5965262" cy="39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4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91630" y="2345804"/>
            <a:ext cx="5386648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一条腿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一只脚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爷爷常常腿疼。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43098" y="403426"/>
            <a:ext cx="166562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腿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r="17924"/>
          <a:stretch/>
        </p:blipFill>
        <p:spPr>
          <a:xfrm>
            <a:off x="1467345" y="2213407"/>
            <a:ext cx="2883830" cy="3513605"/>
          </a:xfrm>
          <a:prstGeom prst="rect">
            <a:avLst/>
          </a:prstGeom>
        </p:spPr>
      </p:pic>
      <p:sp>
        <p:nvSpPr>
          <p:cNvPr id="13" name="椭圆 12">
            <a:extLst>
              <a:ext uri="{FF2B5EF4-FFF2-40B4-BE49-F238E27FC236}">
                <a16:creationId xmlns:a16="http://schemas.microsoft.com/office/drawing/2014/main" id="{03354395-3531-4147-8905-113C15BC6D1D}"/>
              </a:ext>
            </a:extLst>
          </p:cNvPr>
          <p:cNvSpPr/>
          <p:nvPr/>
        </p:nvSpPr>
        <p:spPr>
          <a:xfrm>
            <a:off x="2685555" y="420374"/>
            <a:ext cx="166562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脚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069DD58-4EF3-4E92-82D5-2CEFE5F26451}"/>
              </a:ext>
            </a:extLst>
          </p:cNvPr>
          <p:cNvSpPr/>
          <p:nvPr/>
        </p:nvSpPr>
        <p:spPr>
          <a:xfrm>
            <a:off x="1872315" y="1503662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9392B01-D362-4BCE-AB06-6AEC2B706814}"/>
              </a:ext>
            </a:extLst>
          </p:cNvPr>
          <p:cNvSpPr/>
          <p:nvPr/>
        </p:nvSpPr>
        <p:spPr>
          <a:xfrm>
            <a:off x="4285852" y="1513208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1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22678" y="2420511"/>
            <a:ext cx="107466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上学、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放学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小学生一般下午三点半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放学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放学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以后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，他们还得去学英语、学音乐。</a:t>
            </a:r>
          </a:p>
        </p:txBody>
      </p:sp>
      <p:sp>
        <p:nvSpPr>
          <p:cNvPr id="6" name="椭圆 5"/>
          <p:cNvSpPr/>
          <p:nvPr/>
        </p:nvSpPr>
        <p:spPr>
          <a:xfrm>
            <a:off x="437538" y="382385"/>
            <a:ext cx="2139407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放学</a:t>
            </a:r>
          </a:p>
        </p:txBody>
      </p:sp>
      <p:sp>
        <p:nvSpPr>
          <p:cNvPr id="2" name="矩形 1"/>
          <p:cNvSpPr/>
          <p:nvPr/>
        </p:nvSpPr>
        <p:spPr>
          <a:xfrm>
            <a:off x="2448156" y="909438"/>
            <a:ext cx="7571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：下课回家，大学生一般不能用“放学”</a:t>
            </a:r>
            <a:endParaRPr lang="zh-CN" altLang="en-US" sz="1400" dirty="0"/>
          </a:p>
        </p:txBody>
      </p:sp>
      <p:pic>
        <p:nvPicPr>
          <p:cNvPr id="2050" name="Picture 2" descr="https://timgsa.baidu.com/timg?image&amp;quality=80&amp;size=b9999_10000&amp;sec=1574567592153&amp;di=9521d48022c2097edef32901c249d9a9&amp;imgtype=0&amp;src=http%3A%2F%2Fimg1.cache.netease.com%2Fcatchpic%2F2%2F2F%2F2FFC7ECEA010733404ADD66458584D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063" y="1832682"/>
            <a:ext cx="3751300" cy="250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9356CE4-E4F1-4934-8FA0-F436BB9E0036}"/>
              </a:ext>
            </a:extLst>
          </p:cNvPr>
          <p:cNvSpPr/>
          <p:nvPr/>
        </p:nvSpPr>
        <p:spPr>
          <a:xfrm>
            <a:off x="2261794" y="1494213"/>
            <a:ext cx="63030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VO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0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424" y="3120003"/>
            <a:ext cx="3982200" cy="297337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883182" y="1869943"/>
            <a:ext cx="7179381" cy="898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奶奶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走路 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的时候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摔倒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</a:p>
        </p:txBody>
      </p:sp>
      <p:sp>
        <p:nvSpPr>
          <p:cNvPr id="11" name="椭圆 10"/>
          <p:cNvSpPr/>
          <p:nvPr/>
        </p:nvSpPr>
        <p:spPr>
          <a:xfrm>
            <a:off x="1167834" y="533927"/>
            <a:ext cx="202696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摔倒</a:t>
            </a:r>
          </a:p>
        </p:txBody>
      </p:sp>
      <p:sp>
        <p:nvSpPr>
          <p:cNvPr id="12" name="矩形 11"/>
          <p:cNvSpPr/>
          <p:nvPr/>
        </p:nvSpPr>
        <p:spPr>
          <a:xfrm>
            <a:off x="2903328" y="2950979"/>
            <a:ext cx="1795096" cy="1527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上楼梯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爬山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ACC9CD5-F7A7-47F7-86CC-772232E2A862}"/>
              </a:ext>
            </a:extLst>
          </p:cNvPr>
          <p:cNvSpPr/>
          <p:nvPr/>
        </p:nvSpPr>
        <p:spPr>
          <a:xfrm>
            <a:off x="3274924" y="1456910"/>
            <a:ext cx="612668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VC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36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03443" y="1701569"/>
            <a:ext cx="9439553" cy="898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我在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超市   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遇见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李老师   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</a:p>
        </p:txBody>
      </p:sp>
      <p:sp>
        <p:nvSpPr>
          <p:cNvPr id="10" name="椭圆 9"/>
          <p:cNvSpPr/>
          <p:nvPr/>
        </p:nvSpPr>
        <p:spPr>
          <a:xfrm>
            <a:off x="514350" y="251026"/>
            <a:ext cx="2121972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遇见</a:t>
            </a:r>
          </a:p>
        </p:txBody>
      </p:sp>
      <p:sp>
        <p:nvSpPr>
          <p:cNvPr id="4" name="矩形 3"/>
          <p:cNvSpPr/>
          <p:nvPr/>
        </p:nvSpPr>
        <p:spPr>
          <a:xfrm>
            <a:off x="2293873" y="2638019"/>
            <a:ext cx="2075242" cy="1472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食堂三层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楼下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94821" y="2638019"/>
            <a:ext cx="2075242" cy="1472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王老师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张老师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843001" y="659113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= 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遇到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03443" y="4451047"/>
            <a:ext cx="10657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在饭店吃饭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的时候，你喜欢遇到认识的人吗？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坐飞机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B4BF904-4708-4045-8F6A-753EB9A4DFD3}"/>
              </a:ext>
            </a:extLst>
          </p:cNvPr>
          <p:cNvSpPr/>
          <p:nvPr/>
        </p:nvSpPr>
        <p:spPr>
          <a:xfrm>
            <a:off x="2432580" y="1300359"/>
            <a:ext cx="612668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VC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20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34178" y="2155051"/>
            <a:ext cx="10115921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她的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邻居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人很好，经常帮她的忙。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很多人一个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邻居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都不认识。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远亲不如近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邻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。你同意吗？</a:t>
            </a:r>
          </a:p>
        </p:txBody>
      </p:sp>
      <p:sp>
        <p:nvSpPr>
          <p:cNvPr id="10" name="椭圆 9"/>
          <p:cNvSpPr/>
          <p:nvPr/>
        </p:nvSpPr>
        <p:spPr>
          <a:xfrm>
            <a:off x="514350" y="251026"/>
            <a:ext cx="2110097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邻居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780490F-F1EA-4DC2-B36A-A39034A5A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954" y="3249298"/>
            <a:ext cx="3964344" cy="281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F92F9DE-9893-49E1-9196-9D04DB89B0B2}"/>
              </a:ext>
            </a:extLst>
          </p:cNvPr>
          <p:cNvSpPr/>
          <p:nvPr/>
        </p:nvSpPr>
        <p:spPr>
          <a:xfrm>
            <a:off x="2624447" y="1251542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54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434" y="829938"/>
            <a:ext cx="3102364" cy="466782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965843" y="670904"/>
            <a:ext cx="2110097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阿姨</a:t>
            </a:r>
          </a:p>
        </p:txBody>
      </p:sp>
      <p:sp>
        <p:nvSpPr>
          <p:cNvPr id="4" name="矩形 3"/>
          <p:cNvSpPr/>
          <p:nvPr/>
        </p:nvSpPr>
        <p:spPr>
          <a:xfrm>
            <a:off x="4652104" y="5497758"/>
            <a:ext cx="3365024" cy="7375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王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阿姨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张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叔叔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425A6E0-66F5-4F26-A1F2-2A5ADB7E7B38}"/>
              </a:ext>
            </a:extLst>
          </p:cNvPr>
          <p:cNvSpPr/>
          <p:nvPr/>
        </p:nvSpPr>
        <p:spPr>
          <a:xfrm>
            <a:off x="3003528" y="1551899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3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活字">
  <a:themeElements>
    <a:clrScheme name="木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TM03090434[[fn=木头类型]]</Template>
  <TotalTime>6018</TotalTime>
  <Words>932</Words>
  <Application>Microsoft Office PowerPoint</Application>
  <PresentationFormat>宽屏</PresentationFormat>
  <Paragraphs>159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等线</vt:lpstr>
      <vt:lpstr>仿宋</vt:lpstr>
      <vt:lpstr>黑体</vt:lpstr>
      <vt:lpstr>华文楷体</vt:lpstr>
      <vt:lpstr>楷体</vt:lpstr>
      <vt:lpstr>Rockwell</vt:lpstr>
      <vt:lpstr>Rockwell Condensed</vt:lpstr>
      <vt:lpstr>Times New Roman</vt:lpstr>
      <vt:lpstr>Wingdings</vt:lpstr>
      <vt:lpstr>木活字</vt:lpstr>
      <vt:lpstr>第11课   远亲不如近邻</vt:lpstr>
      <vt:lpstr>PowerPoint 演示文稿</vt:lpstr>
      <vt:lpstr>生词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总    经常   一般</vt:lpstr>
      <vt:lpstr>PowerPoint 演示文稿</vt:lpstr>
      <vt:lpstr>PowerPoint 演示文稿</vt:lpstr>
      <vt:lpstr>PowerPoint 演示文稿</vt:lpstr>
      <vt:lpstr>PowerPoint 演示文稿</vt:lpstr>
      <vt:lpstr>语法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第5课   你好！</dc:title>
  <dc:creator>Pig Li</dc:creator>
  <cp:lastModifiedBy>蒙 陈</cp:lastModifiedBy>
  <cp:revision>628</cp:revision>
  <dcterms:created xsi:type="dcterms:W3CDTF">2018-09-22T11:56:25Z</dcterms:created>
  <dcterms:modified xsi:type="dcterms:W3CDTF">2020-12-17T23:53:31Z</dcterms:modified>
</cp:coreProperties>
</file>