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</p:sldMasterIdLst>
  <p:notesMasterIdLst>
    <p:notesMasterId r:id="rId26"/>
  </p:notesMasterIdLst>
  <p:sldIdLst>
    <p:sldId id="256" r:id="rId2"/>
    <p:sldId id="328" r:id="rId3"/>
    <p:sldId id="858" r:id="rId4"/>
    <p:sldId id="1533" r:id="rId5"/>
    <p:sldId id="1522" r:id="rId6"/>
    <p:sldId id="1416" r:id="rId7"/>
    <p:sldId id="1536" r:id="rId8"/>
    <p:sldId id="1537" r:id="rId9"/>
    <p:sldId id="1511" r:id="rId10"/>
    <p:sldId id="1580" r:id="rId11"/>
    <p:sldId id="1579" r:id="rId12"/>
    <p:sldId id="1521" r:id="rId13"/>
    <p:sldId id="1477" r:id="rId14"/>
    <p:sldId id="1535" r:id="rId15"/>
    <p:sldId id="1245" r:id="rId16"/>
    <p:sldId id="1585" r:id="rId17"/>
    <p:sldId id="945" r:id="rId18"/>
    <p:sldId id="1499" r:id="rId19"/>
    <p:sldId id="1581" r:id="rId20"/>
    <p:sldId id="1583" r:id="rId21"/>
    <p:sldId id="1500" r:id="rId22"/>
    <p:sldId id="1582" r:id="rId23"/>
    <p:sldId id="1584" r:id="rId24"/>
    <p:sldId id="142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99"/>
    <a:srgbClr val="009999"/>
    <a:srgbClr val="FF6600"/>
    <a:srgbClr val="008000"/>
    <a:srgbClr val="FFFFCC"/>
    <a:srgbClr val="00FFCC"/>
    <a:srgbClr val="99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5532" autoAdjust="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135FE-73F9-4B97-A8B7-A096687FCB7D}" type="datetimeFigureOut">
              <a:rPr lang="zh-CN" altLang="en-US" smtClean="0"/>
              <a:t>2020/12/17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4BBA-7D18-459C-AE7F-A53DA9F6A9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66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4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07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68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73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1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12/17/2020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4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00425" y="1948759"/>
            <a:ext cx="10819040" cy="2458721"/>
          </a:xfrm>
        </p:spPr>
        <p:txBody>
          <a:bodyPr/>
          <a:lstStyle/>
          <a:p>
            <a:pPr algn="ctr"/>
            <a:r>
              <a:rPr lang="zh-CN" altLang="en-US" sz="5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5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5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 我们想给她一个惊喜。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61288" y="4979324"/>
            <a:ext cx="7891272" cy="128016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山东大学国际教育学院</a:t>
            </a:r>
            <a:endParaRPr lang="en-US" altLang="zh-CN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来华留学生预科部</a:t>
            </a:r>
          </a:p>
        </p:txBody>
      </p:sp>
      <p:sp>
        <p:nvSpPr>
          <p:cNvPr id="4" name="矩形 3"/>
          <p:cNvSpPr/>
          <p:nvPr/>
        </p:nvSpPr>
        <p:spPr>
          <a:xfrm>
            <a:off x="1039092" y="1800443"/>
            <a:ext cx="10349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8672" y="4148327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2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13072" y="1873674"/>
            <a:ext cx="8764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 shí kè    w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omen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xiǎng gě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i tā   y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 g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è     j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īng xǐ</a:t>
            </a:r>
          </a:p>
        </p:txBody>
      </p:sp>
    </p:spTree>
    <p:extLst>
      <p:ext uri="{BB962C8B-B14F-4D97-AF65-F5344CB8AC3E}">
        <p14:creationId xmlns:p14="http://schemas.microsoft.com/office/powerpoint/2010/main" val="355940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40922" y="1945433"/>
            <a:ext cx="8333435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这是几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层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层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、五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层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层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王老师的办公室在二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层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0" y="232364"/>
            <a:ext cx="1958261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层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D4D848-2927-4BD9-A7DA-6E493626C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22" y="653143"/>
            <a:ext cx="4401587" cy="368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09F2DF4-EB40-4A61-973A-E09AF6593F75}"/>
              </a:ext>
            </a:extLst>
          </p:cNvPr>
          <p:cNvSpPr/>
          <p:nvPr/>
        </p:nvSpPr>
        <p:spPr>
          <a:xfrm>
            <a:off x="2472611" y="1183147"/>
            <a:ext cx="45878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56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98" y="2775213"/>
            <a:ext cx="3548521" cy="2238618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701835" y="627543"/>
            <a:ext cx="2879223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咖啡厅</a:t>
            </a:r>
          </a:p>
        </p:txBody>
      </p:sp>
      <p:sp>
        <p:nvSpPr>
          <p:cNvPr id="3" name="矩形 2"/>
          <p:cNvSpPr/>
          <p:nvPr/>
        </p:nvSpPr>
        <p:spPr>
          <a:xfrm>
            <a:off x="4670724" y="2916181"/>
            <a:ext cx="7879080" cy="1822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咖啡厅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在三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层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我们去楼下的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咖啡厅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喝杯咖啡吧！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7075F38-ED52-4C8A-AB87-F1DD4F938CA8}"/>
              </a:ext>
            </a:extLst>
          </p:cNvPr>
          <p:cNvSpPr/>
          <p:nvPr/>
        </p:nvSpPr>
        <p:spPr>
          <a:xfrm>
            <a:off x="3581058" y="150853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0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2009" y="2263407"/>
            <a:ext cx="8800458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走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楼梯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走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楼梯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上楼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下楼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坐电梯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2340361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楼梯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834" y="657632"/>
            <a:ext cx="2141034" cy="32115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663" y="4268359"/>
            <a:ext cx="3693377" cy="228989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9AB9288-6F84-4512-9876-1225D6CEC0FB}"/>
              </a:ext>
            </a:extLst>
          </p:cNvPr>
          <p:cNvSpPr/>
          <p:nvPr/>
        </p:nvSpPr>
        <p:spPr>
          <a:xfrm>
            <a:off x="2854711" y="1132021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8" y="382385"/>
            <a:ext cx="221645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货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45764" y="1225160"/>
            <a:ext cx="9475903" cy="2013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一分钱一分货。</a:t>
            </a:r>
          </a:p>
          <a:p>
            <a:pPr algn="ctr"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You get what you pay for.</a:t>
            </a:r>
          </a:p>
        </p:txBody>
      </p:sp>
      <p:pic>
        <p:nvPicPr>
          <p:cNvPr id="1026" name="Picture 2" descr="https://timgsa.baidu.com/timg?image&amp;quality=80&amp;size=b9999_10000&amp;sec=1544666081420&amp;di=8bb64bf3e10543a5c0a0a16073260289&amp;imgtype=0&amp;src=http%3A%2F%2Fimg.wood365.cn%2FEditor%2FNews%2F2018_09_19%2F20180919144105_73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065" y="3560434"/>
            <a:ext cx="5194935" cy="329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2E529A3-D81A-4D06-B963-149BE31D0AD5}"/>
              </a:ext>
            </a:extLst>
          </p:cNvPr>
          <p:cNvSpPr/>
          <p:nvPr/>
        </p:nvSpPr>
        <p:spPr>
          <a:xfrm>
            <a:off x="2547136" y="1494213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BA9A217-9FEB-4F92-AA13-12F8E294A569}"/>
              </a:ext>
            </a:extLst>
          </p:cNvPr>
          <p:cNvSpPr/>
          <p:nvPr/>
        </p:nvSpPr>
        <p:spPr>
          <a:xfrm>
            <a:off x="8148614" y="2000853"/>
            <a:ext cx="47481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IE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5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994" y="2664085"/>
            <a:ext cx="22796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椭圆 12"/>
          <p:cNvSpPr/>
          <p:nvPr/>
        </p:nvSpPr>
        <p:spPr>
          <a:xfrm>
            <a:off x="793700" y="407939"/>
            <a:ext cx="1856193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分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851525" y="628571"/>
            <a:ext cx="5920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块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/1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 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10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毛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角 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100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17" y="2575774"/>
            <a:ext cx="3665492" cy="2463211"/>
          </a:xfrm>
          <a:prstGeom prst="rect">
            <a:avLst/>
          </a:prstGeom>
        </p:spPr>
      </p:pic>
      <p:pic>
        <p:nvPicPr>
          <p:cNvPr id="1026" name="Picture 2" descr="https://timgsa.baidu.com/timg?image&amp;quality=80&amp;size=b9999_10000&amp;sec=1568389407206&amp;di=68024a00a815bde5b554b41be51d7d28&amp;imgtype=0&amp;src=http%3A%2F%2F5b0988e595225.cdn.sohucs.com%2Fq_70%2Cc_zoom%2Cw_640%2Fimages%2F20190429%2F2af431c697694df9ace6a8e1a7e3e48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55" y="2883474"/>
            <a:ext cx="1585692" cy="154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471" y="2947950"/>
            <a:ext cx="1516205" cy="141718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F3BFDBF-EE8A-451E-8773-45A7857574ED}"/>
              </a:ext>
            </a:extLst>
          </p:cNvPr>
          <p:cNvSpPr/>
          <p:nvPr/>
        </p:nvSpPr>
        <p:spPr>
          <a:xfrm>
            <a:off x="2601222" y="1336457"/>
            <a:ext cx="45878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02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522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货     东西</a:t>
            </a:r>
            <a:endParaRPr lang="zh-CN" altLang="en-US" sz="2800" b="1" i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69848" y="1839021"/>
            <a:ext cx="10600784" cy="951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37868" y="2217251"/>
            <a:ext cx="45232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一分钱一分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货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她买了很多</a:t>
            </a:r>
            <a:r>
              <a:rPr lang="zh-CN" altLang="en-US" sz="36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日本</a:t>
            </a:r>
            <a:r>
              <a:rPr lang="zh-CN" altLang="en-US" sz="3600" u="sng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货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商店来</a:t>
            </a:r>
            <a:r>
              <a:rPr lang="zh-CN" altLang="en-US" sz="36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新</a:t>
            </a:r>
            <a:r>
              <a:rPr lang="zh-CN" altLang="en-US" sz="3600" u="sng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货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E1EFFED-EEC2-4351-80A3-AF9C9BE1CCD2}"/>
              </a:ext>
            </a:extLst>
          </p:cNvPr>
          <p:cNvCxnSpPr>
            <a:cxnSpLocks/>
          </p:cNvCxnSpPr>
          <p:nvPr/>
        </p:nvCxnSpPr>
        <p:spPr>
          <a:xfrm>
            <a:off x="5983401" y="1847897"/>
            <a:ext cx="0" cy="452476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087BE720-5C1D-47B8-AE93-5DAD13C7D385}"/>
              </a:ext>
            </a:extLst>
          </p:cNvPr>
          <p:cNvSpPr/>
          <p:nvPr/>
        </p:nvSpPr>
        <p:spPr>
          <a:xfrm>
            <a:off x="6299384" y="2316717"/>
            <a:ext cx="58935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这是什么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东西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那家超市的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东西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很多。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工作以后我学到了很多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东西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0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631F966-3003-4E8F-A9A7-B6D0B4A2A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2" y="1142804"/>
            <a:ext cx="9306096" cy="434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2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2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99687" y="2928414"/>
            <a:ext cx="947590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如果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买两件，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可以打五折。</a:t>
            </a:r>
          </a:p>
          <a:p>
            <a:pPr>
              <a:spcBef>
                <a:spcPts val="1800"/>
              </a:spcBef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如果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明天不下雨，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去爬山。</a:t>
            </a:r>
          </a:p>
          <a:p>
            <a:pPr>
              <a:spcBef>
                <a:spcPts val="1800"/>
              </a:spcBef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如果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真喜欢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的话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买吧！</a:t>
            </a:r>
          </a:p>
        </p:txBody>
      </p:sp>
      <p:pic>
        <p:nvPicPr>
          <p:cNvPr id="7" name="图片 6" descr="https://timgsa.baidu.com/timg?image&amp;quality=80&amp;size=b9999_10000&amp;sec=1544538499979&amp;di=956c1f33693762c31aea91764f3889a0&amp;imgtype=0&amp;src=http%3A%2F%2Fpic24.nipic.com%2F20121023%2F7054120_084812088313_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129" y="1917685"/>
            <a:ext cx="2723823" cy="219706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B1D9C39-A990-4641-B6F3-313339CE8E8D}"/>
              </a:ext>
            </a:extLst>
          </p:cNvPr>
          <p:cNvSpPr/>
          <p:nvPr/>
        </p:nvSpPr>
        <p:spPr>
          <a:xfrm>
            <a:off x="572079" y="642220"/>
            <a:ext cx="8842485" cy="11706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假设关系复句：如果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，就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endParaRPr lang="en-US" altLang="zh-CN" sz="4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hypothetical complex sentence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如果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，就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…”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If…, then…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82C93F4-99EC-465B-8500-F5EE4600C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478" y="4346316"/>
            <a:ext cx="1799388" cy="240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55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22585" y="1454178"/>
            <a:ext cx="947590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如果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有时间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的话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，我一定多旅游。</a:t>
            </a:r>
          </a:p>
          <a:p>
            <a:pPr>
              <a:spcBef>
                <a:spcPts val="1800"/>
              </a:spcBef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如果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去北京旅游，你一定要去长城。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322" y="3654781"/>
            <a:ext cx="3393233" cy="225989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1F66345-AA07-4A93-A331-CCD50CEFAC2A}"/>
              </a:ext>
            </a:extLst>
          </p:cNvPr>
          <p:cNvSpPr/>
          <p:nvPr/>
        </p:nvSpPr>
        <p:spPr>
          <a:xfrm>
            <a:off x="1122585" y="3008450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如果 </a:t>
            </a:r>
            <a:r>
              <a:rPr lang="en-US" altLang="zh-CN" sz="36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= </a:t>
            </a:r>
            <a:r>
              <a:rPr lang="zh-CN" altLang="en-US" sz="36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要是</a:t>
            </a:r>
            <a:endParaRPr lang="zh-CN" altLang="en-US" sz="36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705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48ED922-29F5-4F99-97A6-DF56E15F8B07}"/>
              </a:ext>
            </a:extLst>
          </p:cNvPr>
          <p:cNvSpPr/>
          <p:nvPr/>
        </p:nvSpPr>
        <p:spPr>
          <a:xfrm>
            <a:off x="303745" y="421123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8DDDAE-7456-44FE-A5C9-0F16D1689262}"/>
              </a:ext>
            </a:extLst>
          </p:cNvPr>
          <p:cNvSpPr/>
          <p:nvPr/>
        </p:nvSpPr>
        <p:spPr>
          <a:xfrm>
            <a:off x="6371756" y="3429000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DEA97381-ABB1-4E9E-BA48-8F2886310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746" y="957724"/>
            <a:ext cx="7086100" cy="6069694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台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tái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M          a measure word of machine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上边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shàngbian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N  	 upside; above; on top of 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下边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xiàbiɑn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N           under; below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新款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xīnkuǎn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NP         the new style; the new arrive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功能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ɡōnɡnénɡ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N          function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打折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	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dǎzhé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VO 	 to discount</a:t>
            </a: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渴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	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kě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A           thirsty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层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	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céng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M          floor</a:t>
            </a:r>
          </a:p>
          <a:p>
            <a:pPr marL="514350" lvl="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咖啡厅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kāfēitīng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N           café</a:t>
            </a:r>
          </a:p>
          <a:p>
            <a:pPr marL="514350" lvl="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楼梯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	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lóutī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N 	  stair</a:t>
            </a:r>
          </a:p>
          <a:p>
            <a:pPr marL="0" lvl="0" indent="0">
              <a:lnSpc>
                <a:spcPct val="100000"/>
              </a:lnSpc>
              <a:buClr>
                <a:srgbClr val="D34817">
                  <a:lumMod val="75000"/>
                </a:srgbClr>
              </a:buClr>
              <a:buNone/>
            </a:pP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6B532059-BFFB-4214-89CF-450471994100}"/>
              </a:ext>
            </a:extLst>
          </p:cNvPr>
          <p:cNvSpPr txBox="1">
            <a:spLocks/>
          </p:cNvSpPr>
          <p:nvPr/>
        </p:nvSpPr>
        <p:spPr>
          <a:xfrm>
            <a:off x="6724428" y="957724"/>
            <a:ext cx="7738022" cy="1796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 startAt="11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一分钱一分货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yì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fēn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qián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yì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fēn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huò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</a:p>
          <a:p>
            <a:pPr marL="0" indent="0">
              <a:lnSpc>
                <a:spcPct val="100000"/>
              </a:lnSpc>
              <a:buClr>
                <a:srgbClr val="D34817">
                  <a:lumMod val="75000"/>
                </a:srgbClr>
              </a:buClr>
              <a:buNone/>
            </a:pP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   IE       You get what you pay for</a:t>
            </a:r>
          </a:p>
          <a:p>
            <a:pPr marL="0" indent="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None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分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fēn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M        unit of money</a:t>
            </a:r>
          </a:p>
          <a:p>
            <a:pPr marL="0" indent="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None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货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huò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N 	     commodity; goods</a:t>
            </a:r>
          </a:p>
          <a:p>
            <a:pPr marL="0" indent="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None/>
            </a:pP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10BF65DB-973D-46DC-8363-D1054E93AC1A}"/>
              </a:ext>
            </a:extLst>
          </p:cNvPr>
          <p:cNvSpPr txBox="1">
            <a:spLocks/>
          </p:cNvSpPr>
          <p:nvPr/>
        </p:nvSpPr>
        <p:spPr>
          <a:xfrm>
            <a:off x="6371756" y="4327137"/>
            <a:ext cx="5651631" cy="1796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假设关系复句：如果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，就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   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hypothetical complex sentence: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“如果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，就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If…, then…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介词：为了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preposition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“为了”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2"/>
            </a:pP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718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C6AFA0F-54B1-4BC0-8DF4-F5985B567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28775"/>
            <a:ext cx="9753600" cy="390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03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72079" y="1534638"/>
            <a:ext cx="10746643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参加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HSK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四级考试，我们得学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1200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个词语。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给家人买礼物，我花了很多钱。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给家人一个惊喜，我没告诉他们我要回国。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D1EC593-D845-43CF-939D-8C1FCE56D010}"/>
              </a:ext>
            </a:extLst>
          </p:cNvPr>
          <p:cNvSpPr/>
          <p:nvPr/>
        </p:nvSpPr>
        <p:spPr>
          <a:xfrm>
            <a:off x="572079" y="642220"/>
            <a:ext cx="6421951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介词：为了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preposition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为了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0F0A0E5-D1B1-4044-96F1-F9AA34CF3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916" y="4280133"/>
            <a:ext cx="3620472" cy="241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74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95540" y="2248333"/>
            <a:ext cx="10746643" cy="182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他来中国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学医学。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他每天跑步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有个健康的身体。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E578B90-B88F-4390-9E6C-168A6E706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457" y="186595"/>
            <a:ext cx="2180428" cy="260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FF5B48B4-8ADA-4A7D-8B21-27F0BAA87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342" y="4902088"/>
            <a:ext cx="2550367" cy="176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39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A82D6EA-51AA-4507-8D13-11B0708FF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938" y="1564141"/>
            <a:ext cx="9781481" cy="309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96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5752" y="418289"/>
            <a:ext cx="12006248" cy="694944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kern="100" dirty="0">
                <a:solidFill>
                  <a:srgbClr val="CC00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马小军：这两台咖啡机  看起来差不多，</a:t>
            </a:r>
            <a:endParaRPr lang="en-US" altLang="zh-CN" sz="3000" kern="100" dirty="0">
              <a:solidFill>
                <a:srgbClr val="CC0099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3000" kern="100" dirty="0">
                <a:solidFill>
                  <a:srgbClr val="CC00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zh-CN" altLang="en-US" sz="3000" kern="100" dirty="0">
                <a:solidFill>
                  <a:srgbClr val="CC00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上边的这台   怎么比下边的   贵这么多呢？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售货员：这是新款，功能更多，所以贵一些。</a:t>
            </a:r>
            <a:endParaRPr lang="en-US" altLang="zh-CN" sz="3000" kern="100" dirty="0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kern="100" dirty="0">
                <a:solidFill>
                  <a:srgbClr val="CC00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马小军：可以打折吗？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售货员：新款不打折。如果买下边这台，就可以打九折。您要吗？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    白：不用了，不是说“一分钱一分货”吗？就买上边这台吧。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    白：你要买什么？</a:t>
            </a:r>
            <a:endParaRPr lang="en-US" altLang="zh-CN" sz="30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kern="100" dirty="0">
                <a:solidFill>
                  <a:srgbClr val="CC00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马小军：我没有要买的。为了快点儿来找你，我还没吃早饭呢。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    白：我也有点儿渴。我们去一层的咖啡厅   吃点儿东西，怎么样？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kern="100" dirty="0">
                <a:solidFill>
                  <a:srgbClr val="CC00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马小军：好吧。别等电梯了，我们走楼梯吧。</a:t>
            </a:r>
          </a:p>
        </p:txBody>
      </p:sp>
    </p:spTree>
    <p:extLst>
      <p:ext uri="{BB962C8B-B14F-4D97-AF65-F5344CB8AC3E}">
        <p14:creationId xmlns:p14="http://schemas.microsoft.com/office/powerpoint/2010/main" val="288765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生词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969432" y="4094498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WORDS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FF9B55-E66C-4271-91F8-14CF0AC7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1" y="1245209"/>
            <a:ext cx="5965262" cy="39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13280" y="1646169"/>
            <a:ext cx="88004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咖啡机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洗衣机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冰箱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空调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70513" y="260229"/>
            <a:ext cx="133675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台</a:t>
            </a:r>
            <a:endParaRPr lang="en-US" alt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Picture 2" descr="https://timgsa.baidu.com/timg?image&amp;quality=80&amp;size=b9999_10000&amp;sec=1571747312074&amp;di=0d3f2763e21e60ccda9c1c1567d0d201&amp;imgtype=0&amp;src=http%3A%2F%2Fimages.qianyan.biz%2Fqy%2F4%2F1%2F5%2F20071081411235897.gif">
            <a:extLst>
              <a:ext uri="{FF2B5EF4-FFF2-40B4-BE49-F238E27FC236}">
                <a16:creationId xmlns:a16="http://schemas.microsoft.com/office/drawing/2014/main" id="{411F60F1-A074-4166-90FD-BFE869D12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532" y="993261"/>
            <a:ext cx="2140635" cy="236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s3.bdstatic.com/70cFv8Sh_Q1YnxGkpoWK1HF6hhy/it/u=2296414656,2353332505&amp;fm=26&amp;gp=0.jpg">
            <a:extLst>
              <a:ext uri="{FF2B5EF4-FFF2-40B4-BE49-F238E27FC236}">
                <a16:creationId xmlns:a16="http://schemas.microsoft.com/office/drawing/2014/main" id="{872086DB-4A41-41B3-9505-20127DF24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532" y="3632774"/>
            <a:ext cx="2432142" cy="251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s1.bdstatic.com/70cFuXSh_Q1YnxGkpoWK1HF6hhy/it/u=2860132634,1319752167&amp;fm=26&amp;gp=0.jpg">
            <a:extLst>
              <a:ext uri="{FF2B5EF4-FFF2-40B4-BE49-F238E27FC236}">
                <a16:creationId xmlns:a16="http://schemas.microsoft.com/office/drawing/2014/main" id="{3FF508B4-E4A7-4ED8-BBF3-6747F2D1E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722" y="1059232"/>
            <a:ext cx="2299430" cy="229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imgsa.baidu.com/timg?image&amp;quality=80&amp;size=b9999_10000&amp;sec=1572164003322&amp;di=8c4e408f6469d3216d9bbf4bc806f32b&amp;imgtype=0&amp;src=http%3A%2F%2F5b0988e595225.cdn.sohucs.com%2Fq_70%2Cc_zoom%2Cw_640%2Fimages%2F20180724%2F03f51e157fbe43828113539a93376c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365" y="3815592"/>
            <a:ext cx="2781990" cy="208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BAE6CD7-8B9C-47CB-A37A-DFFDB2C388B7}"/>
              </a:ext>
            </a:extLst>
          </p:cNvPr>
          <p:cNvSpPr/>
          <p:nvPr/>
        </p:nvSpPr>
        <p:spPr>
          <a:xfrm>
            <a:off x="1791356" y="1175905"/>
            <a:ext cx="45878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67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29955" y="2450095"/>
            <a:ext cx="11510204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你喜欢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上边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还是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下边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桌子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边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）、桌子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边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桌子上边坐着一个女生。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2340361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上边</a:t>
            </a:r>
          </a:p>
        </p:txBody>
      </p:sp>
      <p:sp>
        <p:nvSpPr>
          <p:cNvPr id="6" name="椭圆 5"/>
          <p:cNvSpPr/>
          <p:nvPr/>
        </p:nvSpPr>
        <p:spPr>
          <a:xfrm>
            <a:off x="3097716" y="251026"/>
            <a:ext cx="2340361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下边</a:t>
            </a:r>
          </a:p>
        </p:txBody>
      </p:sp>
      <p:sp>
        <p:nvSpPr>
          <p:cNvPr id="4" name="矩形 3"/>
          <p:cNvSpPr/>
          <p:nvPr/>
        </p:nvSpPr>
        <p:spPr>
          <a:xfrm>
            <a:off x="5681082" y="778079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32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上面、下面</a:t>
            </a:r>
            <a:endParaRPr lang="zh-CN" altLang="zh-CN" sz="3200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745" y="251026"/>
            <a:ext cx="2562923" cy="19221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745" y="2442116"/>
            <a:ext cx="2562923" cy="192219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5746" y="4633207"/>
            <a:ext cx="2605670" cy="173711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DF69A7A-3E45-463A-B786-FAC5DFF57FE8}"/>
              </a:ext>
            </a:extLst>
          </p:cNvPr>
          <p:cNvSpPr/>
          <p:nvPr/>
        </p:nvSpPr>
        <p:spPr>
          <a:xfrm>
            <a:off x="2363652" y="1275365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23D6622-5FC3-4A0C-846E-1ED700B6EF5A}"/>
              </a:ext>
            </a:extLst>
          </p:cNvPr>
          <p:cNvSpPr/>
          <p:nvPr/>
        </p:nvSpPr>
        <p:spPr>
          <a:xfrm>
            <a:off x="5270927" y="1275365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5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19976" y="503212"/>
            <a:ext cx="209992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打折</a:t>
            </a:r>
          </a:p>
        </p:txBody>
      </p:sp>
      <p:sp>
        <p:nvSpPr>
          <p:cNvPr id="5" name="矩形 4"/>
          <p:cNvSpPr/>
          <p:nvPr/>
        </p:nvSpPr>
        <p:spPr>
          <a:xfrm>
            <a:off x="1049856" y="2440258"/>
            <a:ext cx="94759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：东西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打折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：打折。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三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折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6216757" y="785313"/>
            <a:ext cx="1950890" cy="2095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288" y="785313"/>
            <a:ext cx="3362674" cy="172074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9314" y="3228534"/>
            <a:ext cx="2363648" cy="2628236"/>
          </a:xfrm>
          <a:prstGeom prst="rect">
            <a:avLst/>
          </a:prstGeom>
        </p:spPr>
      </p:pic>
      <p:pic>
        <p:nvPicPr>
          <p:cNvPr id="9" name="图片 8" descr="https://timgsa.baidu.com/timg?image&amp;quality=80&amp;size=b9999_10000&amp;sec=1544538499979&amp;di=956c1f33693762c31aea91764f3889a0&amp;imgtype=0&amp;src=http%3A%2F%2Fpic24.nipic.com%2F20121023%2F7054120_084812088313_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757" y="3684102"/>
            <a:ext cx="2365607" cy="17858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3270865" y="3517476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折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8550" y="351820"/>
            <a:ext cx="2476425" cy="154982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D81F712B-5065-43ED-B7D1-9A8AAB45C062}"/>
              </a:ext>
            </a:extLst>
          </p:cNvPr>
          <p:cNvSpPr/>
          <p:nvPr/>
        </p:nvSpPr>
        <p:spPr>
          <a:xfrm>
            <a:off x="2121004" y="1645684"/>
            <a:ext cx="63030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VO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4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37538" y="382385"/>
            <a:ext cx="221645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新款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74" name="Picture 2" descr="https://ss2.bdstatic.com/70cFvnSh_Q1YnxGkpoWK1HF6hhy/it/u=2335962545,3070852597&amp;fm=26&amp;gp=0.jpg">
            <a:extLst>
              <a:ext uri="{FF2B5EF4-FFF2-40B4-BE49-F238E27FC236}">
                <a16:creationId xmlns:a16="http://schemas.microsoft.com/office/drawing/2014/main" id="{7ADA85BD-CE58-46DD-A030-137698D72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3" t="3034" r="12875" b="-3034"/>
          <a:stretch/>
        </p:blipFill>
        <p:spPr bwMode="auto">
          <a:xfrm>
            <a:off x="8256538" y="492023"/>
            <a:ext cx="3421295" cy="237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A2A5D5D-E809-4914-9AB1-3B46732449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97" t="8520" r="14715" b="34125"/>
          <a:stretch/>
        </p:blipFill>
        <p:spPr>
          <a:xfrm>
            <a:off x="9229785" y="3480176"/>
            <a:ext cx="2395470" cy="271744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4445F9E-9293-431E-B269-8C4669A4AD04}"/>
              </a:ext>
            </a:extLst>
          </p:cNvPr>
          <p:cNvSpPr/>
          <p:nvPr/>
        </p:nvSpPr>
        <p:spPr>
          <a:xfrm>
            <a:off x="893695" y="2272787"/>
            <a:ext cx="83360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新款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不打折。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新款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65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折。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这是最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新款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的手机。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店里刚到了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新款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，您想不想看看？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ss3.bdstatic.com/70cFv8Sh_Q1YnxGkpoWK1HF6hhy/it/u=1904926400,3954616607&amp;fm=26&amp;gp=0.jpg">
            <a:extLst>
              <a:ext uri="{FF2B5EF4-FFF2-40B4-BE49-F238E27FC236}">
                <a16:creationId xmlns:a16="http://schemas.microsoft.com/office/drawing/2014/main" id="{BD9D538F-8ED6-4761-9C19-E0D64FC30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0" t="8902" r="10995" b="20926"/>
          <a:stretch/>
        </p:blipFill>
        <p:spPr bwMode="auto">
          <a:xfrm>
            <a:off x="3205846" y="382385"/>
            <a:ext cx="2103366" cy="144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09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37538" y="382385"/>
            <a:ext cx="221645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功能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4445F9E-9293-431E-B269-8C4669A4AD04}"/>
              </a:ext>
            </a:extLst>
          </p:cNvPr>
          <p:cNvSpPr/>
          <p:nvPr/>
        </p:nvSpPr>
        <p:spPr>
          <a:xfrm>
            <a:off x="437538" y="2257827"/>
            <a:ext cx="7889407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微信有什么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功能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聊天、发红包、交钱、点外卖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</a:p>
          <a:p>
            <a:pPr>
              <a:spcBef>
                <a:spcPts val="1800"/>
              </a:spcBef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微信有很多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功能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这是今年的新款，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功能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更多。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ss1.bdstatic.com/70cFvXSh_Q1YnxGkpoWK1HF6hhy/it/u=1515925741,4194330064&amp;fm=26&amp;gp=0.jpg">
            <a:extLst>
              <a:ext uri="{FF2B5EF4-FFF2-40B4-BE49-F238E27FC236}">
                <a16:creationId xmlns:a16="http://schemas.microsoft.com/office/drawing/2014/main" id="{92EE62C8-E19F-42C0-81E9-4F4D05FC0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941" y="630887"/>
            <a:ext cx="3323839" cy="228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timgsa.baidu.com/timg?image&amp;quality=80&amp;size=b9999_10000&amp;sec=1571747312074&amp;di=0d3f2763e21e60ccda9c1c1567d0d201&amp;imgtype=0&amp;src=http%3A%2F%2Fimages.qianyan.biz%2Fqy%2F4%2F1%2F5%2F20071081411235897.gif">
            <a:extLst>
              <a:ext uri="{FF2B5EF4-FFF2-40B4-BE49-F238E27FC236}">
                <a16:creationId xmlns:a16="http://schemas.microsoft.com/office/drawing/2014/main" id="{F591E423-0C66-452A-A9F2-00A72B60E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93" y="3325969"/>
            <a:ext cx="2590337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AE439E5-EC27-435E-9133-97F230F08C07}"/>
              </a:ext>
            </a:extLst>
          </p:cNvPr>
          <p:cNvSpPr/>
          <p:nvPr/>
        </p:nvSpPr>
        <p:spPr>
          <a:xfrm>
            <a:off x="2584459" y="1310612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8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00963" y="3429000"/>
            <a:ext cx="83334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我今天一点儿水也没喝，觉得很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渴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渴不渴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？来杯咖啡吧！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0" y="232364"/>
            <a:ext cx="1958261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渴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794" y="232364"/>
            <a:ext cx="4205740" cy="30041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5714072-331E-4721-AA1E-B9AC4BDB1DB7}"/>
              </a:ext>
            </a:extLst>
          </p:cNvPr>
          <p:cNvSpPr/>
          <p:nvPr/>
        </p:nvSpPr>
        <p:spPr>
          <a:xfrm>
            <a:off x="2341863" y="1305895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8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5651</TotalTime>
  <Words>785</Words>
  <Application>Microsoft Office PowerPoint</Application>
  <PresentationFormat>宽屏</PresentationFormat>
  <Paragraphs>120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等线</vt:lpstr>
      <vt:lpstr>仿宋</vt:lpstr>
      <vt:lpstr>黑体</vt:lpstr>
      <vt:lpstr>华文楷体</vt:lpstr>
      <vt:lpstr>Rockwell</vt:lpstr>
      <vt:lpstr>Rockwell Condensed</vt:lpstr>
      <vt:lpstr>Times New Roman</vt:lpstr>
      <vt:lpstr>Wingdings</vt:lpstr>
      <vt:lpstr>木活字</vt:lpstr>
      <vt:lpstr>第10课  我们想给她一个惊喜。</vt:lpstr>
      <vt:lpstr>PowerPoint 演示文稿</vt:lpstr>
      <vt:lpstr>生词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货     东西</vt:lpstr>
      <vt:lpstr>PowerPoint 演示文稿</vt:lpstr>
      <vt:lpstr>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蒙 陈</cp:lastModifiedBy>
  <cp:revision>616</cp:revision>
  <dcterms:created xsi:type="dcterms:W3CDTF">2018-09-22T11:56:25Z</dcterms:created>
  <dcterms:modified xsi:type="dcterms:W3CDTF">2020-12-16T23:43:23Z</dcterms:modified>
</cp:coreProperties>
</file>