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328" r:id="rId3"/>
    <p:sldId id="858" r:id="rId4"/>
    <p:sldId id="1447" r:id="rId5"/>
    <p:sldId id="1590" r:id="rId6"/>
    <p:sldId id="1374" r:id="rId7"/>
    <p:sldId id="1575" r:id="rId8"/>
    <p:sldId id="1448" r:id="rId9"/>
    <p:sldId id="1419" r:id="rId10"/>
    <p:sldId id="1591" r:id="rId11"/>
    <p:sldId id="1450" r:id="rId12"/>
    <p:sldId id="1472" r:id="rId13"/>
    <p:sldId id="1765" r:id="rId14"/>
    <p:sldId id="1463" r:id="rId15"/>
    <p:sldId id="1592" r:id="rId16"/>
    <p:sldId id="1499" r:id="rId17"/>
    <p:sldId id="1577" r:id="rId18"/>
    <p:sldId id="1462" r:id="rId19"/>
    <p:sldId id="1593" r:id="rId20"/>
    <p:sldId id="945" r:id="rId21"/>
    <p:sldId id="1495" r:id="rId22"/>
    <p:sldId id="1760" r:id="rId23"/>
    <p:sldId id="1594" r:id="rId24"/>
    <p:sldId id="1496" r:id="rId25"/>
    <p:sldId id="1585" r:id="rId26"/>
    <p:sldId id="1763" r:id="rId27"/>
    <p:sldId id="1589" r:id="rId28"/>
    <p:sldId id="1564" r:id="rId29"/>
    <p:sldId id="1764" r:id="rId30"/>
    <p:sldId id="1425" r:id="rId31"/>
    <p:sldId id="147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99"/>
    <a:srgbClr val="FF0000"/>
    <a:srgbClr val="FF6600"/>
    <a:srgbClr val="CC0099"/>
    <a:srgbClr val="008000"/>
    <a:srgbClr val="FFFFCC"/>
    <a:srgbClr val="00FFCC"/>
    <a:srgbClr val="99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2" autoAdjust="0"/>
    <p:restoredTop sz="90746" autoAdjust="0"/>
  </p:normalViewPr>
  <p:slideViewPr>
    <p:cSldViewPr snapToGrid="0">
      <p:cViewPr varScale="1">
        <p:scale>
          <a:sx n="78" d="100"/>
          <a:sy n="78" d="100"/>
        </p:scale>
        <p:origin x="624" y="67"/>
      </p:cViewPr>
      <p:guideLst>
        <p:guide orient="horz" pos="2160"/>
        <p:guide pos="38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135FE-73F9-4B97-A8B7-A096687FCB7D}" type="datetimeFigureOut">
              <a:rPr lang="zh-CN" altLang="en-US" smtClean="0"/>
              <a:t>2020/12/15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14BBA-7D18-459C-AE7F-A53DA9F6A9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256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44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14BBA-7D18-459C-AE7F-A53DA9F6A9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8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12/15/2020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-40000" contrast="20000"/>
                        </a14:imgEffect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27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00425" y="1948759"/>
            <a:ext cx="10819040" cy="2458721"/>
          </a:xfrm>
        </p:spPr>
        <p:txBody>
          <a:bodyPr/>
          <a:lstStyle/>
          <a:p>
            <a:pPr algn="ctr"/>
            <a:r>
              <a:rPr lang="zh-CN" altLang="en-US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lang="zh-CN" altLang="en-US" sz="5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他一点儿水果也没吃？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1288" y="4979324"/>
            <a:ext cx="7891272" cy="1280160"/>
          </a:xfrm>
        </p:spPr>
        <p:txBody>
          <a:bodyPr>
            <a:normAutofit fontScale="90000" lnSpcReduction="2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山东大学国际教育学院</a:t>
            </a:r>
            <a:endParaRPr lang="en-US" altLang="zh-CN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来华留学生预科部</a:t>
            </a: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28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9092" y="1800443"/>
            <a:ext cx="1034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jiǔ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tā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yìdiǎnr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shuǐguǒ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yě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méi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chī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48672" y="4148327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25399" y="1902478"/>
            <a:ext cx="9475903" cy="5521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师傅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，去机场。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：好！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师傅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，多少钱？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：五十二块三。</a:t>
            </a:r>
          </a:p>
          <a:p>
            <a:pPr>
              <a:lnSpc>
                <a:spcPct val="150000"/>
              </a:lnSpc>
            </a:pP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118222" y="573578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师傅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7" r="1256" b="7057"/>
          <a:stretch/>
        </p:blipFill>
        <p:spPr>
          <a:xfrm>
            <a:off x="6524823" y="2166641"/>
            <a:ext cx="4472116" cy="260200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4DB5245-F761-436C-8740-8C07FFBFBD5D}"/>
              </a:ext>
            </a:extLst>
          </p:cNvPr>
          <p:cNvSpPr/>
          <p:nvPr/>
        </p:nvSpPr>
        <p:spPr>
          <a:xfrm>
            <a:off x="3359802" y="144081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0877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容易</a:t>
            </a:r>
          </a:p>
        </p:txBody>
      </p:sp>
      <p:sp>
        <p:nvSpPr>
          <p:cNvPr id="5" name="矩形 4"/>
          <p:cNvSpPr/>
          <p:nvPr/>
        </p:nvSpPr>
        <p:spPr>
          <a:xfrm>
            <a:off x="687464" y="1624240"/>
            <a:ext cx="947590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这些问题都很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容易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这次考试不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容易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，可是大家的成绩都很好。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很多事说起来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容易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，做起来难。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天气变化很大，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容易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感冒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白色的衣服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容易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脏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691" y="4351456"/>
            <a:ext cx="3481352" cy="2366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4285230" y="5971456"/>
            <a:ext cx="1293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āng 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dirty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5E6ECA3-C21F-482F-8424-43A785A27A30}"/>
              </a:ext>
            </a:extLst>
          </p:cNvPr>
          <p:cNvSpPr/>
          <p:nvPr/>
        </p:nvSpPr>
        <p:spPr>
          <a:xfrm>
            <a:off x="2661712" y="1097561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03238" y="365013"/>
            <a:ext cx="204520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刚</a:t>
            </a:r>
          </a:p>
        </p:txBody>
      </p:sp>
      <p:sp>
        <p:nvSpPr>
          <p:cNvPr id="5" name="矩形 4"/>
          <p:cNvSpPr/>
          <p:nvPr/>
        </p:nvSpPr>
        <p:spPr>
          <a:xfrm>
            <a:off x="3883194" y="176856"/>
            <a:ext cx="9475903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：你等了很长时间了吧？对不起！！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：没关系，我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刚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spcBef>
                <a:spcPts val="1200"/>
              </a:spcBef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：你们认识很多年了吧？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：不，我们九月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刚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认识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3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：一起吃饭吧！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n-US" altLang="zh-CN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刚刚</a:t>
            </a:r>
            <a:r>
              <a:rPr lang="zh-CN" altLang="en-US" sz="36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吃</a:t>
            </a:r>
            <a:r>
              <a:rPr lang="zh-CN" altLang="en-US" sz="3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完饭。明天一起吃吧！</a:t>
            </a:r>
          </a:p>
        </p:txBody>
      </p:sp>
      <p:sp>
        <p:nvSpPr>
          <p:cNvPr id="6" name="矩形 5"/>
          <p:cNvSpPr/>
          <p:nvPr/>
        </p:nvSpPr>
        <p:spPr>
          <a:xfrm>
            <a:off x="3797232" y="5054584"/>
            <a:ext cx="947590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刚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到中国的时候，我没有朋友。</a:t>
            </a:r>
          </a:p>
          <a:p>
            <a:pPr lvl="0">
              <a:spcBef>
                <a:spcPts val="1200"/>
              </a:spcBef>
            </a:pP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刚刚</a:t>
            </a:r>
            <a:r>
              <a:rPr lang="zh-CN" altLang="en-US" sz="36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认识他的时候，他比现在好看。</a:t>
            </a:r>
          </a:p>
        </p:txBody>
      </p:sp>
      <p:cxnSp>
        <p:nvCxnSpPr>
          <p:cNvPr id="7" name="直接箭头连接符 6"/>
          <p:cNvCxnSpPr/>
          <p:nvPr/>
        </p:nvCxnSpPr>
        <p:spPr>
          <a:xfrm>
            <a:off x="424876" y="3419148"/>
            <a:ext cx="2783534" cy="10160"/>
          </a:xfrm>
          <a:prstGeom prst="straightConnector1">
            <a:avLst/>
          </a:prstGeom>
          <a:ln w="7620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448446" y="3101517"/>
            <a:ext cx="0" cy="284480"/>
          </a:xfrm>
          <a:prstGeom prst="line">
            <a:avLst/>
          </a:prstGeom>
          <a:ln w="762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124252" y="3101517"/>
            <a:ext cx="0" cy="284480"/>
          </a:xfrm>
          <a:prstGeom prst="line">
            <a:avLst/>
          </a:prstGeom>
          <a:ln w="762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上箭头标注 9"/>
          <p:cNvSpPr/>
          <p:nvPr/>
        </p:nvSpPr>
        <p:spPr>
          <a:xfrm>
            <a:off x="1925206" y="3462459"/>
            <a:ext cx="1046480" cy="660400"/>
          </a:xfrm>
          <a:prstGeom prst="upArrowCallou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现在</a:t>
            </a:r>
          </a:p>
        </p:txBody>
      </p:sp>
      <p:sp>
        <p:nvSpPr>
          <p:cNvPr id="14" name="上箭头标注 13"/>
          <p:cNvSpPr/>
          <p:nvPr/>
        </p:nvSpPr>
        <p:spPr>
          <a:xfrm>
            <a:off x="609813" y="3461189"/>
            <a:ext cx="1046480" cy="984688"/>
          </a:xfrm>
          <a:prstGeom prst="upArrowCallou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past action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154546" y="2778499"/>
            <a:ext cx="1273344" cy="5797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Short !!</a:t>
            </a:r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78384" y="1989701"/>
            <a:ext cx="2625667" cy="74890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5min / 3days / 2months / 2years… 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416075" y="5200650"/>
            <a:ext cx="2783534" cy="10160"/>
          </a:xfrm>
          <a:prstGeom prst="straightConnector1">
            <a:avLst/>
          </a:prstGeom>
          <a:ln w="76200">
            <a:solidFill>
              <a:srgbClr val="00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2439645" y="4883019"/>
            <a:ext cx="0" cy="284480"/>
          </a:xfrm>
          <a:prstGeom prst="line">
            <a:avLst/>
          </a:prstGeom>
          <a:ln w="762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115451" y="4883019"/>
            <a:ext cx="0" cy="284480"/>
          </a:xfrm>
          <a:prstGeom prst="line">
            <a:avLst/>
          </a:prstGeom>
          <a:ln w="762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上箭头标注 19"/>
          <p:cNvSpPr/>
          <p:nvPr/>
        </p:nvSpPr>
        <p:spPr>
          <a:xfrm>
            <a:off x="1916405" y="5243961"/>
            <a:ext cx="1046480" cy="660400"/>
          </a:xfrm>
          <a:prstGeom prst="upArrowCallou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现在</a:t>
            </a:r>
          </a:p>
        </p:txBody>
      </p:sp>
      <p:sp>
        <p:nvSpPr>
          <p:cNvPr id="21" name="上箭头标注 20"/>
          <p:cNvSpPr/>
          <p:nvPr/>
        </p:nvSpPr>
        <p:spPr>
          <a:xfrm>
            <a:off x="601012" y="5242691"/>
            <a:ext cx="1046480" cy="984688"/>
          </a:xfrm>
          <a:prstGeom prst="upArrowCallout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 past action</a:t>
            </a:r>
            <a:endParaRPr lang="zh-CN" altLang="en-US" sz="20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162031" y="4602829"/>
            <a:ext cx="250048" cy="57973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BD8E42F-AC72-4353-85AE-BE8411208D77}"/>
              </a:ext>
            </a:extLst>
          </p:cNvPr>
          <p:cNvSpPr/>
          <p:nvPr/>
        </p:nvSpPr>
        <p:spPr>
          <a:xfrm>
            <a:off x="2407970" y="1326411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FA36DFF-8A96-4A2A-8A7E-804D067A9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1428750"/>
            <a:ext cx="98012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93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4855" y="2397297"/>
            <a:ext cx="717938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学、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小龙今年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上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他已经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小学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毕业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了。</a:t>
            </a:r>
          </a:p>
        </p:txBody>
      </p:sp>
      <p:sp>
        <p:nvSpPr>
          <p:cNvPr id="10" name="椭圆 9"/>
          <p:cNvSpPr/>
          <p:nvPr/>
        </p:nvSpPr>
        <p:spPr>
          <a:xfrm>
            <a:off x="740492" y="693477"/>
            <a:ext cx="20269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小学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AC3D60-3E61-4A99-A8F8-0D2741BAA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61" y="1562195"/>
            <a:ext cx="5212584" cy="327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277059E-5625-482E-9713-F09CA9A68325}"/>
              </a:ext>
            </a:extLst>
          </p:cNvPr>
          <p:cNvSpPr/>
          <p:nvPr/>
        </p:nvSpPr>
        <p:spPr>
          <a:xfrm>
            <a:off x="2767461" y="156219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482" y="2785163"/>
            <a:ext cx="4512794" cy="181141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28585" y="2398874"/>
            <a:ext cx="7179381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小龙今年上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年级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你今年上大几？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我今年上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大三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椭圆 6"/>
          <p:cNvSpPr/>
          <p:nvPr/>
        </p:nvSpPr>
        <p:spPr>
          <a:xfrm>
            <a:off x="1100478" y="596109"/>
            <a:ext cx="20269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年级</a:t>
            </a:r>
          </a:p>
        </p:txBody>
      </p:sp>
      <p:sp>
        <p:nvSpPr>
          <p:cNvPr id="8" name="矩形 7"/>
          <p:cNvSpPr/>
          <p:nvPr/>
        </p:nvSpPr>
        <p:spPr>
          <a:xfrm>
            <a:off x="4240687" y="1915934"/>
            <a:ext cx="635246" cy="56855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几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CDC7005-362A-4AAE-B1D2-FE749E972862}"/>
              </a:ext>
            </a:extLst>
          </p:cNvPr>
          <p:cNvSpPr/>
          <p:nvPr/>
        </p:nvSpPr>
        <p:spPr>
          <a:xfrm>
            <a:off x="3127447" y="1477104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0877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轻松</a:t>
            </a:r>
          </a:p>
        </p:txBody>
      </p:sp>
      <p:sp>
        <p:nvSpPr>
          <p:cNvPr id="5" name="矩形 4"/>
          <p:cNvSpPr/>
          <p:nvPr/>
        </p:nvSpPr>
        <p:spPr>
          <a:xfrm>
            <a:off x="649805" y="1898337"/>
            <a:ext cx="1033664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在中国学习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轻松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，还是在你的国家学习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轻松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在银行工作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轻松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他想找一个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轻松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的工作。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现在的孩子一点儿也不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轻松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6371" y="3603009"/>
            <a:ext cx="4034990" cy="309349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12C04E87-72E5-43DA-AFBE-9CF70F303583}"/>
              </a:ext>
            </a:extLst>
          </p:cNvPr>
          <p:cNvSpPr/>
          <p:nvPr/>
        </p:nvSpPr>
        <p:spPr>
          <a:xfrm>
            <a:off x="2533893" y="1263380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66042" y="1977229"/>
            <a:ext cx="62790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他的成绩是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？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他的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成绩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66042" y="595155"/>
            <a:ext cx="215759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成绩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381" y="4256517"/>
            <a:ext cx="6769819" cy="1684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8572500" y="5380891"/>
            <a:ext cx="102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Brush Script MT" panose="03060802040406070304" pitchFamily="66" charset="0"/>
                <a:cs typeface="Calibri" panose="020F0502020204030204" pitchFamily="34" charset="0"/>
              </a:rPr>
              <a:t>99</a:t>
            </a:r>
            <a:endParaRPr lang="zh-CN" altLang="en-US" sz="3600" dirty="0">
              <a:solidFill>
                <a:srgbClr val="FF0000"/>
              </a:solidFill>
              <a:latin typeface="Brush Script MT" panose="03060802040406070304" pitchFamily="66" charset="0"/>
              <a:cs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F6C7596-5383-4C85-BCA7-035DC3E73F72}"/>
              </a:ext>
            </a:extLst>
          </p:cNvPr>
          <p:cNvSpPr/>
          <p:nvPr/>
        </p:nvSpPr>
        <p:spPr>
          <a:xfrm>
            <a:off x="3104164" y="140610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57245" y="1909082"/>
            <a:ext cx="7179381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音乐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我用手机听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音乐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我喜欢一边开车一边听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音乐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音乐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0269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音乐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626" y="2406500"/>
            <a:ext cx="3657600" cy="295534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8872623-97B6-4C06-99AC-76F2EA671AFB}"/>
              </a:ext>
            </a:extLst>
          </p:cNvPr>
          <p:cNvSpPr/>
          <p:nvPr/>
        </p:nvSpPr>
        <p:spPr>
          <a:xfrm>
            <a:off x="2632215" y="1049260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200338" y="2409848"/>
            <a:ext cx="6279092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了！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我最近不太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姐姐是医生，她的工作很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66042" y="595155"/>
            <a:ext cx="2157598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累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F3AB98-8301-4B6D-BAE9-2FAD8D2EF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99" y="1513860"/>
            <a:ext cx="42862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487EDC4-1117-466C-95E4-F5DEE885EA8C}"/>
              </a:ext>
            </a:extLst>
          </p:cNvPr>
          <p:cNvSpPr/>
          <p:nvPr/>
        </p:nvSpPr>
        <p:spPr>
          <a:xfrm>
            <a:off x="3023640" y="1465604"/>
            <a:ext cx="64633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Adj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2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848ED922-29F5-4F99-97A6-DF56E15F8B07}"/>
              </a:ext>
            </a:extLst>
          </p:cNvPr>
          <p:cNvSpPr/>
          <p:nvPr/>
        </p:nvSpPr>
        <p:spPr>
          <a:xfrm>
            <a:off x="303745" y="421123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88DDDAE-7456-44FE-A5C9-0F16D1689262}"/>
              </a:ext>
            </a:extLst>
          </p:cNvPr>
          <p:cNvSpPr/>
          <p:nvPr/>
        </p:nvSpPr>
        <p:spPr>
          <a:xfrm>
            <a:off x="6194474" y="3692059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02AC39F2-8E09-4D06-9C3D-8B5E18222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745" y="1040128"/>
            <a:ext cx="13831805" cy="6604164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身体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	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shēntǐ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N  	 health; body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检查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	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jiǎnchá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	 to check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儿童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értóng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N          child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附近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	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fùjìn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N	nearby</a:t>
            </a:r>
          </a:p>
          <a:p>
            <a:pPr marL="514350" indent="-514350" algn="l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打车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	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dǎchē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VO	to take a taxi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师傅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	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shīfu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N         respectful form of 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None/>
            </a:pP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address for a skilled worker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7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容易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	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róngyi         A	easy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7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刚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gāng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Adv	just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7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小学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xiǎoxué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          primary school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7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年级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niánjí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N          grade</a:t>
            </a: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lvl="0" indent="-514350">
              <a:lnSpc>
                <a:spcPct val="100000"/>
              </a:lnSpc>
              <a:spcBef>
                <a:spcPts val="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7"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39789E63-8C79-4AFF-89A6-A1B0489C99AA}"/>
              </a:ext>
            </a:extLst>
          </p:cNvPr>
          <p:cNvSpPr txBox="1">
            <a:spLocks/>
          </p:cNvSpPr>
          <p:nvPr/>
        </p:nvSpPr>
        <p:spPr>
          <a:xfrm>
            <a:off x="6096000" y="1040128"/>
            <a:ext cx="7815481" cy="2430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轻松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qīngsōng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A	          relaxed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成绩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chéngjì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N          score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音乐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yīnyuè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N          music</a:t>
            </a:r>
            <a:endParaRPr lang="en-US" altLang="zh-CN" sz="1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累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en-US" altLang="zh-CN" sz="1800" dirty="0" err="1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lèi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          A           tired</a:t>
            </a:r>
          </a:p>
          <a:p>
            <a:pPr marL="514350" indent="-514350">
              <a:lnSpc>
                <a:spcPct val="100000"/>
              </a:lnSpc>
              <a:spcBef>
                <a:spcPts val="8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11"/>
            </a:pPr>
            <a:endParaRPr lang="en-US" altLang="zh-CN" sz="18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CC74F135-B86C-4224-AC35-2FAC238F60CB}"/>
              </a:ext>
            </a:extLst>
          </p:cNvPr>
          <p:cNvSpPr txBox="1">
            <a:spLocks/>
          </p:cNvSpPr>
          <p:nvPr/>
        </p:nvSpPr>
        <p:spPr>
          <a:xfrm>
            <a:off x="5987845" y="4449932"/>
            <a:ext cx="10868891" cy="2200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27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00000"/>
              </a:lnSpc>
              <a:spcBef>
                <a:spcPts val="15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祈使句：不要</a:t>
            </a:r>
            <a:r>
              <a:rPr lang="zh-CN" altLang="en-US" sz="2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imperative sentence</a:t>
            </a:r>
          </a:p>
          <a:p>
            <a:pPr marL="0" indent="0">
              <a:lnSpc>
                <a:spcPct val="100000"/>
              </a:lnSpc>
              <a:spcBef>
                <a:spcPts val="150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“不要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Don’t…</a:t>
            </a:r>
          </a:p>
          <a:p>
            <a:pPr marL="514350" indent="-514350">
              <a:lnSpc>
                <a:spcPct val="100000"/>
              </a:lnSpc>
              <a:spcBef>
                <a:spcPts val="15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2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副词：就（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“就”（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1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150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2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强调否定格式（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emphatic negative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0718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91623" y="2095514"/>
            <a:ext cx="8439190" cy="274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开始上课，大家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玩手机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不要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哭，我们会帮你的。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不要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着急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84434" y="4963465"/>
            <a:ext cx="4762500" cy="83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担心、太累、忘记带卡</a:t>
            </a:r>
            <a:endParaRPr lang="en-US" altLang="zh-CN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A2DDA21-5AAB-4C57-BD09-40877D43A63A}"/>
              </a:ext>
            </a:extLst>
          </p:cNvPr>
          <p:cNvSpPr/>
          <p:nvPr/>
        </p:nvSpPr>
        <p:spPr>
          <a:xfrm>
            <a:off x="572079" y="642220"/>
            <a:ext cx="11276677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祈使句：不要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……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imperative sentence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不要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……”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Don’t…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DE7F07-8FEF-4171-A4D3-B9B814405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370" y="3137344"/>
            <a:ext cx="47625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B80D8181-1DAB-4525-9AD9-896314672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98" y="1582225"/>
            <a:ext cx="97917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53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12716" y="2068379"/>
            <a:ext cx="8568472" cy="30162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：请问，学生食堂在哪儿？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：你知道图书馆吗？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：知道。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altLang="zh-CN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：食堂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在图书馆旁边。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4ADF236-2925-4A59-8978-AD6685418051}"/>
              </a:ext>
            </a:extLst>
          </p:cNvPr>
          <p:cNvSpPr/>
          <p:nvPr/>
        </p:nvSpPr>
        <p:spPr>
          <a:xfrm>
            <a:off x="572079" y="642220"/>
            <a:ext cx="5054589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副词：就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657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56250" y="2011121"/>
            <a:ext cx="7675943" cy="30162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：请问，哪位是李老师？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！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：哪个人是米雪？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：那个长头发的女生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米雪。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33600" y="1666502"/>
            <a:ext cx="10058400" cy="4050792"/>
          </a:xfrm>
        </p:spPr>
        <p:txBody>
          <a:bodyPr/>
          <a:lstStyle/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→  食堂就在哪儿？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食堂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图书馆旁边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→  哪个女生是米雪？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 defTabSz="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CN" altLang="en-US" sz="4000" u="sng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那个长头发的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女生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就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是米雪。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乘号 3"/>
          <p:cNvSpPr/>
          <p:nvPr/>
        </p:nvSpPr>
        <p:spPr>
          <a:xfrm>
            <a:off x="3959352" y="1666502"/>
            <a:ext cx="589280" cy="743712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83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9E5B182-6065-4453-A402-6574B913B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1133475"/>
            <a:ext cx="9191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159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70174" y="2406193"/>
            <a:ext cx="9475903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今天不冷。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今天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一点儿都不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冷。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这双鞋不好看。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这双鞋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一点儿都不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好看。</a:t>
            </a:r>
          </a:p>
        </p:txBody>
      </p:sp>
      <p:sp>
        <p:nvSpPr>
          <p:cNvPr id="4" name="Rectangle 7"/>
          <p:cNvSpPr/>
          <p:nvPr/>
        </p:nvSpPr>
        <p:spPr>
          <a:xfrm>
            <a:off x="686589" y="1581843"/>
            <a:ext cx="6394305" cy="9910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华文新魏" pitchFamily="2" charset="-122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一点儿也</a:t>
            </a:r>
            <a:r>
              <a:rPr lang="en-US" altLang="zh-CN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en-US" altLang="zh-CN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en-US" altLang="zh-CN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+A/V</a:t>
            </a:r>
            <a:endParaRPr lang="en-US" sz="40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569" y="3504363"/>
            <a:ext cx="4032088" cy="240482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DC14B1B6-1EB5-4782-AC4E-E1145AF67FE7}"/>
              </a:ext>
            </a:extLst>
          </p:cNvPr>
          <p:cNvSpPr/>
          <p:nvPr/>
        </p:nvSpPr>
        <p:spPr>
          <a:xfrm>
            <a:off x="572079" y="642220"/>
            <a:ext cx="8880957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强调否定格式（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emphatic negative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3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03025" y="2136885"/>
            <a:ext cx="9475903" cy="3668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昨天的作业不多。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昨天的作业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一点儿也不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多。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我不喜欢踢足球。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一点儿也不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喜欢踢足球。</a:t>
            </a:r>
          </a:p>
        </p:txBody>
      </p:sp>
      <p:sp>
        <p:nvSpPr>
          <p:cNvPr id="4" name="Rectangle 7"/>
          <p:cNvSpPr/>
          <p:nvPr/>
        </p:nvSpPr>
        <p:spPr>
          <a:xfrm>
            <a:off x="991516" y="791921"/>
            <a:ext cx="6394305" cy="99100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华文新魏" pitchFamily="2" charset="-122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华文新魏" pitchFamily="2" charset="-122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一点儿也</a:t>
            </a:r>
            <a:r>
              <a:rPr lang="en-US" altLang="zh-CN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</a:t>
            </a:r>
            <a:r>
              <a:rPr lang="en-US" altLang="zh-CN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en-US" altLang="zh-CN" sz="400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+A/V</a:t>
            </a:r>
            <a:endParaRPr lang="en-US" sz="4000" dirty="0">
              <a:solidFill>
                <a:srgbClr val="FFFF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4461958A-413F-4C8E-A998-14EABC8B0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714" y="2396682"/>
            <a:ext cx="3409028" cy="340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12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B47C643-5FCD-40E9-9B71-095CB686C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095375"/>
            <a:ext cx="10582275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3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76" y="694544"/>
            <a:ext cx="12006248" cy="54689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  雪：王老师，我想请一天假，今天   我不能去上课了。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    语：你怎么了？病了吗？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  雪：您不用担心，我没事儿。是我儿子小龙，他身体不舒服。</a:t>
            </a:r>
            <a:endParaRPr lang="en-US" altLang="zh-CN" sz="3200" kern="100" dirty="0">
              <a:solidFill>
                <a:srgbClr val="0070C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我准备   带他去医院   检查一下。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    语：好的，你不要着急。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  雪：王老师，您知道   儿童医院在哪儿吗？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3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王    语：儿童医院   就在火车站附近，你们打车去吧。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7093" y="791349"/>
            <a:ext cx="12006248" cy="54689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  雪：师傅，去儿童医院。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司    机：孩子病了吗？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  雪：是，最近天气变化很大，孩子特别容易生病。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司    机：我儿子   也是上个星期病的，昨天才刚好。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  雪：你儿子多大？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司    机：十岁，上小学四年级。现在的孩子   一点儿也不轻松，</a:t>
            </a:r>
            <a:endParaRPr lang="en-US" altLang="zh-CN" sz="3200" kern="1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3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zh-CN" altLang="en-US" sz="3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除了要成绩好，还要去学英语、学音乐、学画画儿。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200" kern="100" dirty="0">
                <a:solidFill>
                  <a:srgbClr val="0070C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    雪：现在的孩子    太累了！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身体</a:t>
            </a:r>
            <a:r>
              <a:rPr lang="en-US" altLang="zh-CN" sz="4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62697" y="2654127"/>
            <a:ext cx="9475903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：最近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身体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怎么样？</a:t>
            </a:r>
          </a:p>
          <a:p>
            <a:pPr>
              <a:lnSpc>
                <a:spcPct val="150000"/>
              </a:lnSpc>
            </a:pP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：还不错。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身体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不舒服。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812" y="1400866"/>
            <a:ext cx="1725012" cy="363926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55AAD17-0A7B-4335-84ED-2AA8A83BC4E6}"/>
              </a:ext>
            </a:extLst>
          </p:cNvPr>
          <p:cNvSpPr/>
          <p:nvPr/>
        </p:nvSpPr>
        <p:spPr>
          <a:xfrm>
            <a:off x="2661712" y="1170033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728054" y="423798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检查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771" y="1299652"/>
            <a:ext cx="4406071" cy="30666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87134" y="1676672"/>
            <a:ext cx="70683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检查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身体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每年查体是个好习惯。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检查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行李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你再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检查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一下儿！别忘带东西。</a:t>
            </a:r>
          </a:p>
        </p:txBody>
      </p:sp>
      <p:sp>
        <p:nvSpPr>
          <p:cNvPr id="4" name="矩形 3"/>
          <p:cNvSpPr/>
          <p:nvPr/>
        </p:nvSpPr>
        <p:spPr>
          <a:xfrm>
            <a:off x="4282619" y="1676672"/>
            <a:ext cx="12105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查体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23E4E88-50B8-4BAD-8C95-2AD55A5A1CA3}"/>
              </a:ext>
            </a:extLst>
          </p:cNvPr>
          <p:cNvSpPr/>
          <p:nvPr/>
        </p:nvSpPr>
        <p:spPr>
          <a:xfrm>
            <a:off x="3021774" y="1215007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76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56339" y="5060298"/>
            <a:ext cx="2751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儿童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医院</a:t>
            </a:r>
          </a:p>
        </p:txBody>
      </p:sp>
      <p:sp>
        <p:nvSpPr>
          <p:cNvPr id="10" name="椭圆 9"/>
          <p:cNvSpPr/>
          <p:nvPr/>
        </p:nvSpPr>
        <p:spPr>
          <a:xfrm>
            <a:off x="514350" y="251026"/>
            <a:ext cx="2026969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儿童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834" y="1849501"/>
            <a:ext cx="4286250" cy="27241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b="4555"/>
          <a:stretch/>
        </p:blipFill>
        <p:spPr>
          <a:xfrm>
            <a:off x="6585439" y="1849501"/>
            <a:ext cx="3989928" cy="281688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871917" y="5145623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儿童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节</a:t>
            </a:r>
            <a:endParaRPr lang="en-US" altLang="zh-CN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928857D-FA87-4102-8C1D-8C672CEE6E7C}"/>
              </a:ext>
            </a:extLst>
          </p:cNvPr>
          <p:cNvSpPr/>
          <p:nvPr/>
        </p:nvSpPr>
        <p:spPr>
          <a:xfrm>
            <a:off x="2612551" y="105580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07522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</a:rPr>
              <a:t>儿童   孩子  小朋友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85887" y="1726942"/>
            <a:ext cx="873405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儿童       儿童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节、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儿童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医院</a:t>
            </a:r>
          </a:p>
          <a:p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/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      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地上坐着几个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男孩子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40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他的</a:t>
            </a: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孩子</a:t>
            </a:r>
            <a:r>
              <a:rPr lang="zh-CN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很可爱。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</a:t>
            </a:r>
            <a:endParaRPr lang="zh-CN" altLang="en-US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小朋友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A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zh-CN" altLang="en-US" sz="4000" dirty="0">
                <a:solidFill>
                  <a:srgbClr val="0099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小朋友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，你今年几岁了？</a:t>
            </a:r>
          </a:p>
          <a:p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：5岁了。</a:t>
            </a:r>
          </a:p>
        </p:txBody>
      </p:sp>
    </p:spTree>
    <p:extLst>
      <p:ext uri="{BB962C8B-B14F-4D97-AF65-F5344CB8AC3E}">
        <p14:creationId xmlns:p14="http://schemas.microsoft.com/office/powerpoint/2010/main" val="8504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37538" y="382385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附近</a:t>
            </a:r>
          </a:p>
        </p:txBody>
      </p:sp>
      <p:sp>
        <p:nvSpPr>
          <p:cNvPr id="5" name="矩形 4"/>
          <p:cNvSpPr/>
          <p:nvPr/>
        </p:nvSpPr>
        <p:spPr>
          <a:xfrm>
            <a:off x="1258531" y="2327423"/>
            <a:ext cx="9475903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附近</a:t>
            </a:r>
          </a:p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附近</a:t>
            </a:r>
            <a:endParaRPr lang="en-US" altLang="zh-CN" sz="4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请问，这儿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附近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有银行吗？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学校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附近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有三家银行。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1911" y="1956402"/>
            <a:ext cx="3964850" cy="363633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9298AC2-796D-40CA-9E5E-714A7C19184A}"/>
              </a:ext>
            </a:extLst>
          </p:cNvPr>
          <p:cNvSpPr/>
          <p:nvPr/>
        </p:nvSpPr>
        <p:spPr>
          <a:xfrm>
            <a:off x="2651879" y="1218321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012409" y="664712"/>
            <a:ext cx="2099922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打车</a:t>
            </a:r>
          </a:p>
        </p:txBody>
      </p:sp>
      <p:sp>
        <p:nvSpPr>
          <p:cNvPr id="5" name="矩形 4"/>
          <p:cNvSpPr/>
          <p:nvPr/>
        </p:nvSpPr>
        <p:spPr>
          <a:xfrm>
            <a:off x="798294" y="2514807"/>
            <a:ext cx="9475903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他要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去机场。</a:t>
            </a:r>
            <a:endParaRPr lang="en-US" altLang="zh-CN" sz="40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我们</a:t>
            </a: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打车</a:t>
            </a:r>
            <a:r>
              <a:rPr lang="zh-CN" altLang="en-US" sz="40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去儿童医院吧。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755" y="2063556"/>
            <a:ext cx="4491652" cy="29213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B7F0C368-A1AD-485E-8176-2D486F93E11F}"/>
              </a:ext>
            </a:extLst>
          </p:cNvPr>
          <p:cNvSpPr/>
          <p:nvPr/>
        </p:nvSpPr>
        <p:spPr>
          <a:xfrm>
            <a:off x="3231983" y="1545707"/>
            <a:ext cx="630301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VO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875</TotalTime>
  <Words>1018</Words>
  <Application>Microsoft Office PowerPoint</Application>
  <PresentationFormat>宽屏</PresentationFormat>
  <Paragraphs>175</Paragraphs>
  <Slides>31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等线</vt:lpstr>
      <vt:lpstr>仿宋</vt:lpstr>
      <vt:lpstr>黑体</vt:lpstr>
      <vt:lpstr>华文楷体</vt:lpstr>
      <vt:lpstr>楷体</vt:lpstr>
      <vt:lpstr>Brush Script MT</vt:lpstr>
      <vt:lpstr>Rockwell</vt:lpstr>
      <vt:lpstr>Rockwell Condensed</vt:lpstr>
      <vt:lpstr>Times New Roman</vt:lpstr>
      <vt:lpstr>Wingdings</vt:lpstr>
      <vt:lpstr>木活字</vt:lpstr>
      <vt:lpstr>第9课  他一点儿水果也没吃？</vt:lpstr>
      <vt:lpstr>PowerPoint 演示文稿</vt:lpstr>
      <vt:lpstr>生词</vt:lpstr>
      <vt:lpstr>PowerPoint 演示文稿</vt:lpstr>
      <vt:lpstr>PowerPoint 演示文稿</vt:lpstr>
      <vt:lpstr>PowerPoint 演示文稿</vt:lpstr>
      <vt:lpstr>儿童   孩子  小朋友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蒙 陈</cp:lastModifiedBy>
  <cp:revision>613</cp:revision>
  <dcterms:created xsi:type="dcterms:W3CDTF">2018-09-22T11:56:00Z</dcterms:created>
  <dcterms:modified xsi:type="dcterms:W3CDTF">2020-12-14T23:50:27Z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