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media/image15.jpg" ContentType="image/gif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9" r:id="rId1"/>
  </p:sldMasterIdLst>
  <p:notesMasterIdLst>
    <p:notesMasterId r:id="rId22"/>
  </p:notesMasterIdLst>
  <p:sldIdLst>
    <p:sldId id="256" r:id="rId2"/>
    <p:sldId id="477" r:id="rId3"/>
    <p:sldId id="858" r:id="rId4"/>
    <p:sldId id="843" r:id="rId5"/>
    <p:sldId id="909" r:id="rId6"/>
    <p:sldId id="910" r:id="rId7"/>
    <p:sldId id="932" r:id="rId8"/>
    <p:sldId id="859" r:id="rId9"/>
    <p:sldId id="991" r:id="rId10"/>
    <p:sldId id="992" r:id="rId11"/>
    <p:sldId id="1016" r:id="rId12"/>
    <p:sldId id="995" r:id="rId13"/>
    <p:sldId id="996" r:id="rId14"/>
    <p:sldId id="997" r:id="rId15"/>
    <p:sldId id="1012" r:id="rId16"/>
    <p:sldId id="948" r:id="rId17"/>
    <p:sldId id="1015" r:id="rId18"/>
    <p:sldId id="941" r:id="rId19"/>
    <p:sldId id="1014" r:id="rId20"/>
    <p:sldId id="86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99"/>
    <a:srgbClr val="FF6600"/>
    <a:srgbClr val="FFFFCC"/>
    <a:srgbClr val="CC0099"/>
    <a:srgbClr val="99C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926" autoAdjust="0"/>
  </p:normalViewPr>
  <p:slideViewPr>
    <p:cSldViewPr snapToGrid="0">
      <p:cViewPr varScale="1">
        <p:scale>
          <a:sx n="86" d="100"/>
          <a:sy n="86" d="100"/>
        </p:scale>
        <p:origin x="90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ACDB59-5D47-49D0-AD11-EAA8064E3077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A5504DD3-4F85-4652-BBBE-B04D58E023B2}">
      <dgm:prSet phldrT="[文本]"/>
      <dgm:spPr/>
      <dgm:t>
        <a:bodyPr/>
        <a:lstStyle/>
        <a:p>
          <a:r>
            <a:rPr lang="zh-CN" altLang="en-US" dirty="0">
              <a:latin typeface="黑体" panose="02010609060101010101" pitchFamily="49" charset="-122"/>
              <a:ea typeface="黑体" panose="02010609060101010101" pitchFamily="49" charset="-122"/>
            </a:rPr>
            <a:t>学习</a:t>
          </a:r>
        </a:p>
      </dgm:t>
    </dgm:pt>
    <dgm:pt modelId="{506AEEA6-96EF-425F-BCB9-47052A2AF990}" type="parTrans" cxnId="{C8FA34BC-6E2A-4E40-BFB0-DD4214909E7A}">
      <dgm:prSet/>
      <dgm:spPr/>
      <dgm:t>
        <a:bodyPr/>
        <a:lstStyle/>
        <a:p>
          <a:endParaRPr lang="zh-CN" altLang="en-US"/>
        </a:p>
      </dgm:t>
    </dgm:pt>
    <dgm:pt modelId="{27587027-D0EC-43CA-9518-650162A14C69}" type="sibTrans" cxnId="{C8FA34BC-6E2A-4E40-BFB0-DD4214909E7A}">
      <dgm:prSet/>
      <dgm:spPr/>
      <dgm:t>
        <a:bodyPr/>
        <a:lstStyle/>
        <a:p>
          <a:endParaRPr lang="zh-CN" altLang="en-US"/>
        </a:p>
      </dgm:t>
    </dgm:pt>
    <dgm:pt modelId="{853D44BE-5846-4220-ACAF-28AC4CF4D5BA}">
      <dgm:prSet phldrT="[文本]"/>
      <dgm:spPr/>
      <dgm:t>
        <a:bodyPr/>
        <a:lstStyle/>
        <a:p>
          <a:r>
            <a:rPr lang="zh-CN" altLang="en-US" dirty="0">
              <a:latin typeface="黑体" panose="02010609060101010101" pitchFamily="49" charset="-122"/>
              <a:ea typeface="黑体" panose="02010609060101010101" pitchFamily="49" charset="-122"/>
            </a:rPr>
            <a:t>复习</a:t>
          </a:r>
        </a:p>
      </dgm:t>
    </dgm:pt>
    <dgm:pt modelId="{D3785549-829B-4FA4-BFFD-6C02519C9679}" type="parTrans" cxnId="{532B3965-3F8F-45A9-8F8A-D95226A3DFCD}">
      <dgm:prSet/>
      <dgm:spPr/>
      <dgm:t>
        <a:bodyPr/>
        <a:lstStyle/>
        <a:p>
          <a:endParaRPr lang="zh-CN" altLang="en-US"/>
        </a:p>
      </dgm:t>
    </dgm:pt>
    <dgm:pt modelId="{5CA9DEC8-F211-4307-9A47-5293CB682A4F}" type="sibTrans" cxnId="{532B3965-3F8F-45A9-8F8A-D95226A3DFCD}">
      <dgm:prSet/>
      <dgm:spPr/>
      <dgm:t>
        <a:bodyPr/>
        <a:lstStyle/>
        <a:p>
          <a:endParaRPr lang="zh-CN" altLang="en-US"/>
        </a:p>
      </dgm:t>
    </dgm:pt>
    <dgm:pt modelId="{F740C4B4-50C9-4CC2-958B-10BA3C982CAA}" type="pres">
      <dgm:prSet presAssocID="{4DACDB59-5D47-49D0-AD11-EAA8064E3077}" presName="Name0" presStyleCnt="0">
        <dgm:presLayoutVars>
          <dgm:dir/>
          <dgm:resizeHandles val="exact"/>
        </dgm:presLayoutVars>
      </dgm:prSet>
      <dgm:spPr/>
    </dgm:pt>
    <dgm:pt modelId="{F9B8572D-DB25-4C13-ADB0-D3DACB1E87D0}" type="pres">
      <dgm:prSet presAssocID="{A5504DD3-4F85-4652-BBBE-B04D58E023B2}" presName="node" presStyleLbl="node1" presStyleIdx="0" presStyleCnt="2">
        <dgm:presLayoutVars>
          <dgm:bulletEnabled val="1"/>
        </dgm:presLayoutVars>
      </dgm:prSet>
      <dgm:spPr/>
    </dgm:pt>
    <dgm:pt modelId="{E6A7CD65-D2E5-49C3-BC5C-6D6D68540B2C}" type="pres">
      <dgm:prSet presAssocID="{27587027-D0EC-43CA-9518-650162A14C69}" presName="sibTrans" presStyleLbl="sibTrans2D1" presStyleIdx="0" presStyleCnt="1"/>
      <dgm:spPr/>
    </dgm:pt>
    <dgm:pt modelId="{0A4F5288-97B8-4BD6-B67E-23777EBE1B7A}" type="pres">
      <dgm:prSet presAssocID="{27587027-D0EC-43CA-9518-650162A14C69}" presName="connectorText" presStyleLbl="sibTrans2D1" presStyleIdx="0" presStyleCnt="1"/>
      <dgm:spPr/>
    </dgm:pt>
    <dgm:pt modelId="{80231182-F5AE-4194-B4CA-FA1BE1D9ECC0}" type="pres">
      <dgm:prSet presAssocID="{853D44BE-5846-4220-ACAF-28AC4CF4D5BA}" presName="node" presStyleLbl="node1" presStyleIdx="1" presStyleCnt="2">
        <dgm:presLayoutVars>
          <dgm:bulletEnabled val="1"/>
        </dgm:presLayoutVars>
      </dgm:prSet>
      <dgm:spPr/>
    </dgm:pt>
  </dgm:ptLst>
  <dgm:cxnLst>
    <dgm:cxn modelId="{F0344511-B604-4710-9B91-5451612BF033}" type="presOf" srcId="{A5504DD3-4F85-4652-BBBE-B04D58E023B2}" destId="{F9B8572D-DB25-4C13-ADB0-D3DACB1E87D0}" srcOrd="0" destOrd="0" presId="urn:microsoft.com/office/officeart/2005/8/layout/process1"/>
    <dgm:cxn modelId="{2F09092D-49AB-4157-9B56-5EB0649E440E}" type="presOf" srcId="{853D44BE-5846-4220-ACAF-28AC4CF4D5BA}" destId="{80231182-F5AE-4194-B4CA-FA1BE1D9ECC0}" srcOrd="0" destOrd="0" presId="urn:microsoft.com/office/officeart/2005/8/layout/process1"/>
    <dgm:cxn modelId="{8E9C4E35-466B-4069-A0D6-386AA1B11FA9}" type="presOf" srcId="{27587027-D0EC-43CA-9518-650162A14C69}" destId="{0A4F5288-97B8-4BD6-B67E-23777EBE1B7A}" srcOrd="1" destOrd="0" presId="urn:microsoft.com/office/officeart/2005/8/layout/process1"/>
    <dgm:cxn modelId="{532B3965-3F8F-45A9-8F8A-D95226A3DFCD}" srcId="{4DACDB59-5D47-49D0-AD11-EAA8064E3077}" destId="{853D44BE-5846-4220-ACAF-28AC4CF4D5BA}" srcOrd="1" destOrd="0" parTransId="{D3785549-829B-4FA4-BFFD-6C02519C9679}" sibTransId="{5CA9DEC8-F211-4307-9A47-5293CB682A4F}"/>
    <dgm:cxn modelId="{2B447551-540D-48A5-A930-6EB001F03B18}" type="presOf" srcId="{4DACDB59-5D47-49D0-AD11-EAA8064E3077}" destId="{F740C4B4-50C9-4CC2-958B-10BA3C982CAA}" srcOrd="0" destOrd="0" presId="urn:microsoft.com/office/officeart/2005/8/layout/process1"/>
    <dgm:cxn modelId="{4DF39191-64C2-430D-936F-C9A7A28D0F3F}" type="presOf" srcId="{27587027-D0EC-43CA-9518-650162A14C69}" destId="{E6A7CD65-D2E5-49C3-BC5C-6D6D68540B2C}" srcOrd="0" destOrd="0" presId="urn:microsoft.com/office/officeart/2005/8/layout/process1"/>
    <dgm:cxn modelId="{C8FA34BC-6E2A-4E40-BFB0-DD4214909E7A}" srcId="{4DACDB59-5D47-49D0-AD11-EAA8064E3077}" destId="{A5504DD3-4F85-4652-BBBE-B04D58E023B2}" srcOrd="0" destOrd="0" parTransId="{506AEEA6-96EF-425F-BCB9-47052A2AF990}" sibTransId="{27587027-D0EC-43CA-9518-650162A14C69}"/>
    <dgm:cxn modelId="{5A8F84C8-00CA-4778-95FA-BBB7F58AAE52}" type="presParOf" srcId="{F740C4B4-50C9-4CC2-958B-10BA3C982CAA}" destId="{F9B8572D-DB25-4C13-ADB0-D3DACB1E87D0}" srcOrd="0" destOrd="0" presId="urn:microsoft.com/office/officeart/2005/8/layout/process1"/>
    <dgm:cxn modelId="{78931D04-4159-42C9-999E-B0141066929B}" type="presParOf" srcId="{F740C4B4-50C9-4CC2-958B-10BA3C982CAA}" destId="{E6A7CD65-D2E5-49C3-BC5C-6D6D68540B2C}" srcOrd="1" destOrd="0" presId="urn:microsoft.com/office/officeart/2005/8/layout/process1"/>
    <dgm:cxn modelId="{76FD5BF5-1CBA-49AB-A718-999684873CC3}" type="presParOf" srcId="{E6A7CD65-D2E5-49C3-BC5C-6D6D68540B2C}" destId="{0A4F5288-97B8-4BD6-B67E-23777EBE1B7A}" srcOrd="0" destOrd="0" presId="urn:microsoft.com/office/officeart/2005/8/layout/process1"/>
    <dgm:cxn modelId="{5BAB6C76-477D-4E98-9577-F9965C54810D}" type="presParOf" srcId="{F740C4B4-50C9-4CC2-958B-10BA3C982CAA}" destId="{80231182-F5AE-4194-B4CA-FA1BE1D9ECC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8572D-DB25-4C13-ADB0-D3DACB1E87D0}">
      <dsp:nvSpPr>
        <dsp:cNvPr id="0" name=""/>
        <dsp:cNvSpPr/>
      </dsp:nvSpPr>
      <dsp:spPr>
        <a:xfrm>
          <a:off x="1494" y="0"/>
          <a:ext cx="3187024" cy="8189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400" kern="1200" dirty="0">
              <a:latin typeface="黑体" panose="02010609060101010101" pitchFamily="49" charset="-122"/>
              <a:ea typeface="黑体" panose="02010609060101010101" pitchFamily="49" charset="-122"/>
            </a:rPr>
            <a:t>学习</a:t>
          </a:r>
        </a:p>
      </dsp:txBody>
      <dsp:txXfrm>
        <a:off x="25481" y="23987"/>
        <a:ext cx="3139050" cy="770991"/>
      </dsp:txXfrm>
    </dsp:sp>
    <dsp:sp modelId="{E6A7CD65-D2E5-49C3-BC5C-6D6D68540B2C}">
      <dsp:nvSpPr>
        <dsp:cNvPr id="0" name=""/>
        <dsp:cNvSpPr/>
      </dsp:nvSpPr>
      <dsp:spPr>
        <a:xfrm>
          <a:off x="3507222" y="14291"/>
          <a:ext cx="675649" cy="7903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700" kern="1200"/>
        </a:p>
      </dsp:txBody>
      <dsp:txXfrm>
        <a:off x="3507222" y="172367"/>
        <a:ext cx="472954" cy="474230"/>
      </dsp:txXfrm>
    </dsp:sp>
    <dsp:sp modelId="{80231182-F5AE-4194-B4CA-FA1BE1D9ECC0}">
      <dsp:nvSpPr>
        <dsp:cNvPr id="0" name=""/>
        <dsp:cNvSpPr/>
      </dsp:nvSpPr>
      <dsp:spPr>
        <a:xfrm>
          <a:off x="4463329" y="0"/>
          <a:ext cx="3187024" cy="8189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400" kern="1200" dirty="0">
              <a:latin typeface="黑体" panose="02010609060101010101" pitchFamily="49" charset="-122"/>
              <a:ea typeface="黑体" panose="02010609060101010101" pitchFamily="49" charset="-122"/>
            </a:rPr>
            <a:t>复习</a:t>
          </a:r>
        </a:p>
      </dsp:txBody>
      <dsp:txXfrm>
        <a:off x="4487316" y="23987"/>
        <a:ext cx="3139050" cy="7709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135FE-73F9-4B97-A8B7-A096687FCB7D}" type="datetimeFigureOut">
              <a:rPr lang="zh-CN" altLang="en-US" smtClean="0"/>
              <a:t>2020/7/3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14BBA-7D18-459C-AE7F-A53DA9F6A9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66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14BBA-7D18-459C-AE7F-A53DA9F6A9D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940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14BBA-7D18-459C-AE7F-A53DA9F6A9D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528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2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543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307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168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3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473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14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7/3/2020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6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7/3/2020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6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913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7/3/2020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843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9769" y="1926181"/>
            <a:ext cx="9966960" cy="2458721"/>
          </a:xfrm>
        </p:spPr>
        <p:txBody>
          <a:bodyPr/>
          <a:lstStyle/>
          <a:p>
            <a:pPr algn="ctr"/>
            <a:r>
              <a:rPr lang="zh-CN" altLang="en-US" sz="6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en-US" altLang="zh-CN" sz="6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12</a:t>
            </a:r>
            <a:r>
              <a:rPr lang="zh-CN" altLang="en-US" sz="6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课    你是坐飞机来的吗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61288" y="4979324"/>
            <a:ext cx="7891272" cy="128016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dirty="0">
                <a:latin typeface="仿宋" panose="02010609060101010101" pitchFamily="49" charset="-122"/>
                <a:ea typeface="仿宋" panose="02010609060101010101" pitchFamily="49" charset="-122"/>
              </a:rPr>
              <a:t>山东大学</a:t>
            </a:r>
            <a:endParaRPr lang="en-US" altLang="zh-CN" sz="40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95931" y="1926181"/>
            <a:ext cx="10349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D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it-IT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shí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kè      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nǐ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shì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zuò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fēijī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de  ma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48672" y="4222359"/>
            <a:ext cx="936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1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0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24235" y="3294637"/>
            <a:ext cx="10150433" cy="2724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喝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完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咖啡了吗？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</a:t>
            </a:r>
            <a:r>
              <a:rPr lang="zh-CN" altLang="en-US" sz="36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没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喝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完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35" y="929321"/>
            <a:ext cx="3297669" cy="182690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3D17C3E-ACE4-41E9-B9EC-11091F756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237" y="917824"/>
            <a:ext cx="3083169" cy="1849902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CA8683E2-AAA9-43A6-B17B-6CEEC1FC4F2B}"/>
              </a:ext>
            </a:extLst>
          </p:cNvPr>
          <p:cNvSpPr/>
          <p:nvPr/>
        </p:nvSpPr>
        <p:spPr>
          <a:xfrm>
            <a:off x="5832231" y="3294637"/>
            <a:ext cx="4253087" cy="8597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16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en-US" altLang="zh-CN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</a:t>
            </a: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喝</a:t>
            </a:r>
            <a:r>
              <a:rPr lang="zh-CN" altLang="en-US" sz="36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没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喝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完</a:t>
            </a: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咖啡？</a:t>
            </a:r>
            <a:endParaRPr lang="en-US" altLang="zh-CN" sz="36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2D0A3EC-6172-4E8F-8613-5890CD674042}"/>
              </a:ext>
            </a:extLst>
          </p:cNvPr>
          <p:cNvSpPr/>
          <p:nvPr/>
        </p:nvSpPr>
        <p:spPr>
          <a:xfrm>
            <a:off x="6243493" y="4226782"/>
            <a:ext cx="2492990" cy="8597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16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喝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完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45904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32285" y="1352898"/>
            <a:ext cx="6786786" cy="3518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吃饭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→ 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吃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完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饭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每天晚上吃完饭你做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什么？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考试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→ 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考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完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试</a:t>
            </a:r>
            <a:endParaRPr lang="en-US" altLang="zh-CN" sz="3600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考完试，你想去哪儿旅游？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935F0169-FE97-49F6-A705-88CC8719A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961" y="654519"/>
            <a:ext cx="2173865" cy="5151922"/>
          </a:xfrm>
          <a:solidFill>
            <a:srgbClr val="FFFFCC"/>
          </a:solidFill>
          <a:ln w="28575">
            <a:solidFill>
              <a:srgbClr val="009999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3600" dirty="0">
                <a:solidFill>
                  <a:srgbClr val="0099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  课</a:t>
            </a:r>
            <a:endParaRPr lang="en-US" altLang="zh-CN" sz="3600" dirty="0">
              <a:solidFill>
                <a:srgbClr val="0099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3600" dirty="0">
                <a:solidFill>
                  <a:srgbClr val="0099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吃  饭</a:t>
            </a:r>
            <a:endParaRPr lang="en-US" altLang="zh-CN" sz="3600" dirty="0">
              <a:solidFill>
                <a:srgbClr val="0099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3600" dirty="0">
                <a:solidFill>
                  <a:srgbClr val="0099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爬  山</a:t>
            </a:r>
            <a:endParaRPr lang="en-US" altLang="zh-CN" sz="3600" dirty="0">
              <a:solidFill>
                <a:srgbClr val="0099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3600" dirty="0">
                <a:solidFill>
                  <a:srgbClr val="0099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跑  步</a:t>
            </a:r>
            <a:endParaRPr lang="en-US" altLang="zh-CN" sz="3600" dirty="0">
              <a:solidFill>
                <a:srgbClr val="0099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3600" dirty="0">
                <a:solidFill>
                  <a:srgbClr val="0099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游  泳</a:t>
            </a:r>
            <a:endParaRPr lang="en-US" altLang="zh-CN" sz="3600" dirty="0">
              <a:solidFill>
                <a:srgbClr val="0099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3600" dirty="0">
                <a:solidFill>
                  <a:srgbClr val="0099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睡  觉</a:t>
            </a:r>
            <a:endParaRPr lang="en-US" altLang="zh-CN" sz="3600" dirty="0">
              <a:solidFill>
                <a:srgbClr val="0099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3600" dirty="0">
                <a:solidFill>
                  <a:srgbClr val="0099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  书</a:t>
            </a:r>
            <a:endParaRPr lang="en-US" altLang="zh-CN" sz="3600" dirty="0">
              <a:solidFill>
                <a:srgbClr val="0099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dirty="0">
              <a:solidFill>
                <a:srgbClr val="009999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BD918FF-338A-414D-A98F-DED71EAF33F5}"/>
              </a:ext>
            </a:extLst>
          </p:cNvPr>
          <p:cNvSpPr/>
          <p:nvPr/>
        </p:nvSpPr>
        <p:spPr>
          <a:xfrm>
            <a:off x="717797" y="5996861"/>
            <a:ext cx="800100" cy="413239"/>
          </a:xfrm>
          <a:prstGeom prst="rect">
            <a:avLst/>
          </a:prstGeom>
          <a:noFill/>
          <a:ln w="19050">
            <a:solidFill>
              <a:srgbClr val="0099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009999"/>
                </a:solidFill>
              </a:rPr>
              <a:t>V</a:t>
            </a:r>
            <a:endParaRPr lang="zh-CN" altLang="en-US" dirty="0">
              <a:solidFill>
                <a:srgbClr val="009999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418ABF3-289D-4003-94A5-D72A27F2E3C3}"/>
              </a:ext>
            </a:extLst>
          </p:cNvPr>
          <p:cNvSpPr/>
          <p:nvPr/>
        </p:nvSpPr>
        <p:spPr>
          <a:xfrm>
            <a:off x="1804729" y="5996861"/>
            <a:ext cx="800100" cy="413239"/>
          </a:xfrm>
          <a:prstGeom prst="rect">
            <a:avLst/>
          </a:prstGeom>
          <a:noFill/>
          <a:ln w="19050">
            <a:solidFill>
              <a:srgbClr val="0099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009999"/>
                </a:solidFill>
              </a:rPr>
              <a:t>N</a:t>
            </a:r>
            <a:endParaRPr lang="zh-CN" altLang="en-US" dirty="0">
              <a:solidFill>
                <a:srgbClr val="009999"/>
              </a:solidFill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B1BFC667-59CF-48B2-90A6-C588B46B3A28}"/>
              </a:ext>
            </a:extLst>
          </p:cNvPr>
          <p:cNvCxnSpPr>
            <a:cxnSpLocks/>
          </p:cNvCxnSpPr>
          <p:nvPr/>
        </p:nvCxnSpPr>
        <p:spPr>
          <a:xfrm>
            <a:off x="1663583" y="654519"/>
            <a:ext cx="0" cy="606391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97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34900" y="1814414"/>
            <a:ext cx="10150433" cy="3899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明天有考试，你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准备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了吗？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准备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准备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完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了，但是</a:t>
            </a:r>
            <a:r>
              <a:rPr lang="zh-CN" alt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没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准备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饭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做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了，快吃吧！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F56EB2F2-AE89-4482-8B6C-DE774D0B9D7D}"/>
              </a:ext>
            </a:extLst>
          </p:cNvPr>
          <p:cNvSpPr/>
          <p:nvPr/>
        </p:nvSpPr>
        <p:spPr>
          <a:xfrm>
            <a:off x="1434900" y="424767"/>
            <a:ext cx="2038217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V 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好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345795B-0885-4C1C-8D57-75234A499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5734" y="3864684"/>
            <a:ext cx="2774081" cy="184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6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4611" y="1652955"/>
            <a:ext cx="10150433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：你在找什么？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：在找手机。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分钟后</a:t>
            </a: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找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手机了吗？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找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了！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340" y="572231"/>
            <a:ext cx="3361704" cy="28079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3341" y="3660706"/>
            <a:ext cx="3365548" cy="2334849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C2EB376B-B16A-49DB-A2B9-00CD272C8EF8}"/>
              </a:ext>
            </a:extLst>
          </p:cNvPr>
          <p:cNvSpPr/>
          <p:nvPr/>
        </p:nvSpPr>
        <p:spPr>
          <a:xfrm>
            <a:off x="1184611" y="385264"/>
            <a:ext cx="2038217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V 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到</a:t>
            </a:r>
          </a:p>
        </p:txBody>
      </p:sp>
    </p:spTree>
    <p:extLst>
      <p:ext uri="{BB962C8B-B14F-4D97-AF65-F5344CB8AC3E}">
        <p14:creationId xmlns:p14="http://schemas.microsoft.com/office/powerpoint/2010/main" val="337847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20842" y="1786261"/>
            <a:ext cx="10150433" cy="3899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买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电影票了。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李白不去上海了，因为没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买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票。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defTabSz="914400">
              <a:lnSpc>
                <a:spcPct val="16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我的手机了吗？</a:t>
            </a:r>
          </a:p>
          <a:p>
            <a:pPr lvl="0" defTabSz="914400">
              <a:lnSpc>
                <a:spcPct val="16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对不起，我没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听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你叫我。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061" y="810445"/>
            <a:ext cx="2051097" cy="226475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408175" y="3770616"/>
            <a:ext cx="2521844" cy="8597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16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36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看到 </a:t>
            </a:r>
            <a:r>
              <a:rPr lang="en-US" altLang="zh-CN" sz="36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</a:t>
            </a:r>
            <a:r>
              <a:rPr lang="zh-CN" altLang="en-US" sz="36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看见</a:t>
            </a:r>
            <a:endParaRPr lang="en-US" altLang="zh-CN" sz="3600" dirty="0">
              <a:solidFill>
                <a:srgbClr val="009999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408175" y="4768973"/>
            <a:ext cx="2521844" cy="8597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16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36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听到 </a:t>
            </a:r>
            <a:r>
              <a:rPr lang="en-US" altLang="zh-CN" sz="36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</a:t>
            </a:r>
            <a:r>
              <a:rPr lang="zh-CN" altLang="en-US" sz="36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听见</a:t>
            </a:r>
            <a:endParaRPr lang="en-US" altLang="zh-CN" sz="3600" dirty="0">
              <a:solidFill>
                <a:srgbClr val="009999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E4F35015-12CC-4156-BFDC-84EBE6CBAF3D}"/>
              </a:ext>
            </a:extLst>
          </p:cNvPr>
          <p:cNvSpPr/>
          <p:nvPr/>
        </p:nvSpPr>
        <p:spPr>
          <a:xfrm>
            <a:off x="920842" y="357910"/>
            <a:ext cx="2038217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V 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到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B938473-13FE-4BAA-A687-01AB3BD81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669" y="3767206"/>
            <a:ext cx="843506" cy="84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16137" y="1205346"/>
            <a:ext cx="6919815" cy="4822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20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写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完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作业          游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完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泳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20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准备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考试      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做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好饭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20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买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火车票      找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手机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20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见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王老师   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王老师   </a:t>
            </a:r>
          </a:p>
        </p:txBody>
      </p:sp>
      <p:sp>
        <p:nvSpPr>
          <p:cNvPr id="5" name="TextBox 22"/>
          <p:cNvSpPr txBox="1"/>
          <p:nvPr/>
        </p:nvSpPr>
        <p:spPr>
          <a:xfrm>
            <a:off x="324029" y="282016"/>
            <a:ext cx="4196015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V + result </a:t>
            </a:r>
          </a:p>
        </p:txBody>
      </p:sp>
      <p:sp>
        <p:nvSpPr>
          <p:cNvPr id="7" name="椭圆 6"/>
          <p:cNvSpPr/>
          <p:nvPr/>
        </p:nvSpPr>
        <p:spPr>
          <a:xfrm>
            <a:off x="2389909" y="5116945"/>
            <a:ext cx="955963" cy="84686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见</a:t>
            </a:r>
          </a:p>
        </p:txBody>
      </p:sp>
      <p:sp>
        <p:nvSpPr>
          <p:cNvPr id="6" name="椭圆 5"/>
          <p:cNvSpPr/>
          <p:nvPr/>
        </p:nvSpPr>
        <p:spPr>
          <a:xfrm>
            <a:off x="2389909" y="3875909"/>
            <a:ext cx="955963" cy="84686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到</a:t>
            </a:r>
          </a:p>
        </p:txBody>
      </p:sp>
      <p:sp>
        <p:nvSpPr>
          <p:cNvPr id="8" name="椭圆 7"/>
          <p:cNvSpPr/>
          <p:nvPr/>
        </p:nvSpPr>
        <p:spPr>
          <a:xfrm>
            <a:off x="2410690" y="2763090"/>
            <a:ext cx="955963" cy="84686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好</a:t>
            </a:r>
          </a:p>
        </p:txBody>
      </p:sp>
      <p:sp>
        <p:nvSpPr>
          <p:cNvPr id="9" name="椭圆 8"/>
          <p:cNvSpPr/>
          <p:nvPr/>
        </p:nvSpPr>
        <p:spPr>
          <a:xfrm>
            <a:off x="2447060" y="1522054"/>
            <a:ext cx="955963" cy="84686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完</a:t>
            </a:r>
          </a:p>
        </p:txBody>
      </p:sp>
    </p:spTree>
    <p:extLst>
      <p:ext uri="{BB962C8B-B14F-4D97-AF65-F5344CB8AC3E}">
        <p14:creationId xmlns:p14="http://schemas.microsoft.com/office/powerpoint/2010/main" val="218583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70767" y="2365663"/>
            <a:ext cx="10150433" cy="4161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zh-CN" sz="3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坐火车很便宜</a:t>
            </a:r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。坐火车</a:t>
            </a:r>
            <a:r>
              <a:rPr lang="zh-CN" altLang="zh-CN" sz="3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很舒服。</a:t>
            </a:r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→</a:t>
            </a:r>
            <a:endParaRPr lang="zh-CN" altLang="zh-CN" sz="3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坐火车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便宜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舒服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我的宿舍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舒服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这种牛奶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贵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难喝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妈妈做的饭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好看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好吃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健康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5" name="TextBox 22"/>
          <p:cNvSpPr txBox="1"/>
          <p:nvPr/>
        </p:nvSpPr>
        <p:spPr>
          <a:xfrm>
            <a:off x="1270767" y="1525195"/>
            <a:ext cx="3131347" cy="71558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又 </a:t>
            </a:r>
            <a:r>
              <a:rPr lang="en-US" altLang="zh-CN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Adj </a:t>
            </a:r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又 </a:t>
            </a:r>
            <a:r>
              <a:rPr lang="en-US" altLang="zh-CN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Adj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425" y="2178337"/>
            <a:ext cx="1601758" cy="205353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0005183" y="3647098"/>
            <a:ext cx="1102542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</a:t>
            </a:r>
            <a:r>
              <a:rPr lang="zh-CN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块</a:t>
            </a:r>
            <a:endParaRPr lang="zh-CN" altLang="en-US" sz="3200" dirty="0">
              <a:solidFill>
                <a:srgbClr val="7030A0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EE41350-C811-403B-A2C7-C1A7637A80F8}"/>
              </a:ext>
            </a:extLst>
          </p:cNvPr>
          <p:cNvSpPr/>
          <p:nvPr/>
        </p:nvSpPr>
        <p:spPr>
          <a:xfrm>
            <a:off x="696461" y="733359"/>
            <a:ext cx="5394425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又</a:t>
            </a:r>
            <a:r>
              <a:rPr lang="en-US" altLang="zh-CN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...</a:t>
            </a:r>
            <a:r>
              <a:rPr lang="zh-CN" altLang="en-US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又</a:t>
            </a:r>
            <a:r>
              <a:rPr lang="en-US" altLang="zh-CN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...</a:t>
            </a:r>
            <a:r>
              <a:rPr lang="zh-CN" altLang="en-US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structure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...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...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EAE2BA5-EBF0-4045-855D-3AC8243E4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3425" y="365347"/>
            <a:ext cx="2929859" cy="195018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3537DA0-59CA-4A09-9059-5E24F11D62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60" t="28368" r="6580" b="5862"/>
          <a:stretch/>
        </p:blipFill>
        <p:spPr>
          <a:xfrm>
            <a:off x="8642951" y="4500170"/>
            <a:ext cx="2825251" cy="1389185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7712C044-3B5A-48E7-9432-AE985BC7CE36}"/>
              </a:ext>
            </a:extLst>
          </p:cNvPr>
          <p:cNvSpPr/>
          <p:nvPr/>
        </p:nvSpPr>
        <p:spPr>
          <a:xfrm>
            <a:off x="6345983" y="3928059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zh-CN" altLang="en-US" sz="4000" dirty="0">
                <a:solidFill>
                  <a:srgbClr val="FF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很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大又</a:t>
            </a:r>
            <a:r>
              <a:rPr lang="zh-CN" altLang="en-US" sz="4000" dirty="0">
                <a:solidFill>
                  <a:srgbClr val="FF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很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舒服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A8B0DFF-34A0-4440-836D-2C10B2DBE9A8}"/>
              </a:ext>
            </a:extLst>
          </p:cNvPr>
          <p:cNvSpPr/>
          <p:nvPr/>
        </p:nvSpPr>
        <p:spPr>
          <a:xfrm>
            <a:off x="6345983" y="3912444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又舒服又大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3CA8F1F-70ED-42AC-AA45-CC9AD7E298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8282" y="2644254"/>
            <a:ext cx="782951" cy="782951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EE0F00D6-333D-4634-8576-03D8E1AE1F64}"/>
              </a:ext>
            </a:extLst>
          </p:cNvPr>
          <p:cNvSpPr/>
          <p:nvPr/>
        </p:nvSpPr>
        <p:spPr>
          <a:xfrm>
            <a:off x="6385784" y="4908756"/>
            <a:ext cx="35189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又贵又好喝  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8A383B4-CEC3-46FC-832F-B8D78F5FCCCE}"/>
              </a:ext>
            </a:extLst>
          </p:cNvPr>
          <p:cNvSpPr/>
          <p:nvPr/>
        </p:nvSpPr>
        <p:spPr>
          <a:xfrm>
            <a:off x="10029043" y="4002995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199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4" grpId="0"/>
      <p:bldP spid="14" grpId="1"/>
      <p:bldP spid="10" grpId="0"/>
      <p:bldP spid="10" grpId="1"/>
      <p:bldP spid="15" grpId="0"/>
      <p:bldP spid="15" grpId="1"/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2"/>
          <p:cNvSpPr txBox="1"/>
          <p:nvPr/>
        </p:nvSpPr>
        <p:spPr>
          <a:xfrm>
            <a:off x="696461" y="1924283"/>
            <a:ext cx="3131347" cy="71558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又 </a:t>
            </a:r>
            <a:r>
              <a:rPr lang="en-US" altLang="zh-CN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V </a:t>
            </a:r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又 </a:t>
            </a:r>
            <a:r>
              <a:rPr lang="en-US" altLang="zh-CN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V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EE41350-C811-403B-A2C7-C1A7637A80F8}"/>
              </a:ext>
            </a:extLst>
          </p:cNvPr>
          <p:cNvSpPr/>
          <p:nvPr/>
        </p:nvSpPr>
        <p:spPr>
          <a:xfrm>
            <a:off x="696461" y="733359"/>
            <a:ext cx="5394425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又</a:t>
            </a:r>
            <a:r>
              <a:rPr lang="en-US" altLang="zh-CN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...</a:t>
            </a:r>
            <a:r>
              <a:rPr lang="zh-CN" altLang="en-US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又</a:t>
            </a:r>
            <a:r>
              <a:rPr lang="en-US" altLang="zh-CN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...</a:t>
            </a:r>
            <a:r>
              <a:rPr lang="zh-CN" altLang="en-US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structure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...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...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9DED047-8061-405B-AAD9-D1F4DC830D07}"/>
              </a:ext>
            </a:extLst>
          </p:cNvPr>
          <p:cNvSpPr/>
          <p:nvPr/>
        </p:nvSpPr>
        <p:spPr>
          <a:xfrm>
            <a:off x="593638" y="2808575"/>
            <a:ext cx="10150433" cy="2360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20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今天天气不好，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刮风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下雨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20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她发烧了，每天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打针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吃药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A17386C-2D3A-470F-BDA0-D6A9C1F0DC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F2FD6CE-41AA-41C9-A35C-6055D2668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3826" y="1277057"/>
            <a:ext cx="2476500" cy="2476500"/>
          </a:xfrm>
          <a:prstGeom prst="rect">
            <a:avLst/>
          </a:prstGeom>
        </p:spPr>
      </p:pic>
      <p:sp>
        <p:nvSpPr>
          <p:cNvPr id="8" name="AutoShape 4">
            <a:extLst>
              <a:ext uri="{FF2B5EF4-FFF2-40B4-BE49-F238E27FC236}">
                <a16:creationId xmlns:a16="http://schemas.microsoft.com/office/drawing/2014/main" id="{489B85C5-CC72-49A5-9A00-DDF020DA2E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5E6D332-AEBF-4EE4-8305-9B3FA6B4B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961" y="4186898"/>
            <a:ext cx="1612656" cy="16151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96CB933-9843-4063-B069-40A2A0FE7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4608" y="4186898"/>
            <a:ext cx="2422706" cy="161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4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FC5C345-8252-4D60-A86B-7A5F8D093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43" y="2029265"/>
            <a:ext cx="6358859" cy="2992902"/>
          </a:xfrm>
          <a:prstGeom prst="rect">
            <a:avLst/>
          </a:prstGeom>
        </p:spPr>
      </p:pic>
      <p:sp>
        <p:nvSpPr>
          <p:cNvPr id="7" name="标题 4">
            <a:extLst>
              <a:ext uri="{FF2B5EF4-FFF2-40B4-BE49-F238E27FC236}">
                <a16:creationId xmlns:a16="http://schemas.microsoft.com/office/drawing/2014/main" id="{E3D51FFF-2B43-4B9A-8DF4-B13D23BA5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小结</a:t>
            </a:r>
          </a:p>
        </p:txBody>
      </p:sp>
      <p:sp>
        <p:nvSpPr>
          <p:cNvPr id="8" name="文本占位符 6">
            <a:extLst>
              <a:ext uri="{FF2B5EF4-FFF2-40B4-BE49-F238E27FC236}">
                <a16:creationId xmlns:a16="http://schemas.microsoft.com/office/drawing/2014/main" id="{A1E82F00-A4ED-46BD-B8F2-4EBA89A17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32" y="3968529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SUMMARY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55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75" y="1242114"/>
            <a:ext cx="4965864" cy="7136955"/>
          </a:xfrm>
        </p:spPr>
        <p:txBody>
          <a:bodyPr>
            <a:noAutofit/>
          </a:bodyPr>
          <a:lstStyle/>
          <a:p>
            <a:pPr marL="514350" lvl="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看见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kàn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jiàn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V          to see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忙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máng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A          busy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复习    </a:t>
            </a:r>
            <a:r>
              <a:rPr lang="en-US" altLang="zh-CN" sz="1800" dirty="0" err="1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fùxí</a:t>
            </a:r>
            <a:r>
              <a:rPr lang="en-US" altLang="zh-CN" sz="18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V          to review</a:t>
            </a:r>
          </a:p>
          <a:p>
            <a:pPr marL="514350" lvl="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完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wán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V          to finish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非常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fēicháng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Adv       very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飞机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fēijī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N           plane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票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piào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N           ticket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altLang="zh-CN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F1D8E80-BF71-48CA-B7DF-CC4093F54D58}"/>
              </a:ext>
            </a:extLst>
          </p:cNvPr>
          <p:cNvSpPr/>
          <p:nvPr/>
        </p:nvSpPr>
        <p:spPr>
          <a:xfrm>
            <a:off x="476574" y="563091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DC6257FB-79FF-44BD-9A24-72BB60C01193}"/>
              </a:ext>
            </a:extLst>
          </p:cNvPr>
          <p:cNvSpPr txBox="1">
            <a:spLocks/>
          </p:cNvSpPr>
          <p:nvPr/>
        </p:nvSpPr>
        <p:spPr>
          <a:xfrm>
            <a:off x="5731849" y="1242114"/>
            <a:ext cx="6115460" cy="2772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 startAt="8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火车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huǒchē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N          train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8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yòu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yòu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   Adv      both…and…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8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    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dào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V          to get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88B1EAED-84AC-456B-ADAB-6A5B2B06D64F}"/>
              </a:ext>
            </a:extLst>
          </p:cNvPr>
          <p:cNvSpPr txBox="1">
            <a:spLocks/>
          </p:cNvSpPr>
          <p:nvPr/>
        </p:nvSpPr>
        <p:spPr>
          <a:xfrm>
            <a:off x="5617169" y="4237752"/>
            <a:ext cx="6928835" cy="2505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结果补语</a:t>
            </a:r>
            <a:r>
              <a:rPr lang="en-US" altLang="zh-CN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zh-CN" altLang="en-US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Complements of result (1)</a:t>
            </a:r>
            <a:endParaRPr lang="en-US" altLang="zh-CN" sz="1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en-US" altLang="zh-CN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...</a:t>
            </a:r>
            <a:r>
              <a:rPr lang="zh-CN" altLang="en-US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en-US" altLang="zh-CN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...</a:t>
            </a:r>
            <a:r>
              <a:rPr lang="zh-CN" altLang="en-US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structure “</a:t>
            </a: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...</a:t>
            </a: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...”</a:t>
            </a:r>
            <a:endParaRPr lang="en-US" altLang="zh-CN" sz="1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9353623-ED3E-4E75-8FC7-A82DCEAC338B}"/>
              </a:ext>
            </a:extLst>
          </p:cNvPr>
          <p:cNvSpPr/>
          <p:nvPr/>
        </p:nvSpPr>
        <p:spPr>
          <a:xfrm>
            <a:off x="5731849" y="3589538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</p:spTree>
    <p:extLst>
      <p:ext uri="{BB962C8B-B14F-4D97-AF65-F5344CB8AC3E}">
        <p14:creationId xmlns:p14="http://schemas.microsoft.com/office/powerpoint/2010/main" val="2564010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75" y="1242114"/>
            <a:ext cx="4965864" cy="7136955"/>
          </a:xfrm>
        </p:spPr>
        <p:txBody>
          <a:bodyPr>
            <a:noAutofit/>
          </a:bodyPr>
          <a:lstStyle/>
          <a:p>
            <a:pPr marL="514350" lvl="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看见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kàn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jiàn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V          to see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忙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máng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A          busy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复习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fùxí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V          to review</a:t>
            </a:r>
          </a:p>
          <a:p>
            <a:pPr marL="514350" lvl="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完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wán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V          to finish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非常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fēicháng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Adv       very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飞机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fēijī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N           plane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票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piào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N           ticket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altLang="zh-CN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F1D8E80-BF71-48CA-B7DF-CC4093F54D58}"/>
              </a:ext>
            </a:extLst>
          </p:cNvPr>
          <p:cNvSpPr/>
          <p:nvPr/>
        </p:nvSpPr>
        <p:spPr>
          <a:xfrm>
            <a:off x="476574" y="563091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DC6257FB-79FF-44BD-9A24-72BB60C01193}"/>
              </a:ext>
            </a:extLst>
          </p:cNvPr>
          <p:cNvSpPr txBox="1">
            <a:spLocks/>
          </p:cNvSpPr>
          <p:nvPr/>
        </p:nvSpPr>
        <p:spPr>
          <a:xfrm>
            <a:off x="5731849" y="1242114"/>
            <a:ext cx="6115460" cy="2772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 startAt="8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火车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huǒchē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N          train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8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yòu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yòu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   Adv      both…and…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8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    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dào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V          to get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88B1EAED-84AC-456B-ADAB-6A5B2B06D64F}"/>
              </a:ext>
            </a:extLst>
          </p:cNvPr>
          <p:cNvSpPr txBox="1">
            <a:spLocks/>
          </p:cNvSpPr>
          <p:nvPr/>
        </p:nvSpPr>
        <p:spPr>
          <a:xfrm>
            <a:off x="5617169" y="4237752"/>
            <a:ext cx="6928835" cy="2505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结果补语</a:t>
            </a:r>
            <a:r>
              <a:rPr lang="en-US" altLang="zh-CN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zh-CN" altLang="en-US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Complements of result (1)</a:t>
            </a:r>
            <a:endParaRPr lang="en-US" altLang="zh-CN" sz="1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en-US" altLang="zh-CN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...</a:t>
            </a:r>
            <a:r>
              <a:rPr lang="zh-CN" altLang="en-US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en-US" altLang="zh-CN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...</a:t>
            </a:r>
            <a:r>
              <a:rPr lang="zh-CN" altLang="en-US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structure “</a:t>
            </a: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...</a:t>
            </a: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...”</a:t>
            </a:r>
            <a:endParaRPr lang="en-US" altLang="zh-CN" sz="1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9353623-ED3E-4E75-8FC7-A82DCEAC338B}"/>
              </a:ext>
            </a:extLst>
          </p:cNvPr>
          <p:cNvSpPr/>
          <p:nvPr/>
        </p:nvSpPr>
        <p:spPr>
          <a:xfrm>
            <a:off x="5731849" y="3589538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</p:spTree>
    <p:extLst>
      <p:ext uri="{BB962C8B-B14F-4D97-AF65-F5344CB8AC3E}">
        <p14:creationId xmlns:p14="http://schemas.microsoft.com/office/powerpoint/2010/main" val="415141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17D2F89-55C8-4349-83DA-F9B484F74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723" y="1485961"/>
            <a:ext cx="5504329" cy="412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63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生词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969432" y="4094498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WORDS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FF9B55-E66C-4271-91F8-14CF0AC7A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11" y="1245209"/>
            <a:ext cx="5965262" cy="39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4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918491" y="396037"/>
            <a:ext cx="1433947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忙</a:t>
            </a:r>
          </a:p>
        </p:txBody>
      </p:sp>
      <p:sp>
        <p:nvSpPr>
          <p:cNvPr id="4" name="矩形 3"/>
          <p:cNvSpPr/>
          <p:nvPr/>
        </p:nvSpPr>
        <p:spPr>
          <a:xfrm>
            <a:off x="1163818" y="1949218"/>
            <a:ext cx="6991491" cy="4890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今天他特别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忙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非常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忙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：你最近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忙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什么呢？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：我在准备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HSK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考试呢。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451" y="2301434"/>
            <a:ext cx="3079542" cy="3036429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A97BD1DB-347F-4D25-B600-A4BA3C117022}"/>
              </a:ext>
            </a:extLst>
          </p:cNvPr>
          <p:cNvSpPr/>
          <p:nvPr/>
        </p:nvSpPr>
        <p:spPr>
          <a:xfrm>
            <a:off x="2497619" y="1046200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8BCA607F-C823-4825-B1E1-E3DCF83EDE90}"/>
              </a:ext>
            </a:extLst>
          </p:cNvPr>
          <p:cNvSpPr/>
          <p:nvPr/>
        </p:nvSpPr>
        <p:spPr>
          <a:xfrm>
            <a:off x="3832930" y="396037"/>
            <a:ext cx="2050474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非常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4477D65-80FE-4264-B07C-FA02C833DF8C}"/>
              </a:ext>
            </a:extLst>
          </p:cNvPr>
          <p:cNvSpPr/>
          <p:nvPr/>
        </p:nvSpPr>
        <p:spPr>
          <a:xfrm>
            <a:off x="6104856" y="961088"/>
            <a:ext cx="71526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4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8" y="290945"/>
            <a:ext cx="1995055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复习</a:t>
            </a:r>
          </a:p>
        </p:txBody>
      </p:sp>
      <p:sp>
        <p:nvSpPr>
          <p:cNvPr id="4" name="矩形 3"/>
          <p:cNvSpPr/>
          <p:nvPr/>
        </p:nvSpPr>
        <p:spPr>
          <a:xfrm>
            <a:off x="2165052" y="2338231"/>
            <a:ext cx="9485416" cy="5875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大家每天晚上都要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复习复习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48503" y="5398534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复习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一个小时</a:t>
            </a:r>
            <a:endParaRPr lang="zh-CN" altLang="en-US" dirty="0"/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4046507532"/>
              </p:ext>
            </p:extLst>
          </p:nvPr>
        </p:nvGraphicFramePr>
        <p:xfrm>
          <a:off x="3293242" y="867550"/>
          <a:ext cx="7651849" cy="818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矩形 6"/>
          <p:cNvSpPr/>
          <p:nvPr/>
        </p:nvSpPr>
        <p:spPr>
          <a:xfrm>
            <a:off x="6286957" y="3324255"/>
            <a:ext cx="4079174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914400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复习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4000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生词 </a:t>
            </a:r>
            <a:r>
              <a:rPr lang="en-US" altLang="zh-CN" sz="2400" i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words</a:t>
            </a:r>
          </a:p>
          <a:p>
            <a:pPr lvl="0" defTabSz="914400">
              <a:buClr>
                <a:srgbClr val="D34817">
                  <a:lumMod val="75000"/>
                </a:srgbClr>
              </a:buClr>
              <a:buSzPct val="85000"/>
            </a:pPr>
            <a:r>
              <a:rPr lang="en-US" altLang="zh-CN" sz="4000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zh-CN" altLang="en-US" sz="4000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语法 </a:t>
            </a:r>
            <a:r>
              <a:rPr lang="en-US" altLang="zh-CN" sz="2400" i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grammar</a:t>
            </a:r>
          </a:p>
          <a:p>
            <a:pPr defTabSz="914400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课文 </a:t>
            </a:r>
            <a:r>
              <a:rPr lang="en-US" altLang="zh-CN" sz="2400" i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text</a:t>
            </a:r>
            <a:r>
              <a:rPr lang="zh-CN" altLang="en-US" sz="4000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endParaRPr lang="zh-CN" altLang="zh-CN" sz="4000" dirty="0">
              <a:solidFill>
                <a:srgbClr val="7030A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84C4D56-448F-4CCA-B0E3-26C0D0F6049A}"/>
              </a:ext>
            </a:extLst>
          </p:cNvPr>
          <p:cNvSpPr/>
          <p:nvPr/>
        </p:nvSpPr>
        <p:spPr>
          <a:xfrm>
            <a:off x="2441863" y="1046200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97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>
        <p:bldAsOne/>
      </p:bldGraphic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9" y="290945"/>
            <a:ext cx="223404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飞机</a:t>
            </a:r>
          </a:p>
        </p:txBody>
      </p:sp>
      <p:sp>
        <p:nvSpPr>
          <p:cNvPr id="4" name="矩形 3"/>
          <p:cNvSpPr/>
          <p:nvPr/>
        </p:nvSpPr>
        <p:spPr>
          <a:xfrm>
            <a:off x="988329" y="2136839"/>
            <a:ext cx="9485416" cy="3505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坐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飞机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坐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火车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2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坐飞机：</a:t>
            </a:r>
            <a:r>
              <a:rPr lang="en-US" altLang="zh-CN" sz="32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180</a:t>
            </a:r>
            <a:r>
              <a:rPr lang="zh-CN" altLang="en-US" sz="32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块，</a:t>
            </a:r>
            <a:r>
              <a:rPr lang="en-US" altLang="zh-CN" sz="32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32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个半小时</a:t>
            </a:r>
            <a:endParaRPr lang="en-US" altLang="zh-CN" sz="32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2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坐飞机：</a:t>
            </a:r>
            <a:r>
              <a:rPr lang="en-US" altLang="zh-CN" sz="32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630</a:t>
            </a:r>
            <a:r>
              <a:rPr lang="zh-CN" altLang="en-US" sz="32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块，</a:t>
            </a:r>
            <a:r>
              <a:rPr lang="en-US" altLang="zh-CN" sz="32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32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个小时</a:t>
            </a:r>
            <a:endParaRPr lang="en-US" altLang="zh-CN" sz="32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你坐飞机还是坐火车？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8977">
            <a:off x="7017857" y="584540"/>
            <a:ext cx="3550221" cy="251178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08055">
            <a:off x="8059063" y="3502491"/>
            <a:ext cx="3550220" cy="2673315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3596810" y="304365"/>
            <a:ext cx="223404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火车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DD6075A-CA2A-47AC-9D73-A9AE4DC3593C}"/>
              </a:ext>
            </a:extLst>
          </p:cNvPr>
          <p:cNvSpPr/>
          <p:nvPr/>
        </p:nvSpPr>
        <p:spPr>
          <a:xfrm>
            <a:off x="2724093" y="96833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D5886D8-D586-4536-A393-C6AFCBC91C53}"/>
              </a:ext>
            </a:extLst>
          </p:cNvPr>
          <p:cNvSpPr/>
          <p:nvPr/>
        </p:nvSpPr>
        <p:spPr>
          <a:xfrm>
            <a:off x="5888126" y="954528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60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9" y="290945"/>
            <a:ext cx="1448924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>
                <a:latin typeface="黑体" panose="02010609060101010101" pitchFamily="49" charset="-122"/>
                <a:ea typeface="黑体" panose="02010609060101010101" pitchFamily="49" charset="-122"/>
              </a:rPr>
              <a:t>票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71271" y="1832684"/>
            <a:ext cx="9485416" cy="3899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火车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票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飞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机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票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票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买电影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票</a:t>
            </a:r>
          </a:p>
        </p:txBody>
      </p:sp>
      <p:pic>
        <p:nvPicPr>
          <p:cNvPr id="1026" name="Picture 2" descr="https://timgsa.baidu.com/timg?image&amp;quality=80&amp;size=b9999_10000&amp;sec=1541341358854&amp;di=209836e82bb37af9092fc00c8c907bad&amp;imgtype=0&amp;src=http%3A%2F%2Fp3.ssl.cdn.btime.com%2Ft013d329184afdf73d9.jpg%3Fsize%3D640x3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723" y="2448840"/>
            <a:ext cx="3509723" cy="213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7540" y="1598468"/>
            <a:ext cx="2745798" cy="3661064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FF59903-C211-4E73-9823-55BF2A70B4D7}"/>
              </a:ext>
            </a:extLst>
          </p:cNvPr>
          <p:cNvSpPr/>
          <p:nvPr/>
        </p:nvSpPr>
        <p:spPr>
          <a:xfrm>
            <a:off x="1972657" y="941108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90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语法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710290" y="4280903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GRAMMAR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E8A416-95C4-4DB1-A70D-B6608C41B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10" y="1755279"/>
            <a:ext cx="6335436" cy="31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34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23092" y="1574737"/>
            <a:ext cx="10150433" cy="4973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：昨天晚上，你写作业了吗？</a:t>
            </a: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：我写作业了。</a:t>
            </a: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写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完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作业了吗？</a:t>
            </a: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写</a:t>
            </a:r>
            <a:r>
              <a:rPr lang="zh-CN" altLang="en-US" sz="36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没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写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完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作业？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：我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写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完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作业了。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：我</a:t>
            </a:r>
            <a:r>
              <a:rPr lang="zh-CN" altLang="en-US" sz="36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没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写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完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作业。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43707" y="1646897"/>
            <a:ext cx="2038217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V 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完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7FE415D-7F26-4747-81AF-EA1E15F84CD5}"/>
              </a:ext>
            </a:extLst>
          </p:cNvPr>
          <p:cNvSpPr/>
          <p:nvPr/>
        </p:nvSpPr>
        <p:spPr>
          <a:xfrm>
            <a:off x="643707" y="706982"/>
            <a:ext cx="6324167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结果补语</a:t>
            </a:r>
            <a:r>
              <a:rPr lang="en-US" altLang="zh-CN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en-US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Complements of result (1)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C0D872C-0D46-4568-A061-045D7BB48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453" y="3457438"/>
            <a:ext cx="2207262" cy="257957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493FBA2-9366-4F2C-A3F6-F35957BE1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66" y="3457438"/>
            <a:ext cx="2010421" cy="2470638"/>
          </a:xfrm>
          <a:prstGeom prst="rect">
            <a:avLst/>
          </a:prstGeom>
        </p:spPr>
      </p:pic>
      <p:sp>
        <p:nvSpPr>
          <p:cNvPr id="8" name="TextBox 22">
            <a:extLst>
              <a:ext uri="{FF2B5EF4-FFF2-40B4-BE49-F238E27FC236}">
                <a16:creationId xmlns:a16="http://schemas.microsoft.com/office/drawing/2014/main" id="{AEAAA803-94E7-4832-9051-C83B3A757091}"/>
              </a:ext>
            </a:extLst>
          </p:cNvPr>
          <p:cNvSpPr txBox="1"/>
          <p:nvPr/>
        </p:nvSpPr>
        <p:spPr>
          <a:xfrm>
            <a:off x="7052089" y="460371"/>
            <a:ext cx="3295070" cy="79348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V + result 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B49F0EF-B567-4DAB-AA9D-3C0CAF66C84A}"/>
              </a:ext>
            </a:extLst>
          </p:cNvPr>
          <p:cNvSpPr/>
          <p:nvPr/>
        </p:nvSpPr>
        <p:spPr>
          <a:xfrm>
            <a:off x="8605400" y="1313357"/>
            <a:ext cx="954107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V/Adj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活字">
  <a:themeElements>
    <a:clrScheme name="木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TM03090434[[fn=木头类型]]</Template>
  <TotalTime>3687</TotalTime>
  <Words>659</Words>
  <Application>Microsoft Office PowerPoint</Application>
  <PresentationFormat>宽屏</PresentationFormat>
  <Paragraphs>145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等线</vt:lpstr>
      <vt:lpstr>仿宋</vt:lpstr>
      <vt:lpstr>黑体</vt:lpstr>
      <vt:lpstr>华文楷体</vt:lpstr>
      <vt:lpstr>楷体</vt:lpstr>
      <vt:lpstr>Rockwell</vt:lpstr>
      <vt:lpstr>Rockwell Condensed</vt:lpstr>
      <vt:lpstr>Times New Roman</vt:lpstr>
      <vt:lpstr>Wingdings</vt:lpstr>
      <vt:lpstr>木活字</vt:lpstr>
      <vt:lpstr>第12课    你是坐飞机来的吗</vt:lpstr>
      <vt:lpstr>PowerPoint 演示文稿</vt:lpstr>
      <vt:lpstr>生词</vt:lpstr>
      <vt:lpstr>PowerPoint 演示文稿</vt:lpstr>
      <vt:lpstr>PowerPoint 演示文稿</vt:lpstr>
      <vt:lpstr>PowerPoint 演示文稿</vt:lpstr>
      <vt:lpstr>PowerPoint 演示文稿</vt:lpstr>
      <vt:lpstr>语法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小结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第5课   你好！</dc:title>
  <dc:creator>Pig Li</dc:creator>
  <cp:lastModifiedBy>李 昊天</cp:lastModifiedBy>
  <cp:revision>375</cp:revision>
  <dcterms:created xsi:type="dcterms:W3CDTF">2018-09-22T11:56:25Z</dcterms:created>
  <dcterms:modified xsi:type="dcterms:W3CDTF">2020-07-02T23:14:18Z</dcterms:modified>
</cp:coreProperties>
</file>