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09" r:id="rId1"/>
  </p:sldMasterIdLst>
  <p:notesMasterIdLst>
    <p:notesMasterId r:id="rId21"/>
  </p:notesMasterIdLst>
  <p:sldIdLst>
    <p:sldId id="931" r:id="rId2"/>
    <p:sldId id="477" r:id="rId3"/>
    <p:sldId id="858" r:id="rId4"/>
    <p:sldId id="920" r:id="rId5"/>
    <p:sldId id="872" r:id="rId6"/>
    <p:sldId id="843" r:id="rId7"/>
    <p:sldId id="914" r:id="rId8"/>
    <p:sldId id="918" r:id="rId9"/>
    <p:sldId id="891" r:id="rId10"/>
    <p:sldId id="859" r:id="rId11"/>
    <p:sldId id="846" r:id="rId12"/>
    <p:sldId id="933" r:id="rId13"/>
    <p:sldId id="885" r:id="rId14"/>
    <p:sldId id="913" r:id="rId15"/>
    <p:sldId id="956" r:id="rId16"/>
    <p:sldId id="958" r:id="rId17"/>
    <p:sldId id="941" r:id="rId18"/>
    <p:sldId id="959" r:id="rId19"/>
    <p:sldId id="861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9999"/>
    <a:srgbClr val="0000FF"/>
    <a:srgbClr val="FFFFCC"/>
    <a:srgbClr val="CC0099"/>
    <a:srgbClr val="99CC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5926" autoAdjust="0"/>
  </p:normalViewPr>
  <p:slideViewPr>
    <p:cSldViewPr snapToGrid="0">
      <p:cViewPr varScale="1">
        <p:scale>
          <a:sx n="86" d="100"/>
          <a:sy n="86" d="100"/>
        </p:scale>
        <p:origin x="90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7135FE-73F9-4B97-A8B7-A096687FCB7D}" type="datetimeFigureOut">
              <a:rPr lang="zh-CN" altLang="en-US" smtClean="0"/>
              <a:t>2020/7/1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514BBA-7D18-459C-AE7F-A53DA9F6A9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2669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14BBA-7D18-459C-AE7F-A53DA9F6A9D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940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926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15439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43075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81685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1160EA64-D806-43AC-9DF2-F8C432F32B4C}" type="datetimeFigureOut">
              <a:rPr lang="en-US" smtClean="0"/>
              <a:t>7/1/2020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932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4739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9144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7/1/2020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768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7/1/2020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261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69133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7/1/2020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38432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7/1/2020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4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69769" y="1926181"/>
            <a:ext cx="9966960" cy="2458721"/>
          </a:xfrm>
        </p:spPr>
        <p:txBody>
          <a:bodyPr/>
          <a:lstStyle/>
          <a:p>
            <a:pPr algn="ctr"/>
            <a:r>
              <a:rPr lang="zh-CN" altLang="en-US" sz="6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第</a:t>
            </a:r>
            <a:r>
              <a:rPr lang="en-US" altLang="zh-CN" sz="6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11</a:t>
            </a:r>
            <a:r>
              <a:rPr lang="zh-CN" altLang="en-US" sz="6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课    需要打针吗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61288" y="4979324"/>
            <a:ext cx="7891272" cy="128016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dirty="0">
                <a:latin typeface="仿宋" panose="02010609060101010101" pitchFamily="49" charset="-122"/>
                <a:ea typeface="仿宋" panose="02010609060101010101" pitchFamily="49" charset="-122"/>
              </a:rPr>
              <a:t>山东大学</a:t>
            </a:r>
            <a:endParaRPr lang="en-US" altLang="zh-CN" sz="400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395931" y="1778141"/>
            <a:ext cx="10349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D</a:t>
            </a:r>
            <a:r>
              <a:rPr lang="zh-C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it-IT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shí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yī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zh-C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kè         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Xūyào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dǎzhēn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ma 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948672" y="4222359"/>
            <a:ext cx="936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</a:rPr>
              <a:t>2</a:t>
            </a:r>
            <a:endParaRPr lang="zh-CN" alt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577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969432" y="1601778"/>
            <a:ext cx="2481349" cy="1737360"/>
          </a:xfrm>
        </p:spPr>
        <p:txBody>
          <a:bodyPr>
            <a:normAutofit/>
          </a:bodyPr>
          <a:lstStyle/>
          <a:p>
            <a:pPr algn="ctr"/>
            <a:r>
              <a:rPr lang="zh-CN" altLang="en-US" sz="8000" dirty="0">
                <a:solidFill>
                  <a:schemeClr val="accent1">
                    <a:lumMod val="75000"/>
                  </a:schemeClr>
                </a:solidFill>
              </a:rPr>
              <a:t>语法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/>
          </p:nvPr>
        </p:nvSpPr>
        <p:spPr>
          <a:xfrm>
            <a:off x="8710290" y="4280903"/>
            <a:ext cx="3703320" cy="2107276"/>
          </a:xfrm>
        </p:spPr>
        <p:txBody>
          <a:bodyPr>
            <a:normAutofit/>
          </a:bodyPr>
          <a:lstStyle/>
          <a:p>
            <a:r>
              <a:rPr lang="en-US" altLang="zh-CN" sz="4800" i="1" dirty="0">
                <a:solidFill>
                  <a:schemeClr val="tx2">
                    <a:lumMod val="75000"/>
                  </a:schemeClr>
                </a:solidFill>
              </a:rPr>
              <a:t>GRAMMAR</a:t>
            </a:r>
            <a:endParaRPr lang="zh-CN" altLang="en-US" sz="48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3E8A416-95C4-4DB1-A70D-B6608C41B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910" y="1755279"/>
            <a:ext cx="6335436" cy="316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834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60445" y="2797233"/>
            <a:ext cx="6380273" cy="3518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今天天气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有点儿</a:t>
            </a:r>
            <a:r>
              <a:rPr lang="zh-CN" alt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冷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一斤苹果</a:t>
            </a:r>
            <a:r>
              <a:rPr lang="en-US" altLang="zh-CN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块钱，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有点儿</a:t>
            </a:r>
            <a:r>
              <a:rPr lang="zh-CN" alt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贵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他的头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有点儿</a:t>
            </a:r>
            <a:r>
              <a:rPr lang="zh-CN" alt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疼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他今天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有点儿</a:t>
            </a:r>
            <a:r>
              <a:rPr lang="zh-CN" alt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发烧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3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TextBox 22"/>
          <p:cNvSpPr txBox="1"/>
          <p:nvPr/>
        </p:nvSpPr>
        <p:spPr>
          <a:xfrm>
            <a:off x="860445" y="1703259"/>
            <a:ext cx="4314601" cy="79348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有点儿 </a:t>
            </a:r>
            <a:r>
              <a:rPr lang="en-US" altLang="zh-CN" sz="3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+  Adj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89D3C73-7FCC-4FF1-838D-71DA3576408A}"/>
              </a:ext>
            </a:extLst>
          </p:cNvPr>
          <p:cNvSpPr/>
          <p:nvPr/>
        </p:nvSpPr>
        <p:spPr>
          <a:xfrm>
            <a:off x="696461" y="733359"/>
            <a:ext cx="6380273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副词：有点儿 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adverb “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有点儿”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CAC943D-A5BA-4A08-A7DB-807B22CA4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0385" y="2724704"/>
            <a:ext cx="2830850" cy="188534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3E5CD6-59FE-4C7D-BEA1-5884B54D7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5810" y="731816"/>
            <a:ext cx="2281876" cy="172574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E99D4CD-D879-42EC-B404-697DB9960D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3209" y="335073"/>
            <a:ext cx="2102228" cy="2102228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C2C93C13-FD1D-4FF8-9D51-DB0543F139F8}"/>
              </a:ext>
            </a:extLst>
          </p:cNvPr>
          <p:cNvSpPr txBox="1"/>
          <p:nvPr/>
        </p:nvSpPr>
        <p:spPr>
          <a:xfrm>
            <a:off x="10533599" y="335073"/>
            <a:ext cx="1234087" cy="369332"/>
          </a:xfrm>
          <a:prstGeom prst="rect">
            <a:avLst/>
          </a:prstGeom>
          <a:solidFill>
            <a:srgbClr val="0099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8</a:t>
            </a:r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块</a:t>
            </a:r>
            <a:r>
              <a:rPr lang="en-US" altLang="zh-CN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斤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BC90D0D1-F94C-4CE6-BEEB-5596DBDC2765}"/>
              </a:ext>
            </a:extLst>
          </p:cNvPr>
          <p:cNvSpPr/>
          <p:nvPr/>
        </p:nvSpPr>
        <p:spPr>
          <a:xfrm>
            <a:off x="4149590" y="4570025"/>
            <a:ext cx="2274982" cy="859723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 defTabSz="914400">
              <a:lnSpc>
                <a:spcPct val="1600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en-US" altLang="zh-CN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不舒服</a:t>
            </a:r>
            <a:r>
              <a:rPr lang="zh-CN" alt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36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536333FD-481C-4EA7-B85B-0F52B3FBE4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6026" y="4897453"/>
            <a:ext cx="2313174" cy="162547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9414CF8D-D924-41AC-92E3-E458C42F5C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05718" y="4897453"/>
            <a:ext cx="2045677" cy="1580286"/>
          </a:xfrm>
          <a:prstGeom prst="rect">
            <a:avLst/>
          </a:prstGeom>
        </p:spPr>
      </p:pic>
      <p:sp>
        <p:nvSpPr>
          <p:cNvPr id="17" name="TextBox 22">
            <a:extLst>
              <a:ext uri="{FF2B5EF4-FFF2-40B4-BE49-F238E27FC236}">
                <a16:creationId xmlns:a16="http://schemas.microsoft.com/office/drawing/2014/main" id="{5E1033B6-D4B7-47B1-83CC-C19E850F74CE}"/>
              </a:ext>
            </a:extLst>
          </p:cNvPr>
          <p:cNvSpPr txBox="1"/>
          <p:nvPr/>
        </p:nvSpPr>
        <p:spPr>
          <a:xfrm>
            <a:off x="4671673" y="1703259"/>
            <a:ext cx="893858" cy="79348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/ V</a:t>
            </a:r>
          </a:p>
        </p:txBody>
      </p:sp>
    </p:spTree>
    <p:extLst>
      <p:ext uri="{BB962C8B-B14F-4D97-AF65-F5344CB8AC3E}">
        <p14:creationId xmlns:p14="http://schemas.microsoft.com/office/powerpoint/2010/main" val="566016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2"/>
          <p:cNvSpPr txBox="1"/>
          <p:nvPr/>
        </p:nvSpPr>
        <p:spPr>
          <a:xfrm>
            <a:off x="754807" y="1992267"/>
            <a:ext cx="4548713" cy="79348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有点儿 </a:t>
            </a:r>
            <a:r>
              <a:rPr lang="en-US" altLang="zh-CN" sz="3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+  Adj / V</a:t>
            </a:r>
          </a:p>
        </p:txBody>
      </p:sp>
      <p:sp>
        <p:nvSpPr>
          <p:cNvPr id="9" name="TextBox 22"/>
          <p:cNvSpPr txBox="1"/>
          <p:nvPr/>
        </p:nvSpPr>
        <p:spPr>
          <a:xfrm>
            <a:off x="749725" y="3564379"/>
            <a:ext cx="4553795" cy="715581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(V) </a:t>
            </a:r>
            <a:r>
              <a:rPr lang="zh-CN" altLang="en-US" sz="32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一点儿 </a:t>
            </a:r>
            <a:r>
              <a:rPr lang="en-US" altLang="zh-CN" sz="32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N</a:t>
            </a:r>
          </a:p>
        </p:txBody>
      </p:sp>
      <p:sp>
        <p:nvSpPr>
          <p:cNvPr id="10" name="TextBox 22"/>
          <p:cNvSpPr txBox="1"/>
          <p:nvPr/>
        </p:nvSpPr>
        <p:spPr>
          <a:xfrm>
            <a:off x="749725" y="5078437"/>
            <a:ext cx="4553795" cy="715581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(___</a:t>
            </a:r>
            <a:r>
              <a:rPr lang="zh-CN" altLang="en-US" sz="32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比</a:t>
            </a:r>
            <a:r>
              <a:rPr lang="en-US" altLang="zh-CN" sz="32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___) Adj </a:t>
            </a:r>
            <a:r>
              <a:rPr lang="zh-CN" altLang="en-US" sz="32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一点儿</a:t>
            </a:r>
            <a:endParaRPr lang="en-US" altLang="zh-CN" sz="32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10D8F01-4D9E-4E94-A76A-CF97CF86E504}"/>
              </a:ext>
            </a:extLst>
          </p:cNvPr>
          <p:cNvSpPr/>
          <p:nvPr/>
        </p:nvSpPr>
        <p:spPr>
          <a:xfrm>
            <a:off x="3715131" y="575097"/>
            <a:ext cx="4955203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有点儿          一点儿  </a:t>
            </a:r>
            <a:endParaRPr lang="zh-CN" altLang="en-US" sz="24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60FA0446-9A81-4668-80A8-F80B7A47F36F}"/>
              </a:ext>
            </a:extLst>
          </p:cNvPr>
          <p:cNvSpPr/>
          <p:nvPr/>
        </p:nvSpPr>
        <p:spPr>
          <a:xfrm>
            <a:off x="5574167" y="3534947"/>
            <a:ext cx="7366024" cy="774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1600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一点儿</a:t>
            </a:r>
            <a:r>
              <a:rPr lang="zh-CN" alt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水果</a:t>
            </a: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喝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点儿</a:t>
            </a:r>
            <a:r>
              <a:rPr lang="zh-CN" alt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咖啡</a:t>
            </a:r>
            <a:endParaRPr lang="en-US" altLang="zh-CN" sz="3200" dirty="0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276B7D23-D898-499E-999C-D50996340F35}"/>
              </a:ext>
            </a:extLst>
          </p:cNvPr>
          <p:cNvSpPr/>
          <p:nvPr/>
        </p:nvSpPr>
        <p:spPr>
          <a:xfrm>
            <a:off x="5659391" y="5078437"/>
            <a:ext cx="5555675" cy="1481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1500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儿子比妈妈</a:t>
            </a:r>
            <a:r>
              <a:rPr lang="zh-CN" alt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高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一点儿</a:t>
            </a: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  </a:t>
            </a:r>
          </a:p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endParaRPr lang="zh-CN" altLang="zh-CN" sz="32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EED1EC07-39F0-482F-8B41-EFEE6F6D000D}"/>
              </a:ext>
            </a:extLst>
          </p:cNvPr>
          <p:cNvSpPr/>
          <p:nvPr/>
        </p:nvSpPr>
        <p:spPr>
          <a:xfrm>
            <a:off x="5574167" y="1760702"/>
            <a:ext cx="6380273" cy="1562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今天天气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有点儿</a:t>
            </a:r>
            <a:r>
              <a:rPr lang="zh-CN" alt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冷</a:t>
            </a: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他今天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有点儿</a:t>
            </a:r>
            <a:r>
              <a:rPr lang="zh-CN" alt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发烧</a:t>
            </a: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32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07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481" y="4001023"/>
            <a:ext cx="2685738" cy="201430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4406" y="2947460"/>
            <a:ext cx="2504673" cy="3281362"/>
          </a:xfrm>
          <a:prstGeom prst="rect">
            <a:avLst/>
          </a:prstGeom>
        </p:spPr>
      </p:pic>
      <p:sp>
        <p:nvSpPr>
          <p:cNvPr id="7" name="矩形标注 6"/>
          <p:cNvSpPr/>
          <p:nvPr/>
        </p:nvSpPr>
        <p:spPr>
          <a:xfrm>
            <a:off x="1191058" y="1888681"/>
            <a:ext cx="2974206" cy="1058779"/>
          </a:xfrm>
          <a:prstGeom prst="wedgeRectCallout">
            <a:avLst>
              <a:gd name="adj1" fmla="val 48747"/>
              <a:gd name="adj2" fmla="val 97955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rgbClr val="7030A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天气冷了，你多穿一件衣服吧！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223A24D-05E8-4FB4-90CC-01ADCB152292}"/>
              </a:ext>
            </a:extLst>
          </p:cNvPr>
          <p:cNvSpPr/>
          <p:nvPr/>
        </p:nvSpPr>
        <p:spPr>
          <a:xfrm>
            <a:off x="696461" y="733359"/>
            <a:ext cx="5290231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兼语句</a:t>
            </a:r>
            <a:r>
              <a:rPr lang="en-US" altLang="zh-CN" sz="4000" dirty="0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(1)</a:t>
            </a:r>
            <a:r>
              <a:rPr lang="zh-CN" altLang="en-US" sz="4000" dirty="0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Pivotal sentences(1)</a:t>
            </a:r>
            <a:endParaRPr lang="zh-CN" altLang="en-US" sz="24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E7D8A2F-50AC-4A59-94C5-C35CB0D83D9D}"/>
              </a:ext>
            </a:extLst>
          </p:cNvPr>
          <p:cNvSpPr/>
          <p:nvPr/>
        </p:nvSpPr>
        <p:spPr>
          <a:xfrm>
            <a:off x="6962547" y="3082139"/>
            <a:ext cx="6427639" cy="859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妈妈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叫</a:t>
            </a:r>
            <a:r>
              <a:rPr lang="zh-CN" altLang="en-US" sz="3600" dirty="0">
                <a:solidFill>
                  <a:srgbClr val="00B05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孩子</a:t>
            </a:r>
            <a:r>
              <a:rPr lang="zh-CN" altLang="en-US" sz="3600" u="sng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多穿衣服   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10" name="TextBox 22">
            <a:extLst>
              <a:ext uri="{FF2B5EF4-FFF2-40B4-BE49-F238E27FC236}">
                <a16:creationId xmlns:a16="http://schemas.microsoft.com/office/drawing/2014/main" id="{6519C701-68FF-4157-863E-51AA734000B0}"/>
              </a:ext>
            </a:extLst>
          </p:cNvPr>
          <p:cNvSpPr txBox="1"/>
          <p:nvPr/>
        </p:nvSpPr>
        <p:spPr>
          <a:xfrm>
            <a:off x="7227839" y="2024130"/>
            <a:ext cx="4012680" cy="92333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叫 </a:t>
            </a:r>
            <a:r>
              <a:rPr lang="en-US" altLang="zh-CN" sz="3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+ </a:t>
            </a:r>
            <a:r>
              <a:rPr lang="zh-CN" altLang="en-US" sz="3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 </a:t>
            </a:r>
            <a:r>
              <a:rPr lang="en-US" altLang="zh-CN" sz="3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+ V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E369532-8352-423B-91ED-C652633E5573}"/>
              </a:ext>
            </a:extLst>
          </p:cNvPr>
          <p:cNvSpPr/>
          <p:nvPr/>
        </p:nvSpPr>
        <p:spPr>
          <a:xfrm>
            <a:off x="9380314" y="4059883"/>
            <a:ext cx="2504674" cy="15430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少玩儿手机</a:t>
            </a:r>
            <a:endParaRPr lang="en-US" altLang="zh-CN" sz="3200" b="1" dirty="0"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早睡觉</a:t>
            </a:r>
            <a:endParaRPr lang="en-US" altLang="zh-CN" sz="4000" b="1" dirty="0"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59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35034" y="2103113"/>
            <a:ext cx="11615979" cy="1929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我发烧了，医生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叫</a:t>
            </a:r>
            <a:r>
              <a:rPr lang="zh-CN" altLang="en-US" sz="4000" dirty="0">
                <a:solidFill>
                  <a:srgbClr val="00B05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多喝水、多休息。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弟弟今年三岁，爸爸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叫</a:t>
            </a:r>
            <a:r>
              <a:rPr lang="zh-CN" altLang="en-US" sz="4000" dirty="0">
                <a:solidFill>
                  <a:srgbClr val="00B05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喝咖啡。</a:t>
            </a:r>
          </a:p>
        </p:txBody>
      </p:sp>
      <p:sp>
        <p:nvSpPr>
          <p:cNvPr id="5" name="TextBox 22"/>
          <p:cNvSpPr txBox="1"/>
          <p:nvPr/>
        </p:nvSpPr>
        <p:spPr>
          <a:xfrm>
            <a:off x="4220307" y="1046789"/>
            <a:ext cx="3604667" cy="79348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叫 </a:t>
            </a:r>
            <a:r>
              <a:rPr lang="en-US" altLang="zh-CN" sz="3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+ </a:t>
            </a:r>
            <a:r>
              <a:rPr lang="zh-CN" altLang="en-US" sz="3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 </a:t>
            </a:r>
            <a:r>
              <a:rPr lang="en-US" altLang="zh-CN" sz="3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+ V</a:t>
            </a:r>
          </a:p>
        </p:txBody>
      </p:sp>
      <p:sp>
        <p:nvSpPr>
          <p:cNvPr id="2" name="矩形 1"/>
          <p:cNvSpPr/>
          <p:nvPr/>
        </p:nvSpPr>
        <p:spPr>
          <a:xfrm>
            <a:off x="4687331" y="3984608"/>
            <a:ext cx="480131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ct val="1600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爸爸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叫</a:t>
            </a:r>
            <a:r>
              <a:rPr lang="zh-CN" altLang="en-US" sz="4000" dirty="0">
                <a:solidFill>
                  <a:srgbClr val="00B05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</a:t>
            </a: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喝咖啡。</a:t>
            </a:r>
          </a:p>
        </p:txBody>
      </p:sp>
      <p:sp>
        <p:nvSpPr>
          <p:cNvPr id="3" name="矩形 2"/>
          <p:cNvSpPr/>
          <p:nvPr/>
        </p:nvSpPr>
        <p:spPr>
          <a:xfrm>
            <a:off x="9286882" y="4169274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✘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0302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123499" y="1554919"/>
            <a:ext cx="948541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：医生，我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得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打针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吗？    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</a:t>
            </a:r>
            <a:r>
              <a:rPr lang="zh-CN" altLang="en-US" sz="4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我得不得打针？</a:t>
            </a:r>
            <a:endParaRPr lang="en-US" altLang="zh-CN" sz="4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得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打针。  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不用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打针。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不得打针。 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✘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endParaRPr lang="zh-CN" altLang="en-US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TextBox 22"/>
          <p:cNvSpPr txBox="1"/>
          <p:nvPr/>
        </p:nvSpPr>
        <p:spPr>
          <a:xfrm>
            <a:off x="800163" y="1818550"/>
            <a:ext cx="2145259" cy="79348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得 </a:t>
            </a:r>
            <a:r>
              <a:rPr lang="en-US" altLang="zh-CN" sz="3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+  V</a:t>
            </a:r>
          </a:p>
        </p:txBody>
      </p:sp>
      <p:sp>
        <p:nvSpPr>
          <p:cNvPr id="3" name="矩形 2"/>
          <p:cNvSpPr/>
          <p:nvPr/>
        </p:nvSpPr>
        <p:spPr>
          <a:xfrm>
            <a:off x="7120977" y="3524689"/>
            <a:ext cx="198002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ct val="1600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得。</a:t>
            </a: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✘</a:t>
            </a:r>
            <a:endParaRPr lang="en-US" altLang="zh-CN" sz="4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47C80D7-A4DA-4A9A-A853-154E857EAA32}"/>
              </a:ext>
            </a:extLst>
          </p:cNvPr>
          <p:cNvSpPr/>
          <p:nvPr/>
        </p:nvSpPr>
        <p:spPr>
          <a:xfrm>
            <a:off x="626122" y="749754"/>
            <a:ext cx="6792244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能愿动词：得    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optative verb “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得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  <a:endParaRPr lang="zh-CN" altLang="en-US" sz="24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DA610FF-51C7-46F6-B393-FCC824CFC10D}"/>
              </a:ext>
            </a:extLst>
          </p:cNvPr>
          <p:cNvSpPr/>
          <p:nvPr/>
        </p:nvSpPr>
        <p:spPr>
          <a:xfrm>
            <a:off x="9943801" y="2721114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✘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8286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2" grpId="0"/>
      <p:bldP spid="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205543" y="1841184"/>
            <a:ext cx="9485416" cy="2914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手机不好用了，我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得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买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一个新的。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我不去看电影，因为我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得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写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作业。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孩子发烧了，我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得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带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他去医院。</a:t>
            </a:r>
          </a:p>
        </p:txBody>
      </p:sp>
    </p:spTree>
    <p:extLst>
      <p:ext uri="{BB962C8B-B14F-4D97-AF65-F5344CB8AC3E}">
        <p14:creationId xmlns:p14="http://schemas.microsoft.com/office/powerpoint/2010/main" val="6157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FC5C345-8252-4D60-A86B-7A5F8D093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043" y="2029265"/>
            <a:ext cx="6358859" cy="2992902"/>
          </a:xfrm>
          <a:prstGeom prst="rect">
            <a:avLst/>
          </a:prstGeom>
        </p:spPr>
      </p:pic>
      <p:sp>
        <p:nvSpPr>
          <p:cNvPr id="7" name="标题 4">
            <a:extLst>
              <a:ext uri="{FF2B5EF4-FFF2-40B4-BE49-F238E27FC236}">
                <a16:creationId xmlns:a16="http://schemas.microsoft.com/office/drawing/2014/main" id="{E3D51FFF-2B43-4B9A-8DF4-B13D23BA5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9432" y="1601778"/>
            <a:ext cx="2481349" cy="1737360"/>
          </a:xfrm>
        </p:spPr>
        <p:txBody>
          <a:bodyPr>
            <a:normAutofit/>
          </a:bodyPr>
          <a:lstStyle/>
          <a:p>
            <a:pPr algn="ctr"/>
            <a:r>
              <a:rPr lang="zh-CN" altLang="en-US" sz="8000" dirty="0">
                <a:solidFill>
                  <a:schemeClr val="accent1">
                    <a:lumMod val="75000"/>
                  </a:schemeClr>
                </a:solidFill>
              </a:rPr>
              <a:t>小结</a:t>
            </a:r>
          </a:p>
        </p:txBody>
      </p:sp>
      <p:sp>
        <p:nvSpPr>
          <p:cNvPr id="8" name="文本占位符 6">
            <a:extLst>
              <a:ext uri="{FF2B5EF4-FFF2-40B4-BE49-F238E27FC236}">
                <a16:creationId xmlns:a16="http://schemas.microsoft.com/office/drawing/2014/main" id="{A1E82F00-A4ED-46BD-B8F2-4EBA89A179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40832" y="3968529"/>
            <a:ext cx="3703320" cy="2107276"/>
          </a:xfrm>
        </p:spPr>
        <p:txBody>
          <a:bodyPr>
            <a:normAutofit/>
          </a:bodyPr>
          <a:lstStyle/>
          <a:p>
            <a:r>
              <a:rPr lang="en-US" altLang="zh-CN" sz="4800" i="1" dirty="0">
                <a:solidFill>
                  <a:schemeClr val="tx2">
                    <a:lumMod val="75000"/>
                  </a:schemeClr>
                </a:solidFill>
              </a:rPr>
              <a:t>SUMMARY</a:t>
            </a:r>
            <a:endParaRPr lang="zh-CN" altLang="en-US" sz="4800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7558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4680" y="820882"/>
            <a:ext cx="6600715" cy="6037118"/>
          </a:xfrm>
        </p:spPr>
        <p:txBody>
          <a:bodyPr>
            <a:noAutofit/>
          </a:bodyPr>
          <a:lstStyle/>
          <a:p>
            <a:pPr marL="514350" lvl="0" indent="-514350">
              <a:lnSpc>
                <a:spcPct val="13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36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但是     </a:t>
            </a:r>
            <a:r>
              <a:rPr lang="en-US" altLang="zh-CN" sz="1800" dirty="0" err="1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dànshì</a:t>
            </a:r>
            <a:r>
              <a:rPr lang="en-US" altLang="zh-CN" sz="18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</a:t>
            </a:r>
            <a:r>
              <a:rPr lang="en-US" altLang="zh-CN" sz="1800" dirty="0" err="1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Conj</a:t>
            </a:r>
            <a:r>
              <a:rPr lang="en-US" altLang="zh-CN" sz="18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but</a:t>
            </a:r>
          </a:p>
          <a:p>
            <a:pPr marL="514350" lvl="0" indent="-514350">
              <a:lnSpc>
                <a:spcPct val="13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头         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tóu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N          head</a:t>
            </a:r>
          </a:p>
          <a:p>
            <a:pPr marL="514350" lvl="0" indent="-514350">
              <a:lnSpc>
                <a:spcPct val="13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有点儿 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yǒudiǎnr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Adv       somewhat; a bit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</a:p>
          <a:p>
            <a:pPr marL="514350" lvl="0" indent="-514350">
              <a:lnSpc>
                <a:spcPct val="13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疼         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téng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A          ache; have a pain</a:t>
            </a:r>
          </a:p>
          <a:p>
            <a:pPr marL="514350" indent="-514350">
              <a:lnSpc>
                <a:spcPct val="13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医院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yīyuàn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N          hospital</a:t>
            </a:r>
          </a:p>
          <a:p>
            <a:pPr marL="514350" indent="-514350">
              <a:lnSpc>
                <a:spcPct val="13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医生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yīshēng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N          doctor</a:t>
            </a:r>
          </a:p>
          <a:p>
            <a:pPr marL="514350" lvl="0" indent="-514350">
              <a:lnSpc>
                <a:spcPct val="13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叫         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jiào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V            to ask; to order</a:t>
            </a:r>
          </a:p>
          <a:p>
            <a:pPr marL="514350" lvl="0" indent="-514350">
              <a:lnSpc>
                <a:spcPct val="13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得         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děi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OpV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to have to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endParaRPr lang="en-US" altLang="zh-CN" sz="2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85D4D5C-79E1-46CE-AC79-9467F0C585AA}"/>
              </a:ext>
            </a:extLst>
          </p:cNvPr>
          <p:cNvSpPr/>
          <p:nvPr/>
        </p:nvSpPr>
        <p:spPr>
          <a:xfrm>
            <a:off x="516348" y="284281"/>
            <a:ext cx="1693867" cy="5366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生词</a:t>
            </a: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A5353DB0-58D4-4132-83CB-FE9F809D07FF}"/>
              </a:ext>
            </a:extLst>
          </p:cNvPr>
          <p:cNvSpPr txBox="1">
            <a:spLocks/>
          </p:cNvSpPr>
          <p:nvPr/>
        </p:nvSpPr>
        <p:spPr>
          <a:xfrm>
            <a:off x="5991673" y="820882"/>
            <a:ext cx="7243600" cy="27247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lnSpc>
                <a:spcPct val="13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 startAt="9"/>
            </a:pPr>
            <a:r>
              <a:rPr lang="zh-CN" altLang="en-US" sz="36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考试     </a:t>
            </a:r>
            <a:r>
              <a:rPr lang="en-US" altLang="zh-CN" sz="1800" dirty="0" err="1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kǎoshì</a:t>
            </a:r>
            <a:r>
              <a:rPr lang="en-US" altLang="zh-CN" sz="18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VO/N     (to have an) exam</a:t>
            </a:r>
          </a:p>
          <a:p>
            <a:pPr marL="742950" indent="-742950">
              <a:lnSpc>
                <a:spcPct val="13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 startAt="9"/>
            </a:pPr>
            <a:r>
              <a:rPr lang="zh-CN" alt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健康    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jiànkāng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N/A        health; healthy</a:t>
            </a:r>
          </a:p>
          <a:p>
            <a:pPr marL="742950" indent="-742950">
              <a:lnSpc>
                <a:spcPct val="130000"/>
              </a:lnSpc>
              <a:spcBef>
                <a:spcPts val="0"/>
              </a:spcBef>
              <a:buFont typeface="+mj-lt"/>
              <a:buAutoNum type="arabicPeriod" startAt="9"/>
            </a:pP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重要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zhòngyào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A           important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837FEF3-6ABE-4D80-A2D5-18699FBAC75E}"/>
              </a:ext>
            </a:extLst>
          </p:cNvPr>
          <p:cNvSpPr/>
          <p:nvPr/>
        </p:nvSpPr>
        <p:spPr>
          <a:xfrm>
            <a:off x="6096000" y="3160699"/>
            <a:ext cx="1693867" cy="5366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语法</a:t>
            </a:r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DBAA0F81-737D-4C99-AAD3-21489B92E740}"/>
              </a:ext>
            </a:extLst>
          </p:cNvPr>
          <p:cNvSpPr txBox="1">
            <a:spLocks/>
          </p:cNvSpPr>
          <p:nvPr/>
        </p:nvSpPr>
        <p:spPr>
          <a:xfrm>
            <a:off x="6095999" y="3715523"/>
            <a:ext cx="6928835" cy="25058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5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副词：有点儿    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adverb “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有点儿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兼语句</a:t>
            </a:r>
            <a:r>
              <a:rPr lang="en-US" altLang="zh-CN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(1)</a:t>
            </a: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Pivotal sentences(1)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能愿动词：得     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optative verb “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得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  <a:endParaRPr lang="en-US" altLang="zh-CN" sz="1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5097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17D2F89-55C8-4349-83DA-F9B484F74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723" y="1485961"/>
            <a:ext cx="5504329" cy="412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063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4680" y="820882"/>
            <a:ext cx="6600715" cy="6037118"/>
          </a:xfrm>
        </p:spPr>
        <p:txBody>
          <a:bodyPr>
            <a:noAutofit/>
          </a:bodyPr>
          <a:lstStyle/>
          <a:p>
            <a:pPr marL="514350" lvl="0" indent="-514350">
              <a:lnSpc>
                <a:spcPct val="13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36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但是     </a:t>
            </a:r>
            <a:r>
              <a:rPr lang="en-US" altLang="zh-CN" sz="1800" dirty="0" err="1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dànshì</a:t>
            </a:r>
            <a:r>
              <a:rPr lang="en-US" altLang="zh-CN" sz="18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</a:t>
            </a:r>
            <a:r>
              <a:rPr lang="en-US" altLang="zh-CN" sz="1800" dirty="0" err="1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Conj</a:t>
            </a:r>
            <a:r>
              <a:rPr lang="en-US" altLang="zh-CN" sz="18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but</a:t>
            </a:r>
          </a:p>
          <a:p>
            <a:pPr marL="514350" lvl="0" indent="-514350">
              <a:lnSpc>
                <a:spcPct val="13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头         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tóu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N          head</a:t>
            </a:r>
          </a:p>
          <a:p>
            <a:pPr marL="514350" lvl="0" indent="-514350">
              <a:lnSpc>
                <a:spcPct val="13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有点儿 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yǒudiǎnr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Adv       somewhat; a bit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</a:p>
          <a:p>
            <a:pPr marL="514350" lvl="0" indent="-514350">
              <a:lnSpc>
                <a:spcPct val="13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疼         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téng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A          ache; have a pain</a:t>
            </a:r>
          </a:p>
          <a:p>
            <a:pPr marL="514350" indent="-514350">
              <a:lnSpc>
                <a:spcPct val="13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医院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yīyuàn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N          hospital</a:t>
            </a:r>
          </a:p>
          <a:p>
            <a:pPr marL="514350" indent="-514350">
              <a:lnSpc>
                <a:spcPct val="13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医生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yīshēng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N          doctor</a:t>
            </a:r>
          </a:p>
          <a:p>
            <a:pPr marL="514350" lvl="0" indent="-514350">
              <a:lnSpc>
                <a:spcPct val="13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叫         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jiào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V            to ask; to order</a:t>
            </a:r>
          </a:p>
          <a:p>
            <a:pPr marL="514350" lvl="0" indent="-514350">
              <a:lnSpc>
                <a:spcPct val="13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得         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děi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OpV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to have to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endParaRPr lang="en-US" altLang="zh-CN" sz="2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85D4D5C-79E1-46CE-AC79-9467F0C585AA}"/>
              </a:ext>
            </a:extLst>
          </p:cNvPr>
          <p:cNvSpPr/>
          <p:nvPr/>
        </p:nvSpPr>
        <p:spPr>
          <a:xfrm>
            <a:off x="516348" y="284281"/>
            <a:ext cx="1693867" cy="5366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生词</a:t>
            </a: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A5353DB0-58D4-4132-83CB-FE9F809D07FF}"/>
              </a:ext>
            </a:extLst>
          </p:cNvPr>
          <p:cNvSpPr txBox="1">
            <a:spLocks/>
          </p:cNvSpPr>
          <p:nvPr/>
        </p:nvSpPr>
        <p:spPr>
          <a:xfrm>
            <a:off x="5991673" y="820882"/>
            <a:ext cx="7243600" cy="27247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lnSpc>
                <a:spcPct val="13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 startAt="9"/>
            </a:pPr>
            <a:r>
              <a:rPr lang="zh-CN" altLang="en-US" sz="36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考试     </a:t>
            </a:r>
            <a:r>
              <a:rPr lang="en-US" altLang="zh-CN" sz="1800" dirty="0" err="1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kǎoshì</a:t>
            </a:r>
            <a:r>
              <a:rPr lang="en-US" altLang="zh-CN" sz="18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VO/N     (to have an) exam</a:t>
            </a:r>
          </a:p>
          <a:p>
            <a:pPr marL="742950" indent="-742950">
              <a:lnSpc>
                <a:spcPct val="13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 startAt="9"/>
            </a:pPr>
            <a:r>
              <a:rPr lang="zh-CN" alt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健康    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jiànkāng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N/A        health; healthy</a:t>
            </a:r>
          </a:p>
          <a:p>
            <a:pPr marL="742950" indent="-742950">
              <a:lnSpc>
                <a:spcPct val="130000"/>
              </a:lnSpc>
              <a:spcBef>
                <a:spcPts val="0"/>
              </a:spcBef>
              <a:buFont typeface="+mj-lt"/>
              <a:buAutoNum type="arabicPeriod" startAt="9"/>
            </a:pP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重要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zhòngyào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A           important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837FEF3-6ABE-4D80-A2D5-18699FBAC75E}"/>
              </a:ext>
            </a:extLst>
          </p:cNvPr>
          <p:cNvSpPr/>
          <p:nvPr/>
        </p:nvSpPr>
        <p:spPr>
          <a:xfrm>
            <a:off x="6096000" y="3160699"/>
            <a:ext cx="1693867" cy="5366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语法</a:t>
            </a:r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DBAA0F81-737D-4C99-AAD3-21489B92E740}"/>
              </a:ext>
            </a:extLst>
          </p:cNvPr>
          <p:cNvSpPr txBox="1">
            <a:spLocks/>
          </p:cNvSpPr>
          <p:nvPr/>
        </p:nvSpPr>
        <p:spPr>
          <a:xfrm>
            <a:off x="6095999" y="3715523"/>
            <a:ext cx="6928835" cy="25058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5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副词：有点儿    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adverb “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有点儿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兼语句</a:t>
            </a:r>
            <a:r>
              <a:rPr lang="en-US" altLang="zh-CN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(1)</a:t>
            </a: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Pivotal sentences(1)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能愿动词：得     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optative verb “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得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  <a:endParaRPr lang="en-US" altLang="zh-CN" sz="1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41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969432" y="1601778"/>
            <a:ext cx="2481349" cy="1737360"/>
          </a:xfrm>
        </p:spPr>
        <p:txBody>
          <a:bodyPr>
            <a:normAutofit/>
          </a:bodyPr>
          <a:lstStyle/>
          <a:p>
            <a:pPr algn="ctr"/>
            <a:r>
              <a:rPr lang="zh-CN" altLang="en-US" sz="8000" dirty="0">
                <a:solidFill>
                  <a:schemeClr val="accent1">
                    <a:lumMod val="75000"/>
                  </a:schemeClr>
                </a:solidFill>
              </a:rPr>
              <a:t>生词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/>
          </p:nvPr>
        </p:nvSpPr>
        <p:spPr>
          <a:xfrm>
            <a:off x="8969432" y="4094498"/>
            <a:ext cx="3703320" cy="2107276"/>
          </a:xfrm>
        </p:spPr>
        <p:txBody>
          <a:bodyPr>
            <a:normAutofit/>
          </a:bodyPr>
          <a:lstStyle/>
          <a:p>
            <a:r>
              <a:rPr lang="en-US" altLang="zh-CN" sz="4800" i="1" dirty="0">
                <a:solidFill>
                  <a:schemeClr val="tx2">
                    <a:lumMod val="75000"/>
                  </a:schemeClr>
                </a:solidFill>
              </a:rPr>
              <a:t>WORDS</a:t>
            </a:r>
            <a:endParaRPr lang="zh-CN" altLang="en-US" sz="48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EFF9B55-E66C-4271-91F8-14CF0AC7A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211" y="1245209"/>
            <a:ext cx="5965262" cy="397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449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46808" y="290945"/>
            <a:ext cx="2317173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但是</a:t>
            </a:r>
          </a:p>
        </p:txBody>
      </p:sp>
      <p:sp>
        <p:nvSpPr>
          <p:cNvPr id="4" name="矩形 3"/>
          <p:cNvSpPr/>
          <p:nvPr/>
        </p:nvSpPr>
        <p:spPr>
          <a:xfrm>
            <a:off x="549876" y="2149608"/>
            <a:ext cx="10824832" cy="2914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这件衣服很好看，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但是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太贵了。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学校超市不大，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但是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东西很多。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我想去爬山，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但是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我发烧了。</a:t>
            </a:r>
          </a:p>
        </p:txBody>
      </p:sp>
      <p:sp>
        <p:nvSpPr>
          <p:cNvPr id="9" name="矩形 8"/>
          <p:cNvSpPr/>
          <p:nvPr/>
        </p:nvSpPr>
        <p:spPr>
          <a:xfrm>
            <a:off x="4036689" y="720861"/>
            <a:ext cx="16273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 </a:t>
            </a: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可是</a:t>
            </a:r>
            <a:endParaRPr lang="zh-CN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B8A53A0D-561D-410A-99C0-66F0A4411691}"/>
              </a:ext>
            </a:extLst>
          </p:cNvPr>
          <p:cNvSpPr/>
          <p:nvPr/>
        </p:nvSpPr>
        <p:spPr>
          <a:xfrm>
            <a:off x="2847475" y="917617"/>
            <a:ext cx="782587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Conj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50CDB81-D446-4328-932B-C13ED379ED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381" b="3415"/>
          <a:stretch/>
        </p:blipFill>
        <p:spPr>
          <a:xfrm>
            <a:off x="7935617" y="1873403"/>
            <a:ext cx="3296913" cy="3657601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F6D816A9-4B0B-47DB-BCE9-E64357E9EE5D}"/>
              </a:ext>
            </a:extLst>
          </p:cNvPr>
          <p:cNvSpPr txBox="1"/>
          <p:nvPr/>
        </p:nvSpPr>
        <p:spPr>
          <a:xfrm>
            <a:off x="8678437" y="5531004"/>
            <a:ext cx="2018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仿宋" panose="02010609060101010101" pitchFamily="49" charset="-122"/>
                <a:ea typeface="仿宋" panose="02010609060101010101" pitchFamily="49" charset="-122"/>
              </a:rPr>
              <a:t>4999</a:t>
            </a:r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  <a:t>元</a:t>
            </a:r>
          </a:p>
        </p:txBody>
      </p:sp>
    </p:spTree>
    <p:extLst>
      <p:ext uri="{BB962C8B-B14F-4D97-AF65-F5344CB8AC3E}">
        <p14:creationId xmlns:p14="http://schemas.microsoft.com/office/powerpoint/2010/main" val="232162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46808" y="290945"/>
            <a:ext cx="1205347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头</a:t>
            </a:r>
          </a:p>
        </p:txBody>
      </p:sp>
      <p:sp>
        <p:nvSpPr>
          <p:cNvPr id="4" name="矩形 3"/>
          <p:cNvSpPr/>
          <p:nvPr/>
        </p:nvSpPr>
        <p:spPr>
          <a:xfrm>
            <a:off x="1455562" y="2347812"/>
            <a:ext cx="6991491" cy="2914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：我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头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疼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疼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了几天了？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疼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了两天了。</a:t>
            </a:r>
          </a:p>
        </p:txBody>
      </p:sp>
      <p:sp>
        <p:nvSpPr>
          <p:cNvPr id="5" name="椭圆 4"/>
          <p:cNvSpPr/>
          <p:nvPr/>
        </p:nvSpPr>
        <p:spPr>
          <a:xfrm>
            <a:off x="2924744" y="290945"/>
            <a:ext cx="1205347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疼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F854C87F-A8E5-44A9-B20C-518561C7500E}"/>
              </a:ext>
            </a:extLst>
          </p:cNvPr>
          <p:cNvSpPr/>
          <p:nvPr/>
        </p:nvSpPr>
        <p:spPr>
          <a:xfrm>
            <a:off x="1880965" y="936281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B61F73FD-86E5-4ECE-9812-127F4331B675}"/>
              </a:ext>
            </a:extLst>
          </p:cNvPr>
          <p:cNvSpPr/>
          <p:nvPr/>
        </p:nvSpPr>
        <p:spPr>
          <a:xfrm>
            <a:off x="4304977" y="936280"/>
            <a:ext cx="646331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Adj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55253564-DAA4-448E-AA04-B4A923F9D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6269" y="2540523"/>
            <a:ext cx="4269613" cy="284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81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46808" y="290945"/>
            <a:ext cx="2015837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医院</a:t>
            </a:r>
          </a:p>
        </p:txBody>
      </p:sp>
      <p:sp>
        <p:nvSpPr>
          <p:cNvPr id="4" name="矩形 3"/>
          <p:cNvSpPr/>
          <p:nvPr/>
        </p:nvSpPr>
        <p:spPr>
          <a:xfrm>
            <a:off x="1332701" y="2310556"/>
            <a:ext cx="6991491" cy="2914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家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医院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名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医生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去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医院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看医生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6366" y="2414778"/>
            <a:ext cx="3608436" cy="2706327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3820529" y="290945"/>
            <a:ext cx="2015837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医生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2868" y="2530835"/>
            <a:ext cx="1667921" cy="2525335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883ACC92-6892-437C-BE23-9C8A2819B412}"/>
              </a:ext>
            </a:extLst>
          </p:cNvPr>
          <p:cNvSpPr/>
          <p:nvPr/>
        </p:nvSpPr>
        <p:spPr>
          <a:xfrm>
            <a:off x="2530361" y="941108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24D24B36-1801-4AA2-9FAA-4C7D5D3A87D3}"/>
              </a:ext>
            </a:extLst>
          </p:cNvPr>
          <p:cNvSpPr/>
          <p:nvPr/>
        </p:nvSpPr>
        <p:spPr>
          <a:xfrm>
            <a:off x="6031348" y="907702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34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96246" y="290945"/>
            <a:ext cx="2259775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考试</a:t>
            </a:r>
          </a:p>
        </p:txBody>
      </p:sp>
      <p:sp>
        <p:nvSpPr>
          <p:cNvPr id="4" name="矩形 3"/>
          <p:cNvSpPr/>
          <p:nvPr/>
        </p:nvSpPr>
        <p:spPr>
          <a:xfrm>
            <a:off x="589686" y="1402773"/>
            <a:ext cx="6299630" cy="1732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这个周末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有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汉语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考试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798684" y="1402773"/>
            <a:ext cx="6096000" cy="271779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我们下个星期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考试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吗？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考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考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第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11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课。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6501614" y="1215064"/>
            <a:ext cx="0" cy="521804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4023667" y="3994565"/>
            <a:ext cx="223651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ct val="1600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参加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考试</a:t>
            </a:r>
            <a:endParaRPr lang="en-US" altLang="zh-CN" sz="40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7D0EA6D1-0B5F-4644-8A68-B5B0AC7A9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466" y="5169670"/>
            <a:ext cx="3340473" cy="1331434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30DE778B-A9E8-4D64-BDA8-EAC1DB70E1BF}"/>
              </a:ext>
            </a:extLst>
          </p:cNvPr>
          <p:cNvSpPr/>
          <p:nvPr/>
        </p:nvSpPr>
        <p:spPr>
          <a:xfrm>
            <a:off x="3182815" y="5099538"/>
            <a:ext cx="1719989" cy="1401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621D04F1-9475-486B-9D67-3CBC9B4E306B}"/>
              </a:ext>
            </a:extLst>
          </p:cNvPr>
          <p:cNvSpPr/>
          <p:nvPr/>
        </p:nvSpPr>
        <p:spPr>
          <a:xfrm>
            <a:off x="574799" y="3061232"/>
            <a:ext cx="3262432" cy="9450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ct val="1600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汉语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水平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考试</a:t>
            </a:r>
            <a:endParaRPr lang="en-US" altLang="zh-CN" sz="40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表格 6">
            <a:extLst>
              <a:ext uri="{FF2B5EF4-FFF2-40B4-BE49-F238E27FC236}">
                <a16:creationId xmlns:a16="http://schemas.microsoft.com/office/drawing/2014/main" id="{BF2B7B31-1A24-4ACD-AA3C-56779718D0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8762266"/>
              </p:ext>
            </p:extLst>
          </p:nvPr>
        </p:nvGraphicFramePr>
        <p:xfrm>
          <a:off x="7480492" y="1639090"/>
          <a:ext cx="98222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703">
                  <a:extLst>
                    <a:ext uri="{9D8B030D-6E8A-4147-A177-3AD203B41FA5}">
                      <a16:colId xmlns:a16="http://schemas.microsoft.com/office/drawing/2014/main" val="528010208"/>
                    </a:ext>
                  </a:extLst>
                </a:gridCol>
                <a:gridCol w="494523">
                  <a:extLst>
                    <a:ext uri="{9D8B030D-6E8A-4147-A177-3AD203B41FA5}">
                      <a16:colId xmlns:a16="http://schemas.microsoft.com/office/drawing/2014/main" val="24440065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sz="2400" dirty="0"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考</a:t>
                      </a:r>
                    </a:p>
                  </a:txBody>
                  <a:tcP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dirty="0"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试</a:t>
                      </a:r>
                    </a:p>
                  </a:txBody>
                  <a:tcPr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5432042"/>
                  </a:ext>
                </a:extLst>
              </a:tr>
            </a:tbl>
          </a:graphicData>
        </a:graphic>
      </p:graphicFrame>
      <p:sp>
        <p:nvSpPr>
          <p:cNvPr id="7" name="矩形 6">
            <a:extLst>
              <a:ext uri="{FF2B5EF4-FFF2-40B4-BE49-F238E27FC236}">
                <a16:creationId xmlns:a16="http://schemas.microsoft.com/office/drawing/2014/main" id="{12EF17B5-700A-48D8-B11A-D41D40F4F87C}"/>
              </a:ext>
            </a:extLst>
          </p:cNvPr>
          <p:cNvSpPr/>
          <p:nvPr/>
        </p:nvSpPr>
        <p:spPr>
          <a:xfrm>
            <a:off x="4023667" y="3061232"/>
            <a:ext cx="2236510" cy="9450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ct val="1600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口语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考试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F4451A5-BA99-4CCA-A8CE-A9A4F04D29F8}"/>
              </a:ext>
            </a:extLst>
          </p:cNvPr>
          <p:cNvSpPr/>
          <p:nvPr/>
        </p:nvSpPr>
        <p:spPr>
          <a:xfrm>
            <a:off x="606308" y="4006234"/>
            <a:ext cx="2236510" cy="9450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ct val="1600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准备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考试</a:t>
            </a:r>
          </a:p>
        </p:txBody>
      </p:sp>
    </p:spTree>
    <p:extLst>
      <p:ext uri="{BB962C8B-B14F-4D97-AF65-F5344CB8AC3E}">
        <p14:creationId xmlns:p14="http://schemas.microsoft.com/office/powerpoint/2010/main" val="362395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  <p:bldP spid="14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46808" y="290945"/>
            <a:ext cx="2317173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健康</a:t>
            </a:r>
          </a:p>
        </p:txBody>
      </p:sp>
      <p:sp>
        <p:nvSpPr>
          <p:cNvPr id="4" name="矩形 3"/>
          <p:cNvSpPr/>
          <p:nvPr/>
        </p:nvSpPr>
        <p:spPr>
          <a:xfrm>
            <a:off x="979333" y="1683133"/>
            <a:ext cx="9485416" cy="4375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______________ 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很 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/ 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健康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b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</a:b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她今年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90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岁了，还很健康。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endParaRPr lang="en-US" altLang="zh-CN" sz="1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D1E5C0B-140A-45A1-8F19-3AC89DA44803}"/>
              </a:ext>
            </a:extLst>
          </p:cNvPr>
          <p:cNvSpPr/>
          <p:nvPr/>
        </p:nvSpPr>
        <p:spPr>
          <a:xfrm>
            <a:off x="2899923" y="941108"/>
            <a:ext cx="646331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Adj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6E34EEF-10C7-45E0-B931-37207259A088}"/>
              </a:ext>
            </a:extLst>
          </p:cNvPr>
          <p:cNvSpPr/>
          <p:nvPr/>
        </p:nvSpPr>
        <p:spPr>
          <a:xfrm>
            <a:off x="1170878" y="2687443"/>
            <a:ext cx="3646449" cy="2113156"/>
          </a:xfrm>
          <a:prstGeom prst="rect">
            <a:avLst/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3200" dirty="0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每天吃一个苹果</a:t>
            </a:r>
            <a:endParaRPr lang="en-US" altLang="zh-CN" sz="3200" dirty="0">
              <a:solidFill>
                <a:srgbClr val="FF66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200" dirty="0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吃很多甜的东西</a:t>
            </a:r>
            <a:endParaRPr lang="en-US" altLang="zh-CN" sz="3200" dirty="0">
              <a:solidFill>
                <a:srgbClr val="FF66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200" dirty="0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每天锻炼</a:t>
            </a:r>
            <a:r>
              <a:rPr lang="en-US" altLang="zh-CN" sz="3200" dirty="0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50</a:t>
            </a:r>
            <a:r>
              <a:rPr lang="zh-CN" altLang="en-US" sz="3200" dirty="0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分钟</a:t>
            </a:r>
            <a:endParaRPr lang="zh-CN" altLang="en-US" dirty="0">
              <a:solidFill>
                <a:srgbClr val="FF66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8059FEB-FB83-47F6-BCF7-D6D56CD3F1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7542" y="3702279"/>
            <a:ext cx="2636643" cy="263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90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46808" y="290945"/>
            <a:ext cx="2317173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重要</a:t>
            </a:r>
          </a:p>
        </p:txBody>
      </p:sp>
      <p:sp>
        <p:nvSpPr>
          <p:cNvPr id="4" name="矩形 3"/>
          <p:cNvSpPr/>
          <p:nvPr/>
        </p:nvSpPr>
        <p:spPr>
          <a:xfrm>
            <a:off x="1104562" y="1849959"/>
            <a:ext cx="9485416" cy="3899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重要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的考试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重要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的人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家人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对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我很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重要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健康特别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重要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A071147-6462-4D9C-8385-FC97A548DB13}"/>
              </a:ext>
            </a:extLst>
          </p:cNvPr>
          <p:cNvSpPr/>
          <p:nvPr/>
        </p:nvSpPr>
        <p:spPr>
          <a:xfrm>
            <a:off x="2899923" y="941108"/>
            <a:ext cx="646331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Adj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027841E-89DF-42A9-ACBE-E8D6F065C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129" y="2189511"/>
            <a:ext cx="4569686" cy="297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62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木活字">
  <a:themeElements>
    <a:clrScheme name="木活字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木活字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木活字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TM03090434[[fn=木头类型]]</Template>
  <TotalTime>3263</TotalTime>
  <Words>621</Words>
  <Application>Microsoft Office PowerPoint</Application>
  <PresentationFormat>宽屏</PresentationFormat>
  <Paragraphs>130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9" baseType="lpstr">
      <vt:lpstr>等线</vt:lpstr>
      <vt:lpstr>仿宋</vt:lpstr>
      <vt:lpstr>黑体</vt:lpstr>
      <vt:lpstr>华文楷体</vt:lpstr>
      <vt:lpstr>楷体</vt:lpstr>
      <vt:lpstr>Rockwell</vt:lpstr>
      <vt:lpstr>Rockwell Condensed</vt:lpstr>
      <vt:lpstr>Times New Roman</vt:lpstr>
      <vt:lpstr>Wingdings</vt:lpstr>
      <vt:lpstr>木活字</vt:lpstr>
      <vt:lpstr>第11课    需要打针吗</vt:lpstr>
      <vt:lpstr>PowerPoint 演示文稿</vt:lpstr>
      <vt:lpstr>生词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语法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小结</vt:lpstr>
      <vt:lpstr>PowerPoint 演示文稿</vt:lpstr>
      <vt:lpstr>PowerPoint 演示文稿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第5课   你好！</dc:title>
  <dc:creator>Pig Li</dc:creator>
  <cp:lastModifiedBy>李 昊天</cp:lastModifiedBy>
  <cp:revision>359</cp:revision>
  <dcterms:created xsi:type="dcterms:W3CDTF">2018-09-22T11:56:25Z</dcterms:created>
  <dcterms:modified xsi:type="dcterms:W3CDTF">2020-06-30T23:27:08Z</dcterms:modified>
</cp:coreProperties>
</file>