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4"/>
  </p:notesMasterIdLst>
  <p:sldIdLst>
    <p:sldId id="780" r:id="rId2"/>
    <p:sldId id="782" r:id="rId3"/>
    <p:sldId id="858" r:id="rId4"/>
    <p:sldId id="759" r:id="rId5"/>
    <p:sldId id="758" r:id="rId6"/>
    <p:sldId id="679" r:id="rId7"/>
    <p:sldId id="721" r:id="rId8"/>
    <p:sldId id="785" r:id="rId9"/>
    <p:sldId id="749" r:id="rId10"/>
    <p:sldId id="748" r:id="rId11"/>
    <p:sldId id="859" r:id="rId12"/>
    <p:sldId id="770" r:id="rId13"/>
    <p:sldId id="771" r:id="rId14"/>
    <p:sldId id="754" r:id="rId15"/>
    <p:sldId id="756" r:id="rId16"/>
    <p:sldId id="735" r:id="rId17"/>
    <p:sldId id="736" r:id="rId18"/>
    <p:sldId id="737" r:id="rId19"/>
    <p:sldId id="738" r:id="rId20"/>
    <p:sldId id="941" r:id="rId21"/>
    <p:sldId id="862" r:id="rId22"/>
    <p:sldId id="86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0099"/>
    <a:srgbClr val="0000FF"/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15" autoAdjust="0"/>
    <p:restoredTop sz="95926" autoAdjust="0"/>
  </p:normalViewPr>
  <p:slideViewPr>
    <p:cSldViewPr snapToGrid="0">
      <p:cViewPr varScale="1">
        <p:scale>
          <a:sx n="82" d="100"/>
          <a:sy n="82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99803" y="1858823"/>
            <a:ext cx="9966960" cy="2458721"/>
          </a:xfrm>
        </p:spPr>
        <p:txBody>
          <a:bodyPr/>
          <a:lstStyle/>
          <a:p>
            <a:pPr algn="ctr"/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今天的雨比昨天的大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0397" y="1888846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ì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jiǔ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kè      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Jīntiān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 de  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yǔ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 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bǐ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 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zuótiān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de  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dà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方正姚体" panose="02010601030101010101" pitchFamily="2" charset="-122"/>
                <a:cs typeface="+mn-cs"/>
              </a:rPr>
              <a:t>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9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55329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度</a:t>
            </a:r>
          </a:p>
        </p:txBody>
      </p:sp>
      <p:sp>
        <p:nvSpPr>
          <p:cNvPr id="4" name="矩形 3"/>
          <p:cNvSpPr/>
          <p:nvPr/>
        </p:nvSpPr>
        <p:spPr>
          <a:xfrm>
            <a:off x="624883" y="1971614"/>
            <a:ext cx="6991491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</a:t>
            </a:r>
            <a:r>
              <a:rPr lang="en-US" altLang="zh-CN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你知道明天多少度吗？</a:t>
            </a:r>
          </a:p>
        </p:txBody>
      </p:sp>
      <p:sp>
        <p:nvSpPr>
          <p:cNvPr id="6" name="矩形 5"/>
          <p:cNvSpPr/>
          <p:nvPr/>
        </p:nvSpPr>
        <p:spPr>
          <a:xfrm>
            <a:off x="8993286" y="5711133"/>
            <a:ext cx="2236510" cy="945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零下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度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8FB616A-5B17-480F-A0F2-D68C4D6B8F64}"/>
              </a:ext>
            </a:extLst>
          </p:cNvPr>
          <p:cNvSpPr/>
          <p:nvPr/>
        </p:nvSpPr>
        <p:spPr>
          <a:xfrm>
            <a:off x="2089078" y="901272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16FE5A-2E35-4494-A5AD-7D808B2C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59" y="434441"/>
            <a:ext cx="5030137" cy="53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2F26401-5DBF-4A9E-AF84-478EF73D2DD6}"/>
              </a:ext>
            </a:extLst>
          </p:cNvPr>
          <p:cNvSpPr/>
          <p:nvPr/>
        </p:nvSpPr>
        <p:spPr>
          <a:xfrm>
            <a:off x="7231170" y="5711133"/>
            <a:ext cx="1210588" cy="945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度</a:t>
            </a:r>
          </a:p>
        </p:txBody>
      </p:sp>
    </p:spTree>
    <p:extLst>
      <p:ext uri="{BB962C8B-B14F-4D97-AF65-F5344CB8AC3E}">
        <p14:creationId xmlns:p14="http://schemas.microsoft.com/office/powerpoint/2010/main" val="14677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62174" y="1711778"/>
            <a:ext cx="4090555" cy="9336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太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+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Adj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+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了</a:t>
            </a:r>
            <a:endParaRPr kumimoji="0" lang="zh-CN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1108" y="2961843"/>
            <a:ext cx="44611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外面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苹果手机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今天的雨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9" name="矩形 8"/>
          <p:cNvSpPr/>
          <p:nvPr/>
        </p:nvSpPr>
        <p:spPr>
          <a:xfrm>
            <a:off x="6325422" y="296184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：今天没有作业。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你做的饭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好吃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91878B-6982-4E1B-85FC-7EBCC5B04084}"/>
              </a:ext>
            </a:extLst>
          </p:cNvPr>
          <p:cNvSpPr/>
          <p:nvPr/>
        </p:nvSpPr>
        <p:spPr>
          <a:xfrm>
            <a:off x="708206" y="699128"/>
            <a:ext cx="636584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格式：太</a:t>
            </a:r>
            <a:r>
              <a:rPr lang="en-US" altLang="zh-CN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了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了”</a:t>
            </a:r>
          </a:p>
        </p:txBody>
      </p:sp>
    </p:spTree>
    <p:extLst>
      <p:ext uri="{BB962C8B-B14F-4D97-AF65-F5344CB8AC3E}">
        <p14:creationId xmlns:p14="http://schemas.microsoft.com/office/powerpoint/2010/main" val="21489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46644" y="1585356"/>
            <a:ext cx="4090555" cy="9336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太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+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V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心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+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了</a:t>
            </a:r>
            <a:endParaRPr kumimoji="0" lang="zh-CN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58386" y="2966294"/>
            <a:ext cx="9407236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这本书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去北京旅游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5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8206" y="1531274"/>
            <a:ext cx="4090555" cy="8494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latin typeface="等线" panose="02010600030101010101" pitchFamily="2" charset="-122"/>
                <a:ea typeface="等线" panose="02010600030101010101" pitchFamily="2" charset="-122"/>
              </a:rPr>
              <a:t>A</a:t>
            </a:r>
            <a:r>
              <a:rPr lang="zh-CN" altLang="en-US" sz="4000" b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4000" b="1" dirty="0">
                <a:latin typeface="等线" panose="02010600030101010101" pitchFamily="2" charset="-122"/>
                <a:ea typeface="等线" panose="02010600030101010101" pitchFamily="2" charset="-122"/>
              </a:rPr>
              <a:t>+ </a:t>
            </a:r>
            <a:r>
              <a:rPr lang="zh-CN" altLang="en-US" sz="4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比</a:t>
            </a:r>
            <a:r>
              <a:rPr lang="en-US" altLang="zh-CN" sz="4000" b="1" dirty="0">
                <a:latin typeface="等线" panose="02010600030101010101" pitchFamily="2" charset="-122"/>
                <a:ea typeface="等线" panose="02010600030101010101" pitchFamily="2" charset="-122"/>
              </a:rPr>
              <a:t> + B ……</a:t>
            </a:r>
            <a:endParaRPr lang="zh-CN" altLang="zh-CN" sz="4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7002" y="2382488"/>
            <a:ext cx="10977996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红苹果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绿苹果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红苹果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绿苹果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</a:t>
            </a:r>
            <a:r>
              <a:rPr lang="zh-CN" altLang="en-US" sz="40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红苹果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绿苹果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</a:t>
            </a:r>
            <a:r>
              <a:rPr lang="zh-CN" altLang="en-US" sz="40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一点儿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黄苹果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绿苹果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</a:t>
            </a:r>
            <a:r>
              <a:rPr lang="zh-CN" altLang="en-US" sz="40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很多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36" y="4368661"/>
            <a:ext cx="3124947" cy="20812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289" y="128999"/>
            <a:ext cx="2145419" cy="21454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658" y="2223242"/>
            <a:ext cx="2389305" cy="2054802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9309259" y="1513400"/>
            <a:ext cx="1671393" cy="64633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7</a:t>
            </a:r>
            <a:r>
              <a:rPr lang="zh-CN" altLang="en-US" sz="3600" b="1" dirty="0">
                <a:solidFill>
                  <a:srgbClr val="0070C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块</a:t>
            </a:r>
            <a:r>
              <a:rPr lang="en-US" altLang="zh-CN" sz="3600" b="1" dirty="0">
                <a:solidFill>
                  <a:srgbClr val="0070C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/</a:t>
            </a:r>
            <a:r>
              <a:rPr lang="zh-CN" altLang="en-US" sz="3600" b="1" dirty="0">
                <a:solidFill>
                  <a:srgbClr val="0070C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斤</a:t>
            </a:r>
            <a:endParaRPr lang="en-US" sz="3600" b="1" dirty="0">
              <a:solidFill>
                <a:srgbClr val="0070C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328091" y="3573111"/>
            <a:ext cx="1671393" cy="64633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6</a:t>
            </a:r>
            <a:r>
              <a:rPr lang="zh-CN" altLang="en-US" sz="3600" b="1" dirty="0">
                <a:solidFill>
                  <a:srgbClr val="0070C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块</a:t>
            </a:r>
            <a:r>
              <a:rPr lang="en-US" altLang="zh-CN" sz="3600" b="1" dirty="0">
                <a:solidFill>
                  <a:srgbClr val="0070C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/</a:t>
            </a:r>
            <a:r>
              <a:rPr lang="zh-CN" altLang="en-US" sz="3600" b="1" dirty="0">
                <a:solidFill>
                  <a:srgbClr val="0070C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斤</a:t>
            </a:r>
            <a:endParaRPr lang="en-US" sz="3600" b="1" dirty="0">
              <a:solidFill>
                <a:srgbClr val="0070C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9332073" y="5665247"/>
            <a:ext cx="1856523" cy="64633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16</a:t>
            </a:r>
            <a:r>
              <a:rPr lang="zh-CN" altLang="en-US" sz="3600" b="1" dirty="0">
                <a:solidFill>
                  <a:srgbClr val="0070C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块</a:t>
            </a:r>
            <a:r>
              <a:rPr lang="en-US" altLang="zh-CN" sz="3600" b="1" dirty="0">
                <a:solidFill>
                  <a:srgbClr val="0070C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/</a:t>
            </a:r>
            <a:r>
              <a:rPr lang="zh-CN" altLang="en-US" sz="3600" b="1" dirty="0">
                <a:solidFill>
                  <a:srgbClr val="0070C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斤</a:t>
            </a:r>
            <a:endParaRPr lang="en-US" sz="3600" b="1" dirty="0">
              <a:solidFill>
                <a:srgbClr val="0070C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13217" y="3323979"/>
            <a:ext cx="21467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一块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13217" y="4376170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一点儿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 </a:t>
            </a:r>
            <a:endParaRPr lang="zh-CN" altLang="en-US" sz="3600" dirty="0"/>
          </a:p>
        </p:txBody>
      </p:sp>
      <p:sp>
        <p:nvSpPr>
          <p:cNvPr id="14" name="矩形 13"/>
          <p:cNvSpPr/>
          <p:nvPr/>
        </p:nvSpPr>
        <p:spPr>
          <a:xfrm>
            <a:off x="4180091" y="6051313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  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3600" dirty="0"/>
          </a:p>
        </p:txBody>
      </p:sp>
      <p:sp>
        <p:nvSpPr>
          <p:cNvPr id="15" name="矩形 14"/>
          <p:cNvSpPr/>
          <p:nvPr/>
        </p:nvSpPr>
        <p:spPr>
          <a:xfrm>
            <a:off x="6404789" y="6029794"/>
            <a:ext cx="2377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很多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 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 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33FE70A-8E26-44EA-90DA-3C5477115875}"/>
              </a:ext>
            </a:extLst>
          </p:cNvPr>
          <p:cNvSpPr/>
          <p:nvPr/>
        </p:nvSpPr>
        <p:spPr>
          <a:xfrm>
            <a:off x="607002" y="526265"/>
            <a:ext cx="6276077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比较句</a:t>
            </a:r>
            <a:r>
              <a:rPr lang="en-US" altLang="zh-CN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(1)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Comparative sentences (1)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2" grpId="1"/>
      <p:bldP spid="13" grpId="0" build="allAtOnce"/>
      <p:bldP spid="14" grpId="0"/>
      <p:bldP spid="14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83300" y="1594587"/>
            <a:ext cx="9407236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这本书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那本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便宜</a:t>
            </a:r>
            <a:r>
              <a:rPr lang="zh-CN" altLang="en-US" sz="40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学校南门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北门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远</a:t>
            </a:r>
            <a:r>
              <a:rPr lang="zh-CN" altLang="en-US" sz="40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一点儿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饭店的饭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食堂的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</a:t>
            </a:r>
            <a:r>
              <a:rPr lang="zh-CN" altLang="en-US" sz="40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7020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8"/>
          <a:stretch/>
        </p:blipFill>
        <p:spPr>
          <a:xfrm>
            <a:off x="2341266" y="1691215"/>
            <a:ext cx="3301625" cy="3318678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98415" y="1353638"/>
            <a:ext cx="135428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472" y="1576461"/>
            <a:ext cx="2411576" cy="16773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b="11717"/>
          <a:stretch/>
        </p:blipFill>
        <p:spPr>
          <a:xfrm>
            <a:off x="7761472" y="4032038"/>
            <a:ext cx="2523375" cy="1744472"/>
          </a:xfrm>
          <a:prstGeom prst="rect">
            <a:avLst/>
          </a:prstGeom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7852989" y="5860314"/>
            <a:ext cx="247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二〇〇六年</a:t>
            </a:r>
            <a:endParaRPr 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7970554" y="3350554"/>
            <a:ext cx="247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二〇〇〇年</a:t>
            </a:r>
            <a:endParaRPr 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0A1BF75-82CA-418B-8E8A-4BC9992C0711}"/>
              </a:ext>
            </a:extLst>
          </p:cNvPr>
          <p:cNvSpPr/>
          <p:nvPr/>
        </p:nvSpPr>
        <p:spPr>
          <a:xfrm>
            <a:off x="459085" y="412076"/>
            <a:ext cx="636744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日期表达法</a:t>
            </a:r>
            <a:r>
              <a:rPr lang="en-US" altLang="zh-CN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expression of dates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0C6DFB1E-0CCC-4E3A-8621-9C53A4609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120" y="5166785"/>
            <a:ext cx="24710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二〇二〇年</a:t>
            </a:r>
            <a:endParaRPr 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78E8E936-1D96-4FA7-A443-29BD790FF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542" y="5163012"/>
            <a:ext cx="24710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二〇一九年</a:t>
            </a:r>
            <a:endParaRPr 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07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081785" y="1567254"/>
            <a:ext cx="6898825" cy="364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：现在是</a:t>
            </a:r>
            <a:r>
              <a:rPr lang="zh-CN" altLang="en-US" sz="40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，你</a:t>
            </a:r>
            <a:r>
              <a:rPr lang="zh-CN" altLang="en-US" sz="40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回国？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：我</a:t>
            </a:r>
            <a:r>
              <a:rPr lang="zh-CN" altLang="en-US" sz="4000" dirty="0">
                <a:solidFill>
                  <a:srgbClr val="0099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回国。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：还有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几个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：还有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月。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93364" y="420401"/>
            <a:ext cx="135428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</a:p>
        </p:txBody>
      </p:sp>
      <p:pic>
        <p:nvPicPr>
          <p:cNvPr id="1032" name="Picture 8" descr="2019æ¥å ä¼ æåªä»æ¥åè®¾è®¡æ¨¡æ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/>
          <a:stretch/>
        </p:blipFill>
        <p:spPr bwMode="auto">
          <a:xfrm>
            <a:off x="802741" y="1863337"/>
            <a:ext cx="3734472" cy="34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93364" y="5356256"/>
            <a:ext cx="4570482" cy="793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、二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...</a:t>
            </a: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十二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en-US" altLang="zh-CN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51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463" y="818334"/>
            <a:ext cx="5029200" cy="5238750"/>
          </a:xfrm>
          <a:prstGeom prst="rect">
            <a:avLst/>
          </a:prstGeom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754659" y="1709139"/>
            <a:ext cx="444969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今天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号？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今天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号？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今天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02422" y="1932199"/>
            <a:ext cx="957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endParaRPr lang="zh-CN" altLang="en-US" sz="4000" dirty="0"/>
          </a:p>
        </p:txBody>
      </p:sp>
      <p:sp>
        <p:nvSpPr>
          <p:cNvPr id="6" name="椭圆 5"/>
          <p:cNvSpPr/>
          <p:nvPr/>
        </p:nvSpPr>
        <p:spPr>
          <a:xfrm>
            <a:off x="552687" y="370609"/>
            <a:ext cx="135428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</a:p>
        </p:txBody>
      </p:sp>
      <p:sp>
        <p:nvSpPr>
          <p:cNvPr id="4" name="椭圆 3"/>
          <p:cNvSpPr/>
          <p:nvPr/>
        </p:nvSpPr>
        <p:spPr>
          <a:xfrm>
            <a:off x="7303573" y="4071104"/>
            <a:ext cx="780322" cy="68726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7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"/>
          <a:stretch/>
        </p:blipFill>
        <p:spPr>
          <a:xfrm>
            <a:off x="3174060" y="529710"/>
            <a:ext cx="3096344" cy="3409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2151" y="1026568"/>
            <a:ext cx="14401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altLang="zh-CN" sz="1600" b="1" dirty="0"/>
              <a:t>2020</a:t>
            </a:r>
            <a:r>
              <a:rPr lang="zh-CN" altLang="en-US" sz="1600" b="1" dirty="0"/>
              <a:t>年</a:t>
            </a:r>
            <a:r>
              <a:rPr lang="en-US" altLang="zh-CN" sz="1600" b="1" dirty="0"/>
              <a:t>10</a:t>
            </a:r>
            <a:r>
              <a:rPr lang="zh-CN" altLang="en-US" sz="1600" b="1" dirty="0"/>
              <a:t>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4140" y="2967637"/>
            <a:ext cx="16561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星期五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8741" y="4827412"/>
            <a:ext cx="486054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2020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10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16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日 星期五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627" y="1650535"/>
            <a:ext cx="1317102" cy="13171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59281" y="4827330"/>
            <a:ext cx="2736304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下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午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三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点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4037398" y="1611343"/>
            <a:ext cx="1369667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Brush Script MT" panose="03060802040406070304" pitchFamily="66" charset="0"/>
              </a:rPr>
              <a:t>16</a:t>
            </a:r>
            <a:endParaRPr lang="zh-CN" altLang="en-US" sz="6600" b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4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8734" y="751813"/>
            <a:ext cx="11114532" cy="6213763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kuài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Adv          hurry up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迟到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chídào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V              to be late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雨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yǔ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N              rain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A             big, heave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最近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zuìjìn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     recently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tiānqì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     weather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下雨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xiàyǔ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VO            to rain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bǐ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Prep          than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yuè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N               month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rì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N               day, date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E5F02B-9146-4BDC-A3EC-098DD1290EF9}"/>
              </a:ext>
            </a:extLst>
          </p:cNvPr>
          <p:cNvSpPr/>
          <p:nvPr/>
        </p:nvSpPr>
        <p:spPr>
          <a:xfrm>
            <a:off x="5970321" y="859390"/>
            <a:ext cx="6096000" cy="27687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>
              <a:lnSpc>
                <a:spcPct val="14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11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晴天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qíngtiān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        sunny day</a:t>
            </a:r>
          </a:p>
          <a:p>
            <a:pPr marL="514350" lvl="0" indent="-514350" defTabSz="914400">
              <a:lnSpc>
                <a:spcPct val="14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11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刮风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guāfēng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VO            to be windy</a:t>
            </a:r>
          </a:p>
          <a:p>
            <a:pPr marL="514350" lvl="0" indent="-5143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11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度   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dù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M             degree</a:t>
            </a:r>
          </a:p>
          <a:p>
            <a:pPr marL="514350" lvl="0" indent="-5143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11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   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lěng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A              cold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F926A5-123E-4EDF-B4A4-E9CA3DA44BC3}"/>
              </a:ext>
            </a:extLst>
          </p:cNvPr>
          <p:cNvSpPr/>
          <p:nvPr/>
        </p:nvSpPr>
        <p:spPr>
          <a:xfrm>
            <a:off x="538734" y="175575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A85A6F8-8F8D-4027-B907-32F5EEBEA207}"/>
              </a:ext>
            </a:extLst>
          </p:cNvPr>
          <p:cNvSpPr/>
          <p:nvPr/>
        </p:nvSpPr>
        <p:spPr>
          <a:xfrm>
            <a:off x="6096000" y="3759596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CC4014A-E2FC-450A-8436-875D47AF95C1}"/>
              </a:ext>
            </a:extLst>
          </p:cNvPr>
          <p:cNvSpPr txBox="1">
            <a:spLocks/>
          </p:cNvSpPr>
          <p:nvPr/>
        </p:nvSpPr>
        <p:spPr>
          <a:xfrm>
            <a:off x="5970321" y="4352230"/>
            <a:ext cx="6096000" cy="250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格式：太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比较句</a:t>
            </a:r>
            <a:r>
              <a:rPr lang="en-US" altLang="zh-CN" sz="3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Comparative sentences (1)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日期表达法       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expression of dates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30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8734" y="751813"/>
            <a:ext cx="11114532" cy="6213763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        </a:t>
            </a:r>
            <a:r>
              <a:rPr lang="en-US" altLang="zh-CN" sz="34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kuài</a:t>
            </a:r>
            <a:r>
              <a:rPr lang="en-US" altLang="zh-CN" sz="34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Adv          hurry up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迟到    </a:t>
            </a:r>
            <a:r>
              <a:rPr lang="en-US" altLang="zh-CN" sz="34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chídào</a:t>
            </a:r>
            <a:r>
              <a:rPr lang="en-US" altLang="zh-CN" sz="34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V              to be late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雨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yǔ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N              rain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A             big, heave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最近    </a:t>
            </a:r>
            <a:r>
              <a:rPr lang="en-US" altLang="zh-CN" sz="34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zuìjìn</a:t>
            </a:r>
            <a:r>
              <a:rPr lang="en-US" altLang="zh-CN" sz="34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     recently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tiānqì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N              weather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下雨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xiàyǔ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VO            to rain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bǐ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Prep          than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yuè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N               month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6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        </a:t>
            </a:r>
            <a:r>
              <a:rPr lang="en-US" altLang="zh-CN" sz="3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rì</a:t>
            </a:r>
            <a:r>
              <a:rPr lang="en-US" altLang="zh-CN" sz="3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N               day, date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E5F02B-9146-4BDC-A3EC-098DD1290EF9}"/>
              </a:ext>
            </a:extLst>
          </p:cNvPr>
          <p:cNvSpPr/>
          <p:nvPr/>
        </p:nvSpPr>
        <p:spPr>
          <a:xfrm>
            <a:off x="5970321" y="859390"/>
            <a:ext cx="6096000" cy="27687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>
              <a:lnSpc>
                <a:spcPct val="14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11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晴天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qíngtiān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        sunny day</a:t>
            </a:r>
          </a:p>
          <a:p>
            <a:pPr marL="514350" lvl="0" indent="-514350" defTabSz="914400">
              <a:lnSpc>
                <a:spcPct val="14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11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刮风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guāfēng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VO            to be windy</a:t>
            </a:r>
          </a:p>
          <a:p>
            <a:pPr marL="514350" lvl="0" indent="-5143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11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度   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dù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M             degree</a:t>
            </a:r>
          </a:p>
          <a:p>
            <a:pPr marL="514350" lvl="0" indent="-5143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11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   </a:t>
            </a:r>
            <a:r>
              <a:rPr lang="zh-CN" alt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lěng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A              cold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F926A5-123E-4EDF-B4A4-E9CA3DA44BC3}"/>
              </a:ext>
            </a:extLst>
          </p:cNvPr>
          <p:cNvSpPr/>
          <p:nvPr/>
        </p:nvSpPr>
        <p:spPr>
          <a:xfrm>
            <a:off x="538734" y="175575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A85A6F8-8F8D-4027-B907-32F5EEBEA207}"/>
              </a:ext>
            </a:extLst>
          </p:cNvPr>
          <p:cNvSpPr/>
          <p:nvPr/>
        </p:nvSpPr>
        <p:spPr>
          <a:xfrm>
            <a:off x="6096000" y="3759596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CC4014A-E2FC-450A-8436-875D47AF95C1}"/>
              </a:ext>
            </a:extLst>
          </p:cNvPr>
          <p:cNvSpPr txBox="1">
            <a:spLocks/>
          </p:cNvSpPr>
          <p:nvPr/>
        </p:nvSpPr>
        <p:spPr>
          <a:xfrm>
            <a:off x="5970321" y="4352230"/>
            <a:ext cx="6096000" cy="250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格式：太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比较句</a:t>
            </a:r>
            <a:r>
              <a:rPr lang="en-US" altLang="zh-CN" sz="3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Comparative sentences (1)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日期表达法       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expression of dates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68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550720" y="375144"/>
            <a:ext cx="151360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快</a:t>
            </a:r>
          </a:p>
        </p:txBody>
      </p:sp>
      <p:sp>
        <p:nvSpPr>
          <p:cNvPr id="6" name="矩形 5"/>
          <p:cNvSpPr/>
          <p:nvPr/>
        </p:nvSpPr>
        <p:spPr>
          <a:xfrm>
            <a:off x="1546379" y="2338754"/>
            <a:ext cx="10900062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还有两分钟上课，我们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吧！</a:t>
            </a:r>
          </a:p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快下雨了，我们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跑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吧！</a:t>
            </a:r>
            <a:endParaRPr lang="zh-CN" altLang="en-US" dirty="0">
              <a:solidFill>
                <a:prstClr val="black"/>
              </a:solidFill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你还没做作业？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01958" y="540842"/>
            <a:ext cx="2994452" cy="9336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latin typeface="等线" panose="02010600030101010101" pitchFamily="2" charset="-122"/>
                <a:ea typeface="等线" panose="02010600030101010101" pitchFamily="2" charset="-122"/>
              </a:rPr>
              <a:t>快 </a:t>
            </a:r>
            <a:r>
              <a:rPr lang="en-US" altLang="zh-CN" sz="4000" b="1" dirty="0">
                <a:latin typeface="等线" panose="02010600030101010101" pitchFamily="2" charset="-122"/>
                <a:ea typeface="等线" panose="02010600030101010101" pitchFamily="2" charset="-122"/>
              </a:rPr>
              <a:t>+ V</a:t>
            </a:r>
            <a:endParaRPr lang="zh-CN" altLang="zh-CN" sz="4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C08B87-A948-48B3-BBF2-1CC44B7C822B}"/>
              </a:ext>
            </a:extLst>
          </p:cNvPr>
          <p:cNvSpPr/>
          <p:nvPr/>
        </p:nvSpPr>
        <p:spPr>
          <a:xfrm>
            <a:off x="2191390" y="1012780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6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550720" y="375144"/>
            <a:ext cx="220633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迟到</a:t>
            </a:r>
          </a:p>
        </p:txBody>
      </p:sp>
      <p:sp>
        <p:nvSpPr>
          <p:cNvPr id="6" name="矩形 5"/>
          <p:cNvSpPr/>
          <p:nvPr/>
        </p:nvSpPr>
        <p:spPr>
          <a:xfrm>
            <a:off x="1014847" y="1760850"/>
            <a:ext cx="1090006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对不起，我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迟到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迟到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李白今天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迟到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迟到上课（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Train, airplane, bus can not be used with 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迟到”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977" y="1025307"/>
            <a:ext cx="2852361" cy="30577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300" y="4356916"/>
            <a:ext cx="2497714" cy="147793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348EE29-ABB1-472B-8385-8CFEE3AB0C21}"/>
              </a:ext>
            </a:extLst>
          </p:cNvPr>
          <p:cNvSpPr/>
          <p:nvPr/>
        </p:nvSpPr>
        <p:spPr>
          <a:xfrm>
            <a:off x="2824698" y="1025307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205740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最近</a:t>
            </a:r>
          </a:p>
        </p:txBody>
      </p:sp>
      <p:sp>
        <p:nvSpPr>
          <p:cNvPr id="4" name="矩形 3"/>
          <p:cNvSpPr/>
          <p:nvPr/>
        </p:nvSpPr>
        <p:spPr>
          <a:xfrm>
            <a:off x="446809" y="2782225"/>
            <a:ext cx="5578434" cy="174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最近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见李白。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最近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我认识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很多新朋友。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106565" y="1423669"/>
            <a:ext cx="0" cy="252549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3267075" y="1678294"/>
            <a:ext cx="6522712" cy="30042"/>
          </a:xfrm>
          <a:prstGeom prst="straightConnector1">
            <a:avLst/>
          </a:prstGeom>
          <a:ln w="5715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上箭头标注 10"/>
          <p:cNvSpPr/>
          <p:nvPr/>
        </p:nvSpPr>
        <p:spPr>
          <a:xfrm>
            <a:off x="5626344" y="1708336"/>
            <a:ext cx="960441" cy="618308"/>
          </a:xfrm>
          <a:prstGeom prst="upArrowCallou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今天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389119" y="1265094"/>
            <a:ext cx="1691318" cy="37900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  近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134543" y="1272347"/>
            <a:ext cx="1691318" cy="3790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  近</a:t>
            </a:r>
          </a:p>
        </p:txBody>
      </p:sp>
      <p:sp>
        <p:nvSpPr>
          <p:cNvPr id="14" name="矩形 13"/>
          <p:cNvSpPr/>
          <p:nvPr/>
        </p:nvSpPr>
        <p:spPr>
          <a:xfrm>
            <a:off x="6613566" y="2745128"/>
            <a:ext cx="5578434" cy="2044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最近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去北京吗？</a:t>
            </a:r>
          </a:p>
          <a:p>
            <a:pPr defTabSz="914400"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最近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不去。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最近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去学游泳。</a:t>
            </a:r>
          </a:p>
        </p:txBody>
      </p:sp>
      <p:cxnSp>
        <p:nvCxnSpPr>
          <p:cNvPr id="18" name="直接连接符 17"/>
          <p:cNvCxnSpPr>
            <a:cxnSpLocks/>
          </p:cNvCxnSpPr>
          <p:nvPr/>
        </p:nvCxnSpPr>
        <p:spPr>
          <a:xfrm>
            <a:off x="6144511" y="2593927"/>
            <a:ext cx="0" cy="32503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7237822B-F98C-44E8-B2EE-8260083F4E2C}"/>
              </a:ext>
            </a:extLst>
          </p:cNvPr>
          <p:cNvSpPr/>
          <p:nvPr/>
        </p:nvSpPr>
        <p:spPr>
          <a:xfrm>
            <a:off x="2662034" y="90492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3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36722" y="277091"/>
            <a:ext cx="209564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天气</a:t>
            </a:r>
          </a:p>
        </p:txBody>
      </p:sp>
      <p:sp>
        <p:nvSpPr>
          <p:cNvPr id="4" name="矩形 3"/>
          <p:cNvSpPr/>
          <p:nvPr/>
        </p:nvSpPr>
        <p:spPr>
          <a:xfrm>
            <a:off x="796361" y="2727825"/>
            <a:ext cx="5678871" cy="19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：今天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怎么样？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：今天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很好。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52" y="366464"/>
            <a:ext cx="2997978" cy="299797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018FD8C-B47F-45C0-A7BD-F279F5C107AF}"/>
              </a:ext>
            </a:extLst>
          </p:cNvPr>
          <p:cNvSpPr/>
          <p:nvPr/>
        </p:nvSpPr>
        <p:spPr>
          <a:xfrm>
            <a:off x="2873050" y="84585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AD8C218-A775-42A9-81D6-DE0F3F243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016" y="3692769"/>
            <a:ext cx="4980012" cy="27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5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imgsa.baidu.com/timg?image&amp;quality=80&amp;size=b9999_10000&amp;sec=1540271920490&amp;di=c953be4f8bc1d15e400d1da877312e22&amp;imgtype=0&amp;src=http%3A%2F%2Fimgsrc.baidu.com%2Fimgad%2Fpic%2Fitem%2F1ad5ad6eddc451da8cd5f8c9bcfd5266d01632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46" y="460126"/>
            <a:ext cx="2138040" cy="202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907422" y="272192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晴天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71757" y="272192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下雨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007841" y="2444925"/>
            <a:ext cx="10438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刮风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EDD165A-8B9D-4A29-95F2-01CAED75E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25" y="423925"/>
            <a:ext cx="2974718" cy="202686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36DEDAD-F3D2-4DD8-AC71-98B99F7F3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93" y="465988"/>
            <a:ext cx="3596084" cy="2021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508AD24-7F4D-4501-A121-E8BCE13A9241}"/>
              </a:ext>
            </a:extLst>
          </p:cNvPr>
          <p:cNvSpPr/>
          <p:nvPr/>
        </p:nvSpPr>
        <p:spPr>
          <a:xfrm>
            <a:off x="690993" y="3880813"/>
            <a:ext cx="3339491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晴天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天气很好。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3B7B16F-5962-482D-B101-4D72C410B82E}"/>
              </a:ext>
            </a:extLst>
          </p:cNvPr>
          <p:cNvSpPr/>
          <p:nvPr/>
        </p:nvSpPr>
        <p:spPr>
          <a:xfrm>
            <a:off x="4377875" y="3888787"/>
            <a:ext cx="3821290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雨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下雨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D561C2-5C3D-4213-B944-224CB921C2E9}"/>
              </a:ext>
            </a:extLst>
          </p:cNvPr>
          <p:cNvSpPr/>
          <p:nvPr/>
        </p:nvSpPr>
        <p:spPr>
          <a:xfrm>
            <a:off x="8640341" y="3912708"/>
            <a:ext cx="3339491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刮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风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刮风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4062D5C-CA25-4536-BC87-8FBA2B0287EC}"/>
              </a:ext>
            </a:extLst>
          </p:cNvPr>
          <p:cNvSpPr/>
          <p:nvPr/>
        </p:nvSpPr>
        <p:spPr>
          <a:xfrm>
            <a:off x="6288520" y="403681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11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663" y="3289369"/>
            <a:ext cx="2979127" cy="2979127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756409" y="589504"/>
            <a:ext cx="155329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冷</a:t>
            </a:r>
          </a:p>
        </p:txBody>
      </p:sp>
      <p:sp>
        <p:nvSpPr>
          <p:cNvPr id="4" name="矩形 3"/>
          <p:cNvSpPr/>
          <p:nvPr/>
        </p:nvSpPr>
        <p:spPr>
          <a:xfrm>
            <a:off x="1298887" y="2849045"/>
            <a:ext cx="6991491" cy="19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教室里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8964E26-82E7-4392-B406-7EF39F7E518C}"/>
              </a:ext>
            </a:extLst>
          </p:cNvPr>
          <p:cNvSpPr/>
          <p:nvPr/>
        </p:nvSpPr>
        <p:spPr>
          <a:xfrm>
            <a:off x="2589975" y="1239667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F7AEC4-1DC8-4746-9E0A-89883C5B9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08" y="589504"/>
            <a:ext cx="3563395" cy="25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6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3149</TotalTime>
  <Words>682</Words>
  <Application>Microsoft Office PowerPoint</Application>
  <PresentationFormat>宽屏</PresentationFormat>
  <Paragraphs>148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FangSong</vt:lpstr>
      <vt:lpstr>等线</vt:lpstr>
      <vt:lpstr>仿宋</vt:lpstr>
      <vt:lpstr>黑体</vt:lpstr>
      <vt:lpstr>华文楷体</vt:lpstr>
      <vt:lpstr>楷体</vt:lpstr>
      <vt:lpstr>Brush Script MT</vt:lpstr>
      <vt:lpstr>Rockwell</vt:lpstr>
      <vt:lpstr>Rockwell Condensed</vt:lpstr>
      <vt:lpstr>Times New Roman</vt:lpstr>
      <vt:lpstr>Wingdings</vt:lpstr>
      <vt:lpstr>木活字</vt:lpstr>
      <vt:lpstr>第9课   今天的雨比昨天的大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李 昊天</cp:lastModifiedBy>
  <cp:revision>299</cp:revision>
  <dcterms:created xsi:type="dcterms:W3CDTF">2018-09-22T11:56:25Z</dcterms:created>
  <dcterms:modified xsi:type="dcterms:W3CDTF">2020-06-24T09:47:45Z</dcterms:modified>
</cp:coreProperties>
</file>