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9" r:id="rId1"/>
  </p:sldMasterIdLst>
  <p:notesMasterIdLst>
    <p:notesMasterId r:id="rId23"/>
  </p:notesMasterIdLst>
  <p:sldIdLst>
    <p:sldId id="750" r:id="rId2"/>
    <p:sldId id="477" r:id="rId3"/>
    <p:sldId id="858" r:id="rId4"/>
    <p:sldId id="720" r:id="rId5"/>
    <p:sldId id="942" r:id="rId6"/>
    <p:sldId id="655" r:id="rId7"/>
    <p:sldId id="943" r:id="rId8"/>
    <p:sldId id="679" r:id="rId9"/>
    <p:sldId id="722" r:id="rId10"/>
    <p:sldId id="944" r:id="rId11"/>
    <p:sldId id="699" r:id="rId12"/>
    <p:sldId id="725" r:id="rId13"/>
    <p:sldId id="756" r:id="rId14"/>
    <p:sldId id="757" r:id="rId15"/>
    <p:sldId id="859" r:id="rId16"/>
    <p:sldId id="688" r:id="rId17"/>
    <p:sldId id="687" r:id="rId18"/>
    <p:sldId id="769" r:id="rId19"/>
    <p:sldId id="941" r:id="rId20"/>
    <p:sldId id="862" r:id="rId21"/>
    <p:sldId id="86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 昊天" initials="李" lastIdx="1" clrIdx="0">
    <p:extLst>
      <p:ext uri="{19B8F6BF-5375-455C-9EA6-DF929625EA0E}">
        <p15:presenceInfo xmlns:p15="http://schemas.microsoft.com/office/powerpoint/2012/main" userId="4c536d1adb7b0c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99"/>
    <a:srgbClr val="FFFF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926" autoAdjust="0"/>
  </p:normalViewPr>
  <p:slideViewPr>
    <p:cSldViewPr snapToGrid="0">
      <p:cViewPr varScale="1">
        <p:scale>
          <a:sx n="63" d="100"/>
          <a:sy n="63" d="100"/>
        </p:scale>
        <p:origin x="90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135FE-73F9-4B97-A8B7-A096687FCB7D}" type="datetimeFigureOut">
              <a:rPr lang="zh-CN" altLang="en-US" smtClean="0"/>
              <a:t>2020/6/24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4BBA-7D18-459C-AE7F-A53DA9F6A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6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3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2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43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3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168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473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13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4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9769" y="1926181"/>
            <a:ext cx="9966960" cy="2458721"/>
          </a:xfrm>
        </p:spPr>
        <p:txBody>
          <a:bodyPr/>
          <a:lstStyle/>
          <a:p>
            <a:pPr algn="ctr"/>
            <a:r>
              <a:rPr lang="zh-CN" altLang="en-US" sz="6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6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6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  该吃饭了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61288" y="4979324"/>
            <a:ext cx="7891272" cy="1280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仿宋" panose="02010609060101010101" pitchFamily="49" charset="-122"/>
                <a:ea typeface="仿宋" panose="02010609060101010101" pitchFamily="49" charset="-122"/>
              </a:rPr>
              <a:t>山东大学</a:t>
            </a:r>
            <a:endParaRPr lang="en-US" altLang="zh-CN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60061" y="1800443"/>
            <a:ext cx="1011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D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bā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kè        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gāi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le 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8672" y="4222359"/>
            <a:ext cx="93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2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9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8" y="290945"/>
            <a:ext cx="297661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水果店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E7AB9E-9B54-4612-8237-842F425C09A2}"/>
              </a:ext>
            </a:extLst>
          </p:cNvPr>
          <p:cNvSpPr/>
          <p:nvPr/>
        </p:nvSpPr>
        <p:spPr>
          <a:xfrm>
            <a:off x="3565944" y="907021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7D25A5-6D29-4FDA-8738-55A591B0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66" y="2210464"/>
            <a:ext cx="4238513" cy="31755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EB6750-000C-48F6-B1D1-A40EBDB0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21257"/>
            <a:ext cx="4691864" cy="26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6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204700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地方</a:t>
            </a:r>
            <a:endParaRPr lang="en-US" altLang="zh-CN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04990" y="1836468"/>
            <a:ext cx="2430007" cy="859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64" y="3894316"/>
            <a:ext cx="2575127" cy="24260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97894" y="2984594"/>
            <a:ext cx="1957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Quánchéng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Guǎngchǎng</a:t>
            </a:r>
            <a:endParaRPr lang="zh-CN" altLang="en-US" sz="900" dirty="0"/>
          </a:p>
        </p:txBody>
      </p:sp>
      <p:sp>
        <p:nvSpPr>
          <p:cNvPr id="13" name="矩形 12"/>
          <p:cNvSpPr/>
          <p:nvPr/>
        </p:nvSpPr>
        <p:spPr>
          <a:xfrm>
            <a:off x="1337877" y="320351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泉城广场</a:t>
            </a:r>
            <a:endParaRPr lang="zh-CN" altLang="en-US" sz="12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0C16884-BA02-44B7-ABD7-04472F3D747A}"/>
              </a:ext>
            </a:extLst>
          </p:cNvPr>
          <p:cNvSpPr/>
          <p:nvPr/>
        </p:nvSpPr>
        <p:spPr>
          <a:xfrm>
            <a:off x="2747997" y="881384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708A848-4A14-48FF-A683-5FEFCC397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4"/>
          <a:stretch/>
        </p:blipFill>
        <p:spPr>
          <a:xfrm>
            <a:off x="5218004" y="186382"/>
            <a:ext cx="2144360" cy="15967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16AE99C-DD06-40C8-A000-0850A5330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75"/>
          <a:stretch/>
        </p:blipFill>
        <p:spPr>
          <a:xfrm>
            <a:off x="5218004" y="1836468"/>
            <a:ext cx="2144361" cy="160760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11E6029-FF5F-46A2-A655-031D342E5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004" y="3492422"/>
            <a:ext cx="2139497" cy="149764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DF56808-80BA-42EA-A5F9-404F3E0E3BD5}"/>
              </a:ext>
            </a:extLst>
          </p:cNvPr>
          <p:cNvSpPr/>
          <p:nvPr/>
        </p:nvSpPr>
        <p:spPr>
          <a:xfrm>
            <a:off x="7691735" y="923383"/>
            <a:ext cx="3238724" cy="859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买东西的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96C9928-58B4-4CA5-969F-92426C80C8CB}"/>
              </a:ext>
            </a:extLst>
          </p:cNvPr>
          <p:cNvSpPr/>
          <p:nvPr/>
        </p:nvSpPr>
        <p:spPr>
          <a:xfrm>
            <a:off x="7691735" y="2432648"/>
            <a:ext cx="3238724" cy="859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吃饭的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D3747AE-8E53-4DB6-A6DF-B22D4406C49B}"/>
              </a:ext>
            </a:extLst>
          </p:cNvPr>
          <p:cNvSpPr/>
          <p:nvPr/>
        </p:nvSpPr>
        <p:spPr>
          <a:xfrm>
            <a:off x="7783738" y="4114613"/>
            <a:ext cx="3238724" cy="859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上课的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4C7CEB4-EECA-4800-BC6C-4503345CCC92}"/>
              </a:ext>
            </a:extLst>
          </p:cNvPr>
          <p:cNvSpPr/>
          <p:nvPr/>
        </p:nvSpPr>
        <p:spPr>
          <a:xfrm>
            <a:off x="7783738" y="5644191"/>
            <a:ext cx="4344999" cy="859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很好玩儿的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6BF9C97-DE32-49A7-A42F-EF6443D6E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004" y="5107336"/>
            <a:ext cx="2189151" cy="14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52338" y="2584551"/>
            <a:ext cx="6991491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：你现在在哪儿？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：我现在在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学校外面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8353570" y="2937348"/>
            <a:ext cx="2635959" cy="1665961"/>
          </a:xfrm>
          <a:prstGeom prst="roundRect">
            <a:avLst/>
          </a:prstGeom>
          <a:noFill/>
          <a:ln w="508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544872" y="3060047"/>
            <a:ext cx="1108222" cy="78175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学校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086" y="2182231"/>
            <a:ext cx="512715" cy="99297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65399" y="2830158"/>
            <a:ext cx="2832847" cy="598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DEEB60E-0822-41CB-A9D4-8D1140343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99" y="3708191"/>
            <a:ext cx="2030601" cy="6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8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1190402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见</a:t>
            </a:r>
          </a:p>
        </p:txBody>
      </p:sp>
      <p:sp>
        <p:nvSpPr>
          <p:cNvPr id="4" name="矩形 3"/>
          <p:cNvSpPr/>
          <p:nvPr/>
        </p:nvSpPr>
        <p:spPr>
          <a:xfrm>
            <a:off x="1637211" y="5071604"/>
            <a:ext cx="3742509" cy="89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她去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朋友了。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timgsa.baidu.com/timg?image&amp;quality=80&amp;size=b9999_10000&amp;sec=1568165630351&amp;di=a2d5a2bb00742b0f5d47b00f1f1d1f71&amp;imgtype=0&amp;src=http%3A%2F%2Fimg02.sogoucdn.com%2Fapp%2Fa%2F200678%2F14975061614152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93" y="1571963"/>
            <a:ext cx="3003899" cy="300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71E5E6A-D5E8-416B-BBB1-503218C5B02F}"/>
              </a:ext>
            </a:extLst>
          </p:cNvPr>
          <p:cNvSpPr/>
          <p:nvPr/>
        </p:nvSpPr>
        <p:spPr>
          <a:xfrm>
            <a:off x="1783417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3ACB77C-452D-436D-9F98-FB4D0EE40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611" y="2224822"/>
            <a:ext cx="3571867" cy="262944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1CEB1CA-773A-4FC9-A6E6-B38EDCBE9976}"/>
              </a:ext>
            </a:extLst>
          </p:cNvPr>
          <p:cNvSpPr/>
          <p:nvPr/>
        </p:nvSpPr>
        <p:spPr>
          <a:xfrm>
            <a:off x="6675119" y="5071604"/>
            <a:ext cx="4648291" cy="89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我们在图书馆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吧！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4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2009008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出发</a:t>
            </a:r>
          </a:p>
        </p:txBody>
      </p:sp>
      <p:sp>
        <p:nvSpPr>
          <p:cNvPr id="4" name="矩形 3"/>
          <p:cNvSpPr/>
          <p:nvPr/>
        </p:nvSpPr>
        <p:spPr>
          <a:xfrm>
            <a:off x="860137" y="1884635"/>
            <a:ext cx="82384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：我明天去北京旅游。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：几点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出发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：早上九点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出发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en-US" altLang="zh-CN" sz="1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出发北京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✘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北京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94" y="2559071"/>
            <a:ext cx="3918169" cy="29386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652570" y="6170214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guójì</a:t>
            </a: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2F74578-75C0-4810-BB0D-439EBB5BCF8E}"/>
              </a:ext>
            </a:extLst>
          </p:cNvPr>
          <p:cNvSpPr/>
          <p:nvPr/>
        </p:nvSpPr>
        <p:spPr>
          <a:xfrm>
            <a:off x="2747997" y="881384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5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语法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710290" y="4280903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GRAMMAR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E8A416-95C4-4DB1-A70D-B6608C4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0" y="1755279"/>
            <a:ext cx="6335436" cy="3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4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78357" y="1531536"/>
            <a:ext cx="6913643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学校？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动物？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想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想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去北京旅游？</a:t>
            </a:r>
          </a:p>
        </p:txBody>
      </p:sp>
      <p:sp>
        <p:nvSpPr>
          <p:cNvPr id="12" name="矩形 11"/>
          <p:cNvSpPr/>
          <p:nvPr/>
        </p:nvSpPr>
        <p:spPr>
          <a:xfrm>
            <a:off x="9824522" y="1836549"/>
            <a:ext cx="2122916" cy="8307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V </a:t>
            </a:r>
            <a:r>
              <a:rPr lang="zh-CN" altLang="en-US" sz="36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不 </a:t>
            </a:r>
            <a:r>
              <a:rPr lang="en-US" altLang="zh-CN" sz="36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V</a:t>
            </a:r>
            <a:endParaRPr lang="zh-CN" altLang="zh-CN" sz="3600" b="1" dirty="0">
              <a:solidFill>
                <a:srgbClr val="FFFF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8206" y="1541914"/>
            <a:ext cx="6913643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学校吗？</a:t>
            </a:r>
            <a:endParaRPr lang="en-US" altLang="zh-CN" sz="3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</a:t>
            </a: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动物吗？</a:t>
            </a:r>
            <a:endParaRPr lang="en-US" altLang="zh-CN" sz="3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你想去北京旅游吗？</a:t>
            </a:r>
            <a:endParaRPr lang="en-US" altLang="zh-CN" sz="3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39965" y="2412767"/>
            <a:ext cx="2249822" cy="9787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502A10-1FB5-49A5-B8D6-4EC5FDC0126B}"/>
              </a:ext>
            </a:extLst>
          </p:cNvPr>
          <p:cNvSpPr/>
          <p:nvPr/>
        </p:nvSpPr>
        <p:spPr>
          <a:xfrm>
            <a:off x="708206" y="725903"/>
            <a:ext cx="756412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正反疑问句   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Affirmative-negative questions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E4D1025-2A79-4347-83D7-EF62440E6589}"/>
              </a:ext>
            </a:extLst>
          </p:cNvPr>
          <p:cNvSpPr/>
          <p:nvPr/>
        </p:nvSpPr>
        <p:spPr>
          <a:xfrm>
            <a:off x="9824522" y="4670603"/>
            <a:ext cx="2122916" cy="8307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V </a:t>
            </a:r>
            <a:r>
              <a:rPr lang="zh-CN" altLang="en-US" sz="36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没 </a:t>
            </a:r>
            <a:r>
              <a:rPr lang="en-US" altLang="zh-CN" sz="36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V</a:t>
            </a:r>
            <a:endParaRPr lang="zh-CN" altLang="zh-CN" sz="3600" b="1" dirty="0">
              <a:solidFill>
                <a:srgbClr val="FFFF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8A5A79B-7C89-423E-9C9E-A1A9D6B03431}"/>
              </a:ext>
            </a:extLst>
          </p:cNvPr>
          <p:cNvSpPr/>
          <p:nvPr/>
        </p:nvSpPr>
        <p:spPr>
          <a:xfrm>
            <a:off x="708206" y="4362570"/>
            <a:ext cx="5197844" cy="263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今天早上你吃饭了吗？ </a:t>
            </a:r>
            <a:endParaRPr lang="en-US" altLang="zh-CN" sz="3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昨天你打篮球了吗？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0FF9643-F011-436C-A939-C95C6D9E506D}"/>
              </a:ext>
            </a:extLst>
          </p:cNvPr>
          <p:cNvSpPr/>
          <p:nvPr/>
        </p:nvSpPr>
        <p:spPr>
          <a:xfrm>
            <a:off x="5324591" y="4362570"/>
            <a:ext cx="5197844" cy="272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没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早饭？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没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篮球？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C1A8D53-8CB7-4707-A90F-B2795AADEA8A}"/>
              </a:ext>
            </a:extLst>
          </p:cNvPr>
          <p:cNvSpPr/>
          <p:nvPr/>
        </p:nvSpPr>
        <p:spPr>
          <a:xfrm>
            <a:off x="8068712" y="1727798"/>
            <a:ext cx="110799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068712" y="1697021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302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8" grpId="0" animBg="1"/>
      <p:bldP spid="6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9855" y="1752378"/>
            <a:ext cx="11024648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饿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 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 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你饿吗？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学校超市的东西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这种苹果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好吃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矩形 11"/>
          <p:cNvSpPr/>
          <p:nvPr/>
        </p:nvSpPr>
        <p:spPr>
          <a:xfrm>
            <a:off x="692735" y="507142"/>
            <a:ext cx="2210486" cy="9336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atin typeface="等线" panose="02010600030101010101" pitchFamily="2" charset="-122"/>
                <a:ea typeface="等线" panose="02010600030101010101" pitchFamily="2" charset="-122"/>
              </a:rPr>
              <a:t>A </a:t>
            </a:r>
            <a:r>
              <a:rPr lang="zh-CN" altLang="en-US" sz="4000" b="1" dirty="0">
                <a:latin typeface="等线" panose="02010600030101010101" pitchFamily="2" charset="-122"/>
                <a:ea typeface="等线" panose="02010600030101010101" pitchFamily="2" charset="-122"/>
              </a:rPr>
              <a:t>不 </a:t>
            </a:r>
            <a:r>
              <a:rPr lang="en-US" altLang="zh-CN" sz="4000" b="1" dirty="0">
                <a:latin typeface="等线" panose="02010600030101010101" pitchFamily="2" charset="-122"/>
                <a:ea typeface="等线" panose="02010600030101010101" pitchFamily="2" charset="-122"/>
              </a:rPr>
              <a:t>A</a:t>
            </a:r>
            <a:endParaRPr lang="zh-CN" altLang="zh-CN" sz="4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897" y="2479431"/>
            <a:ext cx="3062393" cy="176087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6FB4398-6F90-4BC6-951A-07BB17A38513}"/>
              </a:ext>
            </a:extLst>
          </p:cNvPr>
          <p:cNvSpPr/>
          <p:nvPr/>
        </p:nvSpPr>
        <p:spPr>
          <a:xfrm>
            <a:off x="2546449" y="3959264"/>
            <a:ext cx="26115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好吃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05ABE01-C547-483B-83D4-2819CE753C41}"/>
              </a:ext>
            </a:extLst>
          </p:cNvPr>
          <p:cNvSpPr/>
          <p:nvPr/>
        </p:nvSpPr>
        <p:spPr>
          <a:xfrm>
            <a:off x="509855" y="4964994"/>
            <a:ext cx="26115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好看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0120A2-5434-4539-83FE-50D85A8B582C}"/>
              </a:ext>
            </a:extLst>
          </p:cNvPr>
          <p:cNvSpPr/>
          <p:nvPr/>
        </p:nvSpPr>
        <p:spPr>
          <a:xfrm>
            <a:off x="3121375" y="4964994"/>
            <a:ext cx="26115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可爱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4C1F3E0-0110-44B5-88CE-61F007BF7DB0}"/>
              </a:ext>
            </a:extLst>
          </p:cNvPr>
          <p:cNvSpPr/>
          <p:nvPr/>
        </p:nvSpPr>
        <p:spPr>
          <a:xfrm>
            <a:off x="5869910" y="4978783"/>
            <a:ext cx="26115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便宜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06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68677"/>
          </a:xfrm>
        </p:spPr>
        <p:txBody>
          <a:bodyPr/>
          <a:lstStyle/>
          <a:p>
            <a:pPr algn="ctr"/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V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不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V    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V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没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V     A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不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71310" y="2066913"/>
            <a:ext cx="4561518" cy="4306455"/>
          </a:xfrm>
        </p:spPr>
        <p:txBody>
          <a:bodyPr>
            <a:noAutofit/>
          </a:bodyPr>
          <a:lstStyle/>
          <a:p>
            <a:pPr marL="514350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你想尝尝吗？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514350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你早上吃饭了吗？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514350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米雪的儿子可爱吗？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6189667" y="2066913"/>
            <a:ext cx="5342104" cy="4306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100"/>
              </a:spcBef>
              <a:buNone/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你</a:t>
            </a:r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想不想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尝尝？</a:t>
            </a:r>
            <a:endParaRPr lang="en-US" altLang="zh-CN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ts val="1100"/>
              </a:spcBef>
              <a:buNone/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你早上</a:t>
            </a:r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吃没吃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饭？</a:t>
            </a:r>
            <a:endParaRPr lang="en-US" altLang="zh-CN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ts val="1100"/>
              </a:spcBef>
              <a:buNone/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米雪的儿子</a:t>
            </a:r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可不可爱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？</a:t>
            </a:r>
            <a:endParaRPr lang="en-US" altLang="zh-CN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49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FC5C345-8252-4D60-A86B-7A5F8D0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3" y="2029265"/>
            <a:ext cx="6358859" cy="2992902"/>
          </a:xfrm>
          <a:prstGeom prst="rect">
            <a:avLst/>
          </a:prstGeom>
        </p:spPr>
      </p:pic>
      <p:sp>
        <p:nvSpPr>
          <p:cNvPr id="7" name="标题 4">
            <a:extLst>
              <a:ext uri="{FF2B5EF4-FFF2-40B4-BE49-F238E27FC236}">
                <a16:creationId xmlns:a16="http://schemas.microsoft.com/office/drawing/2014/main" id="{E3D51FFF-2B43-4B9A-8DF4-B13D23BA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小结</a:t>
            </a: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id="{A1E82F00-A4ED-46BD-B8F2-4EBA89A17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832" y="3968529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5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0911" y="1053838"/>
            <a:ext cx="8363540" cy="5273223"/>
          </a:xfrm>
        </p:spPr>
        <p:txBody>
          <a:bodyPr>
            <a:normAutofit lnSpcReduction="10000"/>
          </a:bodyPr>
          <a:lstStyle/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喂          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wèi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Int      Hello(on the phone)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中午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zhōngwǔ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N       noon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shíjiān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N       time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事 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shì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N       matter; affair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爱人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àiren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N       wife/husband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旁边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pángbiān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N       beside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水果店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shuǐguǒdiàn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N       fruit store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57BB9EF-0A10-4FC5-A83C-DDE42A7B2CB0}"/>
              </a:ext>
            </a:extLst>
          </p:cNvPr>
          <p:cNvSpPr/>
          <p:nvPr/>
        </p:nvSpPr>
        <p:spPr>
          <a:xfrm>
            <a:off x="6387921" y="943996"/>
            <a:ext cx="7894749" cy="2659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8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dìfang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N         place</a:t>
            </a:r>
          </a:p>
          <a:p>
            <a:pPr marL="742950" lvl="0" indent="-7429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8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见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jiàn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V         to meet</a:t>
            </a:r>
          </a:p>
          <a:p>
            <a:pPr marL="742950" lvl="0" indent="-7429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8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出发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chūfā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V         to depart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3C87966-EE86-4CA4-A2F5-318AA0A5F6B1}"/>
              </a:ext>
            </a:extLst>
          </p:cNvPr>
          <p:cNvSpPr/>
          <p:nvPr/>
        </p:nvSpPr>
        <p:spPr>
          <a:xfrm>
            <a:off x="371308" y="407395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12AB34-E842-4B8B-A5A1-4E6238DEAF8E}"/>
              </a:ext>
            </a:extLst>
          </p:cNvPr>
          <p:cNvSpPr/>
          <p:nvPr/>
        </p:nvSpPr>
        <p:spPr>
          <a:xfrm>
            <a:off x="6387921" y="3724971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76232F-A190-4414-BC92-DA8B980052D5}"/>
              </a:ext>
            </a:extLst>
          </p:cNvPr>
          <p:cNvSpPr/>
          <p:nvPr/>
        </p:nvSpPr>
        <p:spPr>
          <a:xfrm>
            <a:off x="6387921" y="4261572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叹词：喂     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interjection “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喂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正反疑问句    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Affirmative-negative questions</a:t>
            </a:r>
          </a:p>
        </p:txBody>
      </p:sp>
    </p:spTree>
    <p:extLst>
      <p:ext uri="{BB962C8B-B14F-4D97-AF65-F5344CB8AC3E}">
        <p14:creationId xmlns:p14="http://schemas.microsoft.com/office/powerpoint/2010/main" val="415141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0911" y="1053838"/>
            <a:ext cx="8363540" cy="5273223"/>
          </a:xfrm>
        </p:spPr>
        <p:txBody>
          <a:bodyPr>
            <a:normAutofit lnSpcReduction="10000"/>
          </a:bodyPr>
          <a:lstStyle/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喂          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wèi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Int      Hello(on the phone)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中午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zhōngwǔ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N       noon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     </a:t>
            </a:r>
            <a:r>
              <a:rPr lang="en-US" altLang="zh-CN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shíjiān</a:t>
            </a:r>
            <a:r>
              <a:rPr lang="en-US" altLang="zh-CN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N       time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事 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shì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N       matter; affair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爱人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àiren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N       wife/husband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旁边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pángbiān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N       beside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水果店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shuǐguǒdiàn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N       fruit store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57BB9EF-0A10-4FC5-A83C-DDE42A7B2CB0}"/>
              </a:ext>
            </a:extLst>
          </p:cNvPr>
          <p:cNvSpPr/>
          <p:nvPr/>
        </p:nvSpPr>
        <p:spPr>
          <a:xfrm>
            <a:off x="6387921" y="943996"/>
            <a:ext cx="7894749" cy="2659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8"/>
            </a:pPr>
            <a:r>
              <a:rPr lang="zh-CN" alt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r>
              <a:rPr lang="zh-CN" altLang="en-US" sz="40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0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dìfang</a:t>
            </a:r>
            <a:r>
              <a:rPr lang="en-US" altLang="zh-CN" sz="20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N         place</a:t>
            </a:r>
          </a:p>
          <a:p>
            <a:pPr marL="742950" lvl="0" indent="-7429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8"/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见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jiàn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V         to meet</a:t>
            </a:r>
          </a:p>
          <a:p>
            <a:pPr marL="742950" lvl="0" indent="-7429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8"/>
            </a:pPr>
            <a:r>
              <a:rPr lang="zh-CN" alt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出发</a:t>
            </a:r>
            <a:r>
              <a:rPr lang="zh-CN" altLang="en-US" sz="40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0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chūfā</a:t>
            </a:r>
            <a:r>
              <a:rPr lang="en-US" altLang="zh-CN" sz="20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V         to depart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3C87966-EE86-4CA4-A2F5-318AA0A5F6B1}"/>
              </a:ext>
            </a:extLst>
          </p:cNvPr>
          <p:cNvSpPr/>
          <p:nvPr/>
        </p:nvSpPr>
        <p:spPr>
          <a:xfrm>
            <a:off x="371308" y="407395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12AB34-E842-4B8B-A5A1-4E6238DEAF8E}"/>
              </a:ext>
            </a:extLst>
          </p:cNvPr>
          <p:cNvSpPr/>
          <p:nvPr/>
        </p:nvSpPr>
        <p:spPr>
          <a:xfrm>
            <a:off x="6387921" y="3724971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76232F-A190-4414-BC92-DA8B980052D5}"/>
              </a:ext>
            </a:extLst>
          </p:cNvPr>
          <p:cNvSpPr/>
          <p:nvPr/>
        </p:nvSpPr>
        <p:spPr>
          <a:xfrm>
            <a:off x="6387921" y="4261572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叹词：喂     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interjection “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喂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正反疑问句    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Affirmative-negative questions</a:t>
            </a:r>
          </a:p>
        </p:txBody>
      </p:sp>
    </p:spTree>
    <p:extLst>
      <p:ext uri="{BB962C8B-B14F-4D97-AF65-F5344CB8AC3E}">
        <p14:creationId xmlns:p14="http://schemas.microsoft.com/office/powerpoint/2010/main" val="3646759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17D2F89-55C8-4349-83DA-F9B484F7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23" y="1485961"/>
            <a:ext cx="5504329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生词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969432" y="4094498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WORDS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FF9B55-E66C-4271-91F8-14CF0AC7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11" y="1245209"/>
            <a:ext cx="5965262" cy="39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147550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喂</a:t>
            </a:r>
          </a:p>
        </p:txBody>
      </p:sp>
      <p:sp>
        <p:nvSpPr>
          <p:cNvPr id="4" name="矩形 3"/>
          <p:cNvSpPr/>
          <p:nvPr/>
        </p:nvSpPr>
        <p:spPr>
          <a:xfrm>
            <a:off x="2052604" y="1986101"/>
            <a:ext cx="8493476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，你好！哪位？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：你好，我是山东大学的马小军。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57508" y="1969777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wèi</a:t>
            </a:r>
          </a:p>
        </p:txBody>
      </p:sp>
      <p:pic>
        <p:nvPicPr>
          <p:cNvPr id="1026" name="Picture 2" descr="https://timgsa.baidu.com/timg?image&amp;quality=80&amp;size=b9999_10000&amp;sec=1540138278969&amp;di=e490cd414634c784a31b4211c9595f26&amp;imgtype=0&amp;src=http%3A%2F%2Fimg.lanrentuku.com%2Fimg%2Fallimg%2F1711%2F46-1G1302135340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20" y="4083628"/>
            <a:ext cx="3903301" cy="26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28DFE9C-B034-4810-BFE0-3060F8B9464B}"/>
              </a:ext>
            </a:extLst>
          </p:cNvPr>
          <p:cNvSpPr/>
          <p:nvPr/>
        </p:nvSpPr>
        <p:spPr>
          <a:xfrm>
            <a:off x="2168134" y="941108"/>
            <a:ext cx="526106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Int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C697F4-C991-47A7-9D99-D12A03FDE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279" y="2033904"/>
            <a:ext cx="5181958" cy="287504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F704B213-3A8E-470A-BA71-187C2AC9E36D}"/>
              </a:ext>
            </a:extLst>
          </p:cNvPr>
          <p:cNvSpPr/>
          <p:nvPr/>
        </p:nvSpPr>
        <p:spPr>
          <a:xfrm>
            <a:off x="446809" y="290945"/>
            <a:ext cx="203991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中午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77DD5A-FB81-42AE-B09B-70F6B2C3706B}"/>
              </a:ext>
            </a:extLst>
          </p:cNvPr>
          <p:cNvSpPr/>
          <p:nvPr/>
        </p:nvSpPr>
        <p:spPr>
          <a:xfrm>
            <a:off x="2591880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BF010CF-4AE1-4BCA-8D7A-CA6DA1D47353}"/>
              </a:ext>
            </a:extLst>
          </p:cNvPr>
          <p:cNvSpPr/>
          <p:nvPr/>
        </p:nvSpPr>
        <p:spPr>
          <a:xfrm>
            <a:off x="3851476" y="5209006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中午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8D231F4-DB6C-49DC-8319-8D551B3F5CDB}"/>
              </a:ext>
            </a:extLst>
          </p:cNvPr>
          <p:cNvSpPr/>
          <p:nvPr/>
        </p:nvSpPr>
        <p:spPr>
          <a:xfrm>
            <a:off x="8172573" y="2673613"/>
            <a:ext cx="1723549" cy="1821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午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饭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午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983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2098964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时间</a:t>
            </a:r>
          </a:p>
        </p:txBody>
      </p:sp>
      <p:sp>
        <p:nvSpPr>
          <p:cNvPr id="4" name="矩形 3"/>
          <p:cNvSpPr/>
          <p:nvPr/>
        </p:nvSpPr>
        <p:spPr>
          <a:xfrm>
            <a:off x="672845" y="2830047"/>
            <a:ext cx="8517180" cy="1822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：星期六去北京玩，怎么样？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：玩一天？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太少了。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833817"/>
              </p:ext>
            </p:extLst>
          </p:nvPr>
        </p:nvGraphicFramePr>
        <p:xfrm>
          <a:off x="6715637" y="290945"/>
          <a:ext cx="4281022" cy="228600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2435001">
                  <a:extLst>
                    <a:ext uri="{9D8B030D-6E8A-4147-A177-3AD203B41FA5}">
                      <a16:colId xmlns:a16="http://schemas.microsoft.com/office/drawing/2014/main" val="3949497937"/>
                    </a:ext>
                  </a:extLst>
                </a:gridCol>
                <a:gridCol w="1846021">
                  <a:extLst>
                    <a:ext uri="{9D8B030D-6E8A-4147-A177-3AD203B41FA5}">
                      <a16:colId xmlns:a16="http://schemas.microsoft.com/office/drawing/2014/main" val="3346482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早上</a:t>
                      </a:r>
                      <a:r>
                        <a:rPr lang="en-US" altLang="zh-CN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8-12</a:t>
                      </a:r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上课</a:t>
                      </a:r>
                      <a:endParaRPr lang="zh-CN" altLang="en-US" sz="24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97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中午</a:t>
                      </a:r>
                      <a:r>
                        <a:rPr lang="en-US" altLang="zh-CN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12-2</a:t>
                      </a:r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896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下午</a:t>
                      </a:r>
                      <a:r>
                        <a:rPr lang="en-US" altLang="zh-CN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2-4</a:t>
                      </a:r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学习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下午</a:t>
                      </a:r>
                      <a:r>
                        <a:rPr lang="en-US" altLang="zh-CN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4-6</a:t>
                      </a:r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293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傍晚</a:t>
                      </a:r>
                      <a:r>
                        <a:rPr lang="en-US" altLang="zh-CN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6-7</a:t>
                      </a:r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去超市</a:t>
                      </a:r>
                      <a:endParaRPr lang="zh-CN" altLang="en-US" sz="24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081778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619637" y="4724351"/>
            <a:ext cx="6914504" cy="1822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王老师</a:t>
            </a:r>
            <a:r>
              <a:rPr lang="zh-CN" altLang="en-US" sz="4000" u="sng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明天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lvl="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→ 王老师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什么时候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2845" y="198848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17A70CE-9D41-4037-9C32-9A3ADD1A5985}"/>
              </a:ext>
            </a:extLst>
          </p:cNvPr>
          <p:cNvSpPr/>
          <p:nvPr/>
        </p:nvSpPr>
        <p:spPr>
          <a:xfrm>
            <a:off x="2747997" y="881384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DD79D84-78F8-4153-B104-A8EE14C43994}"/>
              </a:ext>
            </a:extLst>
          </p:cNvPr>
          <p:cNvSpPr/>
          <p:nvPr/>
        </p:nvSpPr>
        <p:spPr>
          <a:xfrm>
            <a:off x="2951739" y="1988484"/>
            <a:ext cx="2364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没有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81FD0A-A321-46CE-9D2D-1789D520B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4978544"/>
            <a:ext cx="1056669" cy="50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9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69244" y="1842517"/>
            <a:ext cx="9927895" cy="390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米雪：一起吃饭吧！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李白：对不起，我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米雪：什么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李白：我和小军去游泳。</a:t>
            </a:r>
          </a:p>
        </p:txBody>
      </p:sp>
      <p:sp>
        <p:nvSpPr>
          <p:cNvPr id="6" name="椭圆 5"/>
          <p:cNvSpPr/>
          <p:nvPr/>
        </p:nvSpPr>
        <p:spPr>
          <a:xfrm>
            <a:off x="513861" y="506076"/>
            <a:ext cx="147550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53B054-C621-44A6-AF36-E6A6B80FB564}"/>
              </a:ext>
            </a:extLst>
          </p:cNvPr>
          <p:cNvSpPr/>
          <p:nvPr/>
        </p:nvSpPr>
        <p:spPr>
          <a:xfrm>
            <a:off x="2112377" y="1109606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205740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爱人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473991" y="1033441"/>
            <a:ext cx="124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married</a:t>
            </a:r>
            <a:endParaRPr lang="zh-CN" altLang="en-US" i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5F7F004-3973-420F-9048-84A3B1BEF9EB}"/>
              </a:ext>
            </a:extLst>
          </p:cNvPr>
          <p:cNvSpPr/>
          <p:nvPr/>
        </p:nvSpPr>
        <p:spPr>
          <a:xfrm>
            <a:off x="2785358" y="903851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s://timgsa.baidu.com/timg?image&amp;quality=80&amp;size=b9999_10000&amp;sec=1571928974315&amp;di=0d433533249a53edd4a4f51be6991e7a&amp;imgtype=0&amp;src=http%3A%2F%2F5b0988e595225.cdn.sohucs.com%2Fq_70%2Cc_zoom%2Cw_640%2Fimages%2F20180722%2F8dd3d93d5be441c8a899825f721fee63.jpeg">
            <a:extLst>
              <a:ext uri="{FF2B5EF4-FFF2-40B4-BE49-F238E27FC236}">
                <a16:creationId xmlns:a16="http://schemas.microsoft.com/office/drawing/2014/main" id="{916281D1-7F1A-43E1-954F-DACDF7B4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23" y="1918009"/>
            <a:ext cx="4354802" cy="40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0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205740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旁边</a:t>
            </a:r>
          </a:p>
        </p:txBody>
      </p:sp>
      <p:sp>
        <p:nvSpPr>
          <p:cNvPr id="4" name="矩形 3"/>
          <p:cNvSpPr/>
          <p:nvPr/>
        </p:nvSpPr>
        <p:spPr>
          <a:xfrm>
            <a:off x="2052716" y="1749248"/>
            <a:ext cx="6991491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书店在学校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旁边。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我坐在李白的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旁边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E7AB9E-9B54-4612-8237-842F425C09A2}"/>
              </a:ext>
            </a:extLst>
          </p:cNvPr>
          <p:cNvSpPr/>
          <p:nvPr/>
        </p:nvSpPr>
        <p:spPr>
          <a:xfrm>
            <a:off x="2785358" y="903851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022993"/>
              </p:ext>
            </p:extLst>
          </p:nvPr>
        </p:nvGraphicFramePr>
        <p:xfrm>
          <a:off x="7708089" y="1278767"/>
          <a:ext cx="3721916" cy="23164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860958">
                  <a:extLst>
                    <a:ext uri="{9D8B030D-6E8A-4147-A177-3AD203B41FA5}">
                      <a16:colId xmlns:a16="http://schemas.microsoft.com/office/drawing/2014/main" val="64561529"/>
                    </a:ext>
                  </a:extLst>
                </a:gridCol>
                <a:gridCol w="1860958">
                  <a:extLst>
                    <a:ext uri="{9D8B030D-6E8A-4147-A177-3AD203B41FA5}">
                      <a16:colId xmlns:a16="http://schemas.microsoft.com/office/drawing/2014/main" val="2315389062"/>
                    </a:ext>
                  </a:extLst>
                </a:gridCol>
              </a:tblGrid>
              <a:tr h="4619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__</a:t>
                      </a:r>
                      <a:r>
                        <a:rPr lang="zh-CN" altLang="en-US" sz="3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__</a:t>
                      </a:r>
                      <a:r>
                        <a:rPr lang="zh-CN" altLang="en-US" sz="3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784405"/>
                  </a:ext>
                </a:extLst>
              </a:tr>
              <a:tr h="46191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东边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东面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2931949"/>
                  </a:ext>
                </a:extLst>
              </a:tr>
              <a:tr h="46191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里边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里面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692080"/>
                  </a:ext>
                </a:extLst>
              </a:tr>
              <a:tr h="46191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旁边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----</a:t>
                      </a:r>
                      <a:endParaRPr lang="zh-CN" altLang="en-US" sz="32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894883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925105F2-D8EA-4CA3-A0ED-AE02D05E0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462" y="4071183"/>
            <a:ext cx="2228850" cy="20574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9C16F34-9EBC-44DB-8FBD-0A6BBFD41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897" y="4079498"/>
            <a:ext cx="2057401" cy="20574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19F3CE4-7F7A-4471-ABD1-03583C8A7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777" y="4079499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2676</TotalTime>
  <Words>537</Words>
  <Application>Microsoft Office PowerPoint</Application>
  <PresentationFormat>宽屏</PresentationFormat>
  <Paragraphs>148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Yu Gothic UI Semibold</vt:lpstr>
      <vt:lpstr>等线</vt:lpstr>
      <vt:lpstr>仿宋</vt:lpstr>
      <vt:lpstr>黑体</vt:lpstr>
      <vt:lpstr>华文楷体</vt:lpstr>
      <vt:lpstr>楷体</vt:lpstr>
      <vt:lpstr>Rockwell</vt:lpstr>
      <vt:lpstr>Rockwell Condensed</vt:lpstr>
      <vt:lpstr>Times New Roman</vt:lpstr>
      <vt:lpstr>Wingdings</vt:lpstr>
      <vt:lpstr>木活字</vt:lpstr>
      <vt:lpstr>第8课   该吃饭了</vt:lpstr>
      <vt:lpstr>PowerPoint 演示文稿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</vt:lpstr>
      <vt:lpstr>PowerPoint 演示文稿</vt:lpstr>
      <vt:lpstr>PowerPoint 演示文稿</vt:lpstr>
      <vt:lpstr>V不V     V没V     A不A</vt:lpstr>
      <vt:lpstr>小结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  你好！</dc:title>
  <dc:creator>Pig Li</dc:creator>
  <cp:lastModifiedBy>李 昊天</cp:lastModifiedBy>
  <cp:revision>264</cp:revision>
  <dcterms:created xsi:type="dcterms:W3CDTF">2018-09-22T11:56:25Z</dcterms:created>
  <dcterms:modified xsi:type="dcterms:W3CDTF">2020-06-24T01:25:12Z</dcterms:modified>
</cp:coreProperties>
</file>