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sldIdLst>
    <p:sldId id="256" r:id="rId2"/>
    <p:sldId id="658" r:id="rId3"/>
    <p:sldId id="858" r:id="rId4"/>
    <p:sldId id="663" r:id="rId5"/>
    <p:sldId id="611" r:id="rId6"/>
    <p:sldId id="628" r:id="rId7"/>
    <p:sldId id="625" r:id="rId8"/>
    <p:sldId id="610" r:id="rId9"/>
    <p:sldId id="664" r:id="rId10"/>
    <p:sldId id="629" r:id="rId11"/>
    <p:sldId id="607" r:id="rId12"/>
    <p:sldId id="632" r:id="rId13"/>
    <p:sldId id="859" r:id="rId14"/>
    <p:sldId id="627" r:id="rId15"/>
    <p:sldId id="655" r:id="rId16"/>
    <p:sldId id="666" r:id="rId17"/>
    <p:sldId id="670" r:id="rId18"/>
    <p:sldId id="667" r:id="rId19"/>
    <p:sldId id="668" r:id="rId20"/>
    <p:sldId id="633" r:id="rId21"/>
    <p:sldId id="634" r:id="rId22"/>
    <p:sldId id="636" r:id="rId23"/>
    <p:sldId id="862" r:id="rId24"/>
    <p:sldId id="941" r:id="rId25"/>
    <p:sldId id="863" r:id="rId26"/>
    <p:sldId id="942" r:id="rId27"/>
    <p:sldId id="86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FF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26" autoAdjust="0"/>
  </p:normalViewPr>
  <p:slideViewPr>
    <p:cSldViewPr snapToGrid="0">
      <p:cViewPr varScale="1">
        <p:scale>
          <a:sx n="86" d="100"/>
          <a:sy n="86" d="100"/>
        </p:scale>
        <p:origin x="6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你喜欢什么运动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96894" y="5053356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4305" y="1766989"/>
            <a:ext cx="1011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xǐhuan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shénme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yùndòng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99505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旅游</a:t>
            </a:r>
          </a:p>
        </p:txBody>
      </p:sp>
      <p:sp>
        <p:nvSpPr>
          <p:cNvPr id="4" name="矩形 3"/>
          <p:cNvSpPr/>
          <p:nvPr/>
        </p:nvSpPr>
        <p:spPr>
          <a:xfrm>
            <a:off x="1488068" y="1580771"/>
            <a:ext cx="10703932" cy="4884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旅游北京（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旅游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你经常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443" y="4268977"/>
            <a:ext cx="3824489" cy="21963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382" y="941108"/>
            <a:ext cx="2444609" cy="272061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F298826-C232-473D-9153-E370318B09E2}"/>
              </a:ext>
            </a:extLst>
          </p:cNvPr>
          <p:cNvSpPr/>
          <p:nvPr/>
        </p:nvSpPr>
        <p:spPr>
          <a:xfrm>
            <a:off x="2655073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20782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08" y="1950526"/>
            <a:ext cx="4427750" cy="25656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613" y="1902009"/>
            <a:ext cx="2662646" cy="266264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8526749-9AEF-45DC-A35C-C964DD9CE3A3}"/>
              </a:ext>
            </a:extLst>
          </p:cNvPr>
          <p:cNvSpPr/>
          <p:nvPr/>
        </p:nvSpPr>
        <p:spPr>
          <a:xfrm>
            <a:off x="2896608" y="4863169"/>
            <a:ext cx="1723549" cy="898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书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1A9D7CD-BB4F-4CB1-9724-540D7AB3067C}"/>
              </a:ext>
            </a:extLst>
          </p:cNvPr>
          <p:cNvSpPr/>
          <p:nvPr/>
        </p:nvSpPr>
        <p:spPr>
          <a:xfrm>
            <a:off x="7741681" y="4863169"/>
            <a:ext cx="2236510" cy="898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课本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C10E73C-81AB-4AA4-B4DE-84FA6CB884EB}"/>
              </a:ext>
            </a:extLst>
          </p:cNvPr>
          <p:cNvSpPr/>
          <p:nvPr/>
        </p:nvSpPr>
        <p:spPr>
          <a:xfrm>
            <a:off x="1863336" y="984152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94078" y="325779"/>
            <a:ext cx="268140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动物园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594" y="1343358"/>
            <a:ext cx="4915759" cy="458932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4078" y="2314608"/>
            <a:ext cx="5023330" cy="8597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他经常去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动物园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3B1598-0F35-4F6F-8171-CB6A3AE91448}"/>
              </a:ext>
            </a:extLst>
          </p:cNvPr>
          <p:cNvSpPr/>
          <p:nvPr/>
        </p:nvSpPr>
        <p:spPr>
          <a:xfrm>
            <a:off x="3625228" y="881693"/>
            <a:ext cx="4058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0168070-95E2-4672-B188-86BBA2231ABE}"/>
              </a:ext>
            </a:extLst>
          </p:cNvPr>
          <p:cNvSpPr/>
          <p:nvPr/>
        </p:nvSpPr>
        <p:spPr>
          <a:xfrm>
            <a:off x="694077" y="4145581"/>
            <a:ext cx="5023331" cy="8597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动物园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里有很多动物。</a:t>
            </a:r>
            <a:endParaRPr lang="zh-CN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6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8517" y="2225816"/>
            <a:ext cx="11262477" cy="174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：你都是早上喝咖啡吗？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：不，我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有的时候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早上喝，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有的时候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中午喝。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458" y="1468024"/>
            <a:ext cx="4018522" cy="7553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  有的时候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…...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2FA258C-F509-4B5A-B521-367F010375D3}"/>
              </a:ext>
            </a:extLst>
          </p:cNvPr>
          <p:cNvSpPr/>
          <p:nvPr/>
        </p:nvSpPr>
        <p:spPr>
          <a:xfrm>
            <a:off x="448517" y="640071"/>
            <a:ext cx="533832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名词：时候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noun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时候”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86E2DB8-92D0-462A-AA6D-3EE2C3554B1E}"/>
              </a:ext>
            </a:extLst>
          </p:cNvPr>
          <p:cNvSpPr/>
          <p:nvPr/>
        </p:nvSpPr>
        <p:spPr>
          <a:xfrm>
            <a:off x="448517" y="4885600"/>
            <a:ext cx="7881257" cy="174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什么时候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去北京旅游？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这个周末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去北京旅游。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B40D0E-BB76-4240-81E0-C684AAC7F4CE}"/>
              </a:ext>
            </a:extLst>
          </p:cNvPr>
          <p:cNvSpPr/>
          <p:nvPr/>
        </p:nvSpPr>
        <p:spPr>
          <a:xfrm>
            <a:off x="448517" y="4130222"/>
            <a:ext cx="3288760" cy="7553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  什么时候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70209D-9AFA-4E93-87C8-AFF37B33D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97" y="5799265"/>
            <a:ext cx="1797298" cy="83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68302" y="2112742"/>
            <a:ext cx="9798625" cy="174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和中国朋友一起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的时候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，我一般说汉语。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不上课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的时候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，你一般做什么？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FD882C-4543-4856-9166-F7A1D4F6319F}"/>
              </a:ext>
            </a:extLst>
          </p:cNvPr>
          <p:cNvSpPr/>
          <p:nvPr/>
        </p:nvSpPr>
        <p:spPr>
          <a:xfrm>
            <a:off x="1068302" y="1094293"/>
            <a:ext cx="3818768" cy="7553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③  </a:t>
            </a:r>
            <a:r>
              <a:rPr lang="zh-CN" altLang="en-US" sz="3600" u="sng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3600" u="sng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  </a:t>
            </a: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的时候</a:t>
            </a:r>
          </a:p>
        </p:txBody>
      </p:sp>
    </p:spTree>
    <p:extLst>
      <p:ext uri="{BB962C8B-B14F-4D97-AF65-F5344CB8AC3E}">
        <p14:creationId xmlns:p14="http://schemas.microsoft.com/office/powerpoint/2010/main" val="51888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2"/>
          <p:cNvSpPr>
            <a:spLocks noChangeArrowheads="1"/>
          </p:cNvSpPr>
          <p:nvPr/>
        </p:nvSpPr>
        <p:spPr bwMode="auto">
          <a:xfrm>
            <a:off x="1004150" y="1858265"/>
            <a:ext cx="5527279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  <a:buSzPct val="76000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周末我一般</a:t>
            </a: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________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zh-CN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49255"/>
              </p:ext>
            </p:extLst>
          </p:nvPr>
        </p:nvGraphicFramePr>
        <p:xfrm>
          <a:off x="6990369" y="3497891"/>
          <a:ext cx="4409918" cy="2895600"/>
        </p:xfrm>
        <a:graphic>
          <a:graphicData uri="http://schemas.openxmlformats.org/drawingml/2006/table">
            <a:tbl>
              <a:tblPr/>
              <a:tblGrid>
                <a:gridCol w="715706">
                  <a:extLst>
                    <a:ext uri="{9D8B030D-6E8A-4147-A177-3AD203B41FA5}">
                      <a16:colId xmlns:a16="http://schemas.microsoft.com/office/drawing/2014/main" val="1352619601"/>
                    </a:ext>
                  </a:extLst>
                </a:gridCol>
                <a:gridCol w="1693054">
                  <a:extLst>
                    <a:ext uri="{9D8B030D-6E8A-4147-A177-3AD203B41FA5}">
                      <a16:colId xmlns:a16="http://schemas.microsoft.com/office/drawing/2014/main" val="3233753014"/>
                    </a:ext>
                  </a:extLst>
                </a:gridCol>
                <a:gridCol w="2001158">
                  <a:extLst>
                    <a:ext uri="{9D8B030D-6E8A-4147-A177-3AD203B41FA5}">
                      <a16:colId xmlns:a16="http://schemas.microsoft.com/office/drawing/2014/main" val="318383672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写 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作业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22381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买 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东西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74001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看 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电影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4856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喝 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咖啡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175866"/>
                  </a:ext>
                </a:extLst>
              </a:tr>
              <a:tr h="4921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玩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手机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anose="020108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631404"/>
                  </a:ext>
                </a:extLst>
              </a:tr>
            </a:tbl>
          </a:graphicData>
        </a:graphic>
      </p:graphicFrame>
      <p:sp>
        <p:nvSpPr>
          <p:cNvPr id="44062" name="矩形 2"/>
          <p:cNvSpPr>
            <a:spLocks noChangeArrowheads="1"/>
          </p:cNvSpPr>
          <p:nvPr/>
        </p:nvSpPr>
        <p:spPr bwMode="auto">
          <a:xfrm>
            <a:off x="9333885" y="3491037"/>
            <a:ext cx="2031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写写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作业</a:t>
            </a:r>
            <a:endParaRPr lang="zh-CN" altLang="en-US" sz="32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4063" name="矩形 3"/>
          <p:cNvSpPr>
            <a:spLocks noChangeArrowheads="1"/>
          </p:cNvSpPr>
          <p:nvPr/>
        </p:nvSpPr>
        <p:spPr bwMode="auto">
          <a:xfrm>
            <a:off x="9333548" y="4049837"/>
            <a:ext cx="203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买买 </a:t>
            </a:r>
            <a:r>
              <a:rPr lang="zh-CN" altLang="en-US" sz="3200">
                <a:latin typeface="KaiTi" panose="02010609060101010101" pitchFamily="49" charset="-122"/>
                <a:ea typeface="KaiTi" panose="02010609060101010101" pitchFamily="49" charset="-122"/>
              </a:rPr>
              <a:t>东西</a:t>
            </a:r>
          </a:p>
        </p:txBody>
      </p:sp>
      <p:sp>
        <p:nvSpPr>
          <p:cNvPr id="44064" name="矩形 4"/>
          <p:cNvSpPr>
            <a:spLocks noChangeArrowheads="1"/>
          </p:cNvSpPr>
          <p:nvPr/>
        </p:nvSpPr>
        <p:spPr bwMode="auto">
          <a:xfrm>
            <a:off x="9333548" y="4608637"/>
            <a:ext cx="203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看看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电影</a:t>
            </a:r>
          </a:p>
        </p:txBody>
      </p:sp>
      <p:sp>
        <p:nvSpPr>
          <p:cNvPr id="44065" name="矩形 5"/>
          <p:cNvSpPr>
            <a:spLocks noChangeArrowheads="1"/>
          </p:cNvSpPr>
          <p:nvPr/>
        </p:nvSpPr>
        <p:spPr bwMode="auto">
          <a:xfrm>
            <a:off x="9333548" y="5207125"/>
            <a:ext cx="203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喝喝 </a:t>
            </a:r>
            <a:r>
              <a:rPr lang="zh-CN" altLang="en-US" sz="3200">
                <a:latin typeface="KaiTi" panose="02010609060101010101" pitchFamily="49" charset="-122"/>
                <a:ea typeface="KaiTi" panose="02010609060101010101" pitchFamily="49" charset="-122"/>
              </a:rPr>
              <a:t>咖啡</a:t>
            </a:r>
          </a:p>
        </p:txBody>
      </p:sp>
      <p:sp>
        <p:nvSpPr>
          <p:cNvPr id="44066" name="矩形 6"/>
          <p:cNvSpPr>
            <a:spLocks noChangeArrowheads="1"/>
          </p:cNvSpPr>
          <p:nvPr/>
        </p:nvSpPr>
        <p:spPr bwMode="auto">
          <a:xfrm>
            <a:off x="9327535" y="5805612"/>
            <a:ext cx="2031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玩玩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手机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143652" y="3684701"/>
            <a:ext cx="696040" cy="7318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latin typeface="Georgia" panose="02040502050405020303" pitchFamily="18" charset="0"/>
              </a:rPr>
              <a:t>A</a:t>
            </a:r>
            <a:endParaRPr lang="zh-CN" altLang="en-US" sz="4000" dirty="0">
              <a:latin typeface="Georgia" panose="02040502050405020303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936404" y="5604134"/>
            <a:ext cx="1157509" cy="73183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latin typeface="Georgia" panose="02040502050405020303" pitchFamily="18" charset="0"/>
              </a:rPr>
              <a:t>AA</a:t>
            </a:r>
            <a:endParaRPr lang="zh-CN" altLang="en-US" sz="4000" dirty="0">
              <a:latin typeface="Georgia" panose="02040502050405020303" pitchFamily="18" charset="0"/>
            </a:endParaRPr>
          </a:p>
        </p:txBody>
      </p:sp>
      <p:sp>
        <p:nvSpPr>
          <p:cNvPr id="10" name="右箭头 9"/>
          <p:cNvSpPr/>
          <p:nvPr/>
        </p:nvSpPr>
        <p:spPr>
          <a:xfrm rot="5400000">
            <a:off x="5149740" y="4772011"/>
            <a:ext cx="730839" cy="476646"/>
          </a:xfrm>
          <a:prstGeom prst="right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latin typeface="Georgia" panose="02040502050405020303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717075" y="3215912"/>
            <a:ext cx="0" cy="3500303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2595155" y="3433084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2595154" y="3704089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595154" y="3951244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2595154" y="4212501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2586447" y="4456339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2595155" y="4700181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2595154" y="4971186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2595154" y="5218341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2595154" y="5479598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2586447" y="5723436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2595155" y="6006467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2595154" y="6277472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2595154" y="6524627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1713872" y="3263807"/>
            <a:ext cx="883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09:00AM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705161" y="3517394"/>
            <a:ext cx="883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10:00AM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711241" y="3763661"/>
            <a:ext cx="876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11:00AM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711239" y="4025957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722579" y="4276993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713868" y="4530580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719948" y="4776847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719946" y="5039143"/>
            <a:ext cx="883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747111" y="5298473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738400" y="5552060"/>
            <a:ext cx="883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744480" y="5798327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744478" y="6060623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751466" y="6369289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47703" y="3571584"/>
            <a:ext cx="1276418" cy="3796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写作业</a:t>
            </a:r>
          </a:p>
        </p:txBody>
      </p:sp>
      <p:sp>
        <p:nvSpPr>
          <p:cNvPr id="65" name="矩形 64"/>
          <p:cNvSpPr/>
          <p:nvPr/>
        </p:nvSpPr>
        <p:spPr>
          <a:xfrm>
            <a:off x="2842947" y="4157925"/>
            <a:ext cx="1281181" cy="3796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去买东西</a:t>
            </a:r>
          </a:p>
        </p:txBody>
      </p:sp>
      <p:sp>
        <p:nvSpPr>
          <p:cNvPr id="66" name="矩形 65"/>
          <p:cNvSpPr/>
          <p:nvPr/>
        </p:nvSpPr>
        <p:spPr>
          <a:xfrm>
            <a:off x="2842947" y="4849312"/>
            <a:ext cx="1281172" cy="6302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看电影</a:t>
            </a:r>
          </a:p>
        </p:txBody>
      </p:sp>
      <p:sp>
        <p:nvSpPr>
          <p:cNvPr id="67" name="矩形 66"/>
          <p:cNvSpPr/>
          <p:nvPr/>
        </p:nvSpPr>
        <p:spPr>
          <a:xfrm>
            <a:off x="2849745" y="5544695"/>
            <a:ext cx="1281168" cy="3151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喝咖啡</a:t>
            </a:r>
          </a:p>
        </p:txBody>
      </p:sp>
      <p:sp>
        <p:nvSpPr>
          <p:cNvPr id="68" name="矩形 67"/>
          <p:cNvSpPr/>
          <p:nvPr/>
        </p:nvSpPr>
        <p:spPr>
          <a:xfrm>
            <a:off x="2858452" y="5913405"/>
            <a:ext cx="1281163" cy="4549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玩手机</a:t>
            </a:r>
          </a:p>
        </p:txBody>
      </p:sp>
      <p:sp>
        <p:nvSpPr>
          <p:cNvPr id="69" name="矩形 2"/>
          <p:cNvSpPr>
            <a:spLocks noChangeArrowheads="1"/>
          </p:cNvSpPr>
          <p:nvPr/>
        </p:nvSpPr>
        <p:spPr bwMode="auto">
          <a:xfrm>
            <a:off x="7121811" y="1819312"/>
            <a:ext cx="4492385" cy="871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  <a:buSzPct val="76000"/>
            </a:pPr>
            <a:r>
              <a:rPr lang="zh-CN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周末</a:t>
            </a:r>
            <a:r>
              <a:rPr lang="zh-CN" altLang="en-US" sz="3600" dirty="0">
                <a:solidFill>
                  <a:srgbClr val="FF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看看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书</a:t>
            </a:r>
            <a:r>
              <a:rPr lang="zh-CN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endParaRPr lang="zh-CN" altLang="zh-CN" sz="32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76905">
            <a:off x="501987" y="4408878"/>
            <a:ext cx="914400" cy="971550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C8E435AB-D1D0-4A3E-9923-E011A2315552}"/>
              </a:ext>
            </a:extLst>
          </p:cNvPr>
          <p:cNvSpPr/>
          <p:nvPr/>
        </p:nvSpPr>
        <p:spPr>
          <a:xfrm>
            <a:off x="577804" y="578485"/>
            <a:ext cx="5771132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动词重叠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reduplication of verbs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9E341DD0-F311-4A68-9614-7345531A8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11" y="824713"/>
            <a:ext cx="994599" cy="9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/>
      <p:bldP spid="44063" grpId="0"/>
      <p:bldP spid="44064" grpId="0"/>
      <p:bldP spid="44065" grpId="0"/>
      <p:bldP spid="44066" grpId="0"/>
      <p:bldP spid="8" grpId="0" animBg="1"/>
      <p:bldP spid="11" grpId="0" animBg="1"/>
      <p:bldP spid="10" grpId="0" animBg="1"/>
      <p:bldP spid="69" grpId="0" animBg="1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3329713" y="1236706"/>
            <a:ext cx="59536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  <a:buSzPct val="76000"/>
            </a:pP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zh-CN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zh-TW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昨天晚上</a:t>
            </a:r>
            <a:r>
              <a:rPr lang="zh-TW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做什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么了</a:t>
            </a:r>
            <a:r>
              <a:rPr lang="zh-CN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76000"/>
            </a:pP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B</a:t>
            </a:r>
            <a:r>
              <a:rPr lang="zh-CN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：我</a:t>
            </a: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________________</a:t>
            </a:r>
            <a:r>
              <a:rPr lang="zh-CN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730242" y="3013054"/>
            <a:ext cx="0" cy="3500303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5608322" y="3230226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5608321" y="3748386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599614" y="4253481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608321" y="4768328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608321" y="5276740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608322" y="5803609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5608321" y="6321769"/>
            <a:ext cx="121921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727039" y="3060949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24408" y="3560803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35746" y="4074135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33115" y="4573989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60278" y="5095615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57647" y="5595469"/>
            <a:ext cx="846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11:00PM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64633" y="6166431"/>
            <a:ext cx="883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12:00AM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42731" y="4294673"/>
            <a:ext cx="1149520" cy="3384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喝咖啡</a:t>
            </a:r>
          </a:p>
        </p:txBody>
      </p:sp>
      <p:sp>
        <p:nvSpPr>
          <p:cNvPr id="21" name="矩形 20"/>
          <p:cNvSpPr/>
          <p:nvPr/>
        </p:nvSpPr>
        <p:spPr>
          <a:xfrm>
            <a:off x="5852163" y="3557276"/>
            <a:ext cx="1149523" cy="5610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去买东西</a:t>
            </a:r>
          </a:p>
        </p:txBody>
      </p:sp>
      <p:sp>
        <p:nvSpPr>
          <p:cNvPr id="22" name="矩形 21"/>
          <p:cNvSpPr/>
          <p:nvPr/>
        </p:nvSpPr>
        <p:spPr>
          <a:xfrm>
            <a:off x="5846766" y="4881767"/>
            <a:ext cx="1145483" cy="7395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看电影</a:t>
            </a:r>
          </a:p>
        </p:txBody>
      </p:sp>
      <p:sp>
        <p:nvSpPr>
          <p:cNvPr id="23" name="矩形 22"/>
          <p:cNvSpPr/>
          <p:nvPr/>
        </p:nvSpPr>
        <p:spPr>
          <a:xfrm>
            <a:off x="5852163" y="3230226"/>
            <a:ext cx="1149521" cy="2344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写作业</a:t>
            </a:r>
          </a:p>
        </p:txBody>
      </p:sp>
      <p:sp>
        <p:nvSpPr>
          <p:cNvPr id="24" name="矩形 23"/>
          <p:cNvSpPr/>
          <p:nvPr/>
        </p:nvSpPr>
        <p:spPr>
          <a:xfrm>
            <a:off x="5842732" y="5797225"/>
            <a:ext cx="1158951" cy="5610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玩手机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5269417" y="2118219"/>
            <a:ext cx="1732274" cy="56195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latin typeface="Georgia" panose="02040502050405020303" pitchFamily="18" charset="0"/>
              </a:rPr>
              <a:t>A</a:t>
            </a:r>
            <a:r>
              <a:rPr lang="zh-CN" altLang="en-US" sz="4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4000" dirty="0">
                <a:latin typeface="Georgia" panose="02040502050405020303" pitchFamily="18" charset="0"/>
              </a:rPr>
              <a:t>A</a:t>
            </a:r>
            <a:endParaRPr lang="zh-CN" alt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3" name="矩形 3"/>
          <p:cNvSpPr>
            <a:spLocks noChangeArrowheads="1"/>
          </p:cNvSpPr>
          <p:nvPr/>
        </p:nvSpPr>
        <p:spPr bwMode="auto">
          <a:xfrm>
            <a:off x="2014878" y="3425412"/>
            <a:ext cx="3672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介绍介绍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我的朋友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706871" y="1841952"/>
            <a:ext cx="1504950" cy="79216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800" dirty="0">
                <a:latin typeface="Georgia" panose="02040502050405020303" pitchFamily="18" charset="0"/>
              </a:rPr>
              <a:t>AB</a:t>
            </a:r>
            <a:endParaRPr lang="zh-CN" altLang="en-US" sz="4800" dirty="0">
              <a:latin typeface="Georgia" panose="02040502050405020303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219885" y="1841952"/>
            <a:ext cx="2008187" cy="79216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800" dirty="0">
                <a:latin typeface="Georgia" panose="02040502050405020303" pitchFamily="18" charset="0"/>
              </a:rPr>
              <a:t>ABAB</a:t>
            </a:r>
            <a:endParaRPr lang="zh-CN" altLang="en-US" sz="4800" dirty="0">
              <a:latin typeface="Georgia" panose="02040502050405020303" pitchFamily="18" charset="0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419785" y="2003876"/>
            <a:ext cx="592137" cy="515938"/>
          </a:xfrm>
          <a:prstGeom prst="right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662064" y="1841952"/>
            <a:ext cx="1504950" cy="79216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800" dirty="0">
                <a:solidFill>
                  <a:srgbClr val="FFFF00"/>
                </a:solidFill>
                <a:latin typeface="Georgia" panose="02040502050405020303" pitchFamily="18" charset="0"/>
              </a:rPr>
              <a:t>A</a:t>
            </a:r>
            <a:r>
              <a:rPr lang="en-US" altLang="zh-CN" sz="4800" dirty="0">
                <a:latin typeface="Georgia" panose="02040502050405020303" pitchFamily="18" charset="0"/>
              </a:rPr>
              <a:t>B</a:t>
            </a:r>
            <a:endParaRPr lang="zh-CN" altLang="en-US" sz="4800" dirty="0">
              <a:latin typeface="Georgia" panose="02040502050405020303" pitchFamily="18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175078" y="1841952"/>
            <a:ext cx="2008187" cy="79216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800" dirty="0">
                <a:latin typeface="Georgia" panose="02040502050405020303" pitchFamily="18" charset="0"/>
              </a:rPr>
              <a:t>AAB</a:t>
            </a:r>
            <a:endParaRPr lang="zh-CN" altLang="en-US" sz="4800" dirty="0">
              <a:latin typeface="Georgia" panose="02040502050405020303" pitchFamily="18" charset="0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8374978" y="2003876"/>
            <a:ext cx="592137" cy="515938"/>
          </a:xfrm>
          <a:prstGeom prst="right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6469600" y="3425412"/>
          <a:ext cx="4852988" cy="1158240"/>
        </p:xfrm>
        <a:graphic>
          <a:graphicData uri="http://schemas.openxmlformats.org/drawingml/2006/table">
            <a:tbl>
              <a:tblPr/>
              <a:tblGrid>
                <a:gridCol w="179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睡 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上 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753691"/>
              </p:ext>
            </p:extLst>
          </p:nvPr>
        </p:nvGraphicFramePr>
        <p:xfrm>
          <a:off x="552451" y="3422554"/>
          <a:ext cx="5404091" cy="579120"/>
        </p:xfrm>
        <a:graphic>
          <a:graphicData uri="http://schemas.openxmlformats.org/drawingml/2006/table">
            <a:tbl>
              <a:tblPr/>
              <a:tblGrid>
                <a:gridCol w="153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介绍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华文新魏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8967115" y="3425412"/>
            <a:ext cx="1620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睡睡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觉</a:t>
            </a:r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8967315" y="4001674"/>
            <a:ext cx="1415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上上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225406" y="1303208"/>
            <a:ext cx="7078" cy="4823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6662064" y="3425412"/>
            <a:ext cx="739763" cy="11582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2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3" grpId="0"/>
      <p:bldP spid="8" grpId="0" animBg="1"/>
      <p:bldP spid="11" grpId="0" animBg="1"/>
      <p:bldP spid="10" grpId="0" animBg="1"/>
      <p:bldP spid="9" grpId="0" animBg="1"/>
      <p:bldP spid="15" grpId="0" animBg="1"/>
      <p:bldP spid="16" grpId="0" animBg="1"/>
      <p:bldP spid="20" grpId="0"/>
      <p:bldP spid="21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600983" y="2439992"/>
            <a:ext cx="6540137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  <a:buSzPct val="76000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    我在中国很好，星期一到星期五，我们</a:t>
            </a: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上上课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学学习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；周末在宿舍</a:t>
            </a: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睡睡觉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看看电影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，也去超市</a:t>
            </a: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买买东西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80" y="1777638"/>
            <a:ext cx="2278979" cy="2681152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1653581" y="558438"/>
            <a:ext cx="3518263" cy="783771"/>
          </a:xfrm>
          <a:prstGeom prst="wedgeRoundRectCallout">
            <a:avLst>
              <a:gd name="adj1" fmla="val -32714"/>
              <a:gd name="adj2" fmla="val 121389"/>
              <a:gd name="adj3" fmla="val 166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你在中国好吗？</a:t>
            </a:r>
          </a:p>
        </p:txBody>
      </p:sp>
      <p:sp>
        <p:nvSpPr>
          <p:cNvPr id="4" name="矩形 3"/>
          <p:cNvSpPr/>
          <p:nvPr/>
        </p:nvSpPr>
        <p:spPr>
          <a:xfrm>
            <a:off x="10206249" y="2439992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to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70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229" y="864978"/>
            <a:ext cx="6505764" cy="5787735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一般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yìbān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Adv     in general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    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zuò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     to do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经常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jīngcháng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Adv     often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有的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yǒude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some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时候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shíhou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(a point in) time; moment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房间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fángjiān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room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xiě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V          to write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zuòyè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homework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95D2E69-EB68-4087-B5A5-76BF835AD8B7}"/>
              </a:ext>
            </a:extLst>
          </p:cNvPr>
          <p:cNvSpPr/>
          <p:nvPr/>
        </p:nvSpPr>
        <p:spPr>
          <a:xfrm>
            <a:off x="6204361" y="3429000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40E3BF5-1F02-477A-B756-E7258F75DE9B}"/>
              </a:ext>
            </a:extLst>
          </p:cNvPr>
          <p:cNvSpPr txBox="1">
            <a:spLocks/>
          </p:cNvSpPr>
          <p:nvPr/>
        </p:nvSpPr>
        <p:spPr>
          <a:xfrm>
            <a:off x="6204361" y="4058365"/>
            <a:ext cx="7174600" cy="279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名词“时候”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noun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时候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动词重叠     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reduplication of verbs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助词“了”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”(2)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1EEC913-496D-48BA-98B9-9AF3288A51E0}"/>
              </a:ext>
            </a:extLst>
          </p:cNvPr>
          <p:cNvSpPr/>
          <p:nvPr/>
        </p:nvSpPr>
        <p:spPr>
          <a:xfrm>
            <a:off x="6096000" y="945862"/>
            <a:ext cx="6096000" cy="2214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 startAt="9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旅游      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lǚyóu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V        to travel</a:t>
            </a:r>
          </a:p>
          <a:p>
            <a:pPr marL="514350" lvl="0" indent="-514350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 startAt="9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   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běn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M        measure word for books</a:t>
            </a:r>
          </a:p>
          <a:p>
            <a:pPr marL="514350" lvl="0" indent="-514350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 startAt="9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动物园   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dòngwùyuán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N       zoo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83C5326-43EE-41E7-B6B9-DDE4D4789D8B}"/>
              </a:ext>
            </a:extLst>
          </p:cNvPr>
          <p:cNvSpPr/>
          <p:nvPr/>
        </p:nvSpPr>
        <p:spPr>
          <a:xfrm>
            <a:off x="431229" y="32837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</p:spTree>
    <p:extLst>
      <p:ext uri="{BB962C8B-B14F-4D97-AF65-F5344CB8AC3E}">
        <p14:creationId xmlns:p14="http://schemas.microsoft.com/office/powerpoint/2010/main" val="1519984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6" y="3357564"/>
            <a:ext cx="385286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3089275"/>
            <a:ext cx="17573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箭头连接符 7"/>
          <p:cNvCxnSpPr/>
          <p:nvPr/>
        </p:nvCxnSpPr>
        <p:spPr>
          <a:xfrm flipV="1">
            <a:off x="8488363" y="4065589"/>
            <a:ext cx="677862" cy="561975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308726" y="2247105"/>
            <a:ext cx="428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她买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三个苹果。</a:t>
            </a:r>
            <a:endParaRPr lang="zh-CN" altLang="en-US" sz="4000" dirty="0">
              <a:latin typeface="Gill Sans MT" panose="020B0502020104020203" pitchFamily="34" charset="0"/>
            </a:endParaRPr>
          </a:p>
        </p:txBody>
      </p:sp>
      <p:pic>
        <p:nvPicPr>
          <p:cNvPr id="20487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8"/>
          <a:stretch/>
        </p:blipFill>
        <p:spPr bwMode="auto">
          <a:xfrm>
            <a:off x="2341562" y="3544096"/>
            <a:ext cx="2971800" cy="198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9"/>
          <p:cNvSpPr>
            <a:spLocks noChangeArrowheads="1"/>
          </p:cNvSpPr>
          <p:nvPr/>
        </p:nvSpPr>
        <p:spPr bwMode="auto">
          <a:xfrm>
            <a:off x="2345837" y="2247105"/>
            <a:ext cx="3262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她买苹果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000" dirty="0">
              <a:latin typeface="Gill Sans MT" panose="020B0502020104020203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DAB4809-F021-4C54-832C-C39D8252757E}"/>
              </a:ext>
            </a:extLst>
          </p:cNvPr>
          <p:cNvSpPr/>
          <p:nvPr/>
        </p:nvSpPr>
        <p:spPr>
          <a:xfrm>
            <a:off x="577804" y="578485"/>
            <a:ext cx="600196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助词：了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”(2)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内容占位符 2"/>
          <p:cNvSpPr>
            <a:spLocks noGrp="1"/>
          </p:cNvSpPr>
          <p:nvPr>
            <p:ph sz="quarter" idx="1"/>
          </p:nvPr>
        </p:nvSpPr>
        <p:spPr>
          <a:xfrm>
            <a:off x="599809" y="740457"/>
            <a:ext cx="8507412" cy="31686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：你买什么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：我  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三个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苹果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07771" y="2739334"/>
            <a:ext cx="874714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76891" y="2739334"/>
            <a:ext cx="753172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V.</a:t>
            </a:r>
            <a:endParaRPr lang="zh-CN" altLang="en-US" sz="32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3568" y="2753411"/>
            <a:ext cx="753173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了 </a:t>
            </a:r>
          </a:p>
        </p:txBody>
      </p:sp>
      <p:sp>
        <p:nvSpPr>
          <p:cNvPr id="7" name="矩形 6"/>
          <p:cNvSpPr/>
          <p:nvPr/>
        </p:nvSpPr>
        <p:spPr>
          <a:xfrm>
            <a:off x="5719413" y="2739334"/>
            <a:ext cx="753173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O.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9650" y="2753411"/>
            <a:ext cx="1373188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Nu-M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49528" y="1159084"/>
            <a:ext cx="2818892" cy="158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两本书         </a:t>
            </a:r>
            <a:endParaRPr lang="en-US" altLang="zh-CN" sz="3600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一点儿水果</a:t>
            </a:r>
            <a:endParaRPr lang="en-US" altLang="zh-CN" sz="3600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FCD2503C-D86B-410E-A4A3-46EE1E2EF1B3}"/>
              </a:ext>
            </a:extLst>
          </p:cNvPr>
          <p:cNvSpPr txBox="1">
            <a:spLocks/>
          </p:cNvSpPr>
          <p:nvPr/>
        </p:nvSpPr>
        <p:spPr>
          <a:xfrm>
            <a:off x="599809" y="3864742"/>
            <a:ext cx="8507412" cy="316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买   半斤 水果。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认识 十个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中国朋友。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FE734B0-C677-48A9-919B-5B49DD555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829" y="3961879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×</a:t>
            </a:r>
            <a:endParaRPr lang="zh-CN" altLang="en-US" sz="54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A81321-7536-47E2-A256-C6B0C1802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829" y="4847668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×</a:t>
            </a:r>
            <a:endParaRPr lang="zh-CN" altLang="en-US" sz="54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03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4" grpId="0" animBg="1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617028" y="1122948"/>
            <a:ext cx="9009062" cy="20533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买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很多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东西</a:t>
            </a: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4000" dirty="0">
                <a:latin typeface="Agency FB" panose="020B0503020202020204" pitchFamily="34" charset="0"/>
                <a:ea typeface="楷体" panose="02010609060101010101" pitchFamily="49" charset="-122"/>
              </a:rPr>
              <a:t>王语     买        </a:t>
            </a:r>
            <a:r>
              <a:rPr lang="zh-CN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个很好看</a:t>
            </a: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1769428" y="475247"/>
            <a:ext cx="1079500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21966" y="475247"/>
            <a:ext cx="1027113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V.</a:t>
            </a:r>
            <a:endParaRPr lang="zh-CN" altLang="en-US" sz="32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64979" y="478422"/>
            <a:ext cx="985837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了 </a:t>
            </a:r>
          </a:p>
        </p:txBody>
      </p:sp>
      <p:sp>
        <p:nvSpPr>
          <p:cNvPr id="7" name="矩形 6"/>
          <p:cNvSpPr/>
          <p:nvPr/>
        </p:nvSpPr>
        <p:spPr>
          <a:xfrm>
            <a:off x="8394065" y="475247"/>
            <a:ext cx="1081088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O.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42903" y="480010"/>
            <a:ext cx="1587500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Nu-M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9741" y="475247"/>
            <a:ext cx="1152525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Adj.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17029" y="1135647"/>
            <a:ext cx="839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    买   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两斤       苹果。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953034B0-FA37-4A85-9AE2-82957AFAD26B}"/>
              </a:ext>
            </a:extLst>
          </p:cNvPr>
          <p:cNvSpPr txBox="1">
            <a:spLocks/>
          </p:cNvSpPr>
          <p:nvPr/>
        </p:nvSpPr>
        <p:spPr>
          <a:xfrm>
            <a:off x="29711" y="4867943"/>
            <a:ext cx="10319656" cy="417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周末，</a:t>
            </a: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看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这个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电影</a:t>
            </a: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1EFFF16-8390-43E5-ABD8-22E0991F3678}"/>
              </a:ext>
            </a:extLst>
          </p:cNvPr>
          <p:cNvSpPr/>
          <p:nvPr/>
        </p:nvSpPr>
        <p:spPr>
          <a:xfrm>
            <a:off x="2316473" y="3956685"/>
            <a:ext cx="1079500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08C4C24-75C1-45C0-B7E1-E4A60E3793D4}"/>
              </a:ext>
            </a:extLst>
          </p:cNvPr>
          <p:cNvSpPr/>
          <p:nvPr/>
        </p:nvSpPr>
        <p:spPr>
          <a:xfrm>
            <a:off x="3521386" y="3956685"/>
            <a:ext cx="1027112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V.</a:t>
            </a:r>
            <a:endParaRPr lang="zh-CN" altLang="en-US" sz="32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BEE5F-3CFE-4B67-BF84-DFAC178B0A04}"/>
              </a:ext>
            </a:extLst>
          </p:cNvPr>
          <p:cNvSpPr/>
          <p:nvPr/>
        </p:nvSpPr>
        <p:spPr>
          <a:xfrm>
            <a:off x="4715187" y="3956685"/>
            <a:ext cx="985837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了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922CDFF-A2FF-47AB-8C93-ABC995ADB044}"/>
              </a:ext>
            </a:extLst>
          </p:cNvPr>
          <p:cNvSpPr/>
          <p:nvPr/>
        </p:nvSpPr>
        <p:spPr>
          <a:xfrm>
            <a:off x="8093705" y="3948749"/>
            <a:ext cx="1082675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O.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D5B16D7-6C01-4FF3-B5A9-E793723002E1}"/>
              </a:ext>
            </a:extLst>
          </p:cNvPr>
          <p:cNvSpPr/>
          <p:nvPr/>
        </p:nvSpPr>
        <p:spPr>
          <a:xfrm>
            <a:off x="6146635" y="3956685"/>
            <a:ext cx="1589088" cy="6477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Pron.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F35F79E-1447-473F-A1C3-0E6AF070F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7" y="4454922"/>
            <a:ext cx="2133550" cy="12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7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1DBF75C-FC32-4058-AC0F-3DD8FBC97B7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82938" y="1447801"/>
            <a:ext cx="9009062" cy="41751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我买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三个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苹果。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喝咖啡。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李白买</a:t>
            </a:r>
            <a:r>
              <a:rPr lang="zh-CN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本</a:t>
            </a:r>
            <a:r>
              <a:rPr lang="zh-CN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很贵的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4000" dirty="0">
                <a:latin typeface="Agency FB" panose="020B0503020202020204" pitchFamily="34" charset="0"/>
                <a:ea typeface="楷体" panose="02010609060101010101" pitchFamily="49" charset="-122"/>
              </a:rPr>
              <a:t>昨天，我看</a:t>
            </a:r>
            <a:r>
              <a:rPr lang="zh-CN" altLang="en-US" sz="4000" dirty="0">
                <a:solidFill>
                  <a:srgbClr val="FF0000"/>
                </a:solidFill>
                <a:latin typeface="Agency FB" panose="020B0503020202020204" pitchFamily="34" charset="0"/>
                <a:ea typeface="楷体" panose="02010609060101010101" pitchFamily="49" charset="-122"/>
              </a:rPr>
              <a:t>了</a:t>
            </a:r>
            <a:r>
              <a:rPr lang="zh-CN" altLang="en-US" sz="4000" u="sng" dirty="0">
                <a:latin typeface="Agency FB" panose="020B0503020202020204" pitchFamily="34" charset="0"/>
                <a:ea typeface="楷体" panose="02010609060101010101" pitchFamily="49" charset="-122"/>
              </a:rPr>
              <a:t>这个</a:t>
            </a:r>
            <a:r>
              <a:rPr lang="zh-CN" altLang="en-US" sz="4000" dirty="0">
                <a:latin typeface="Agency FB" panose="020B0503020202020204" pitchFamily="34" charset="0"/>
                <a:ea typeface="楷体" panose="02010609060101010101" pitchFamily="49" charset="-122"/>
              </a:rPr>
              <a:t>电影。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954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229" y="864978"/>
            <a:ext cx="6505764" cy="5787735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一般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yìbān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Adv     in general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    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zuò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     to do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经常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jīngcháng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Adv     often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有的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yǒude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some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时候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shíhou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(a point in) time; moment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房间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fángjiān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room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xiě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V          to write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zuòyè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homework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95D2E69-EB68-4087-B5A5-76BF835AD8B7}"/>
              </a:ext>
            </a:extLst>
          </p:cNvPr>
          <p:cNvSpPr/>
          <p:nvPr/>
        </p:nvSpPr>
        <p:spPr>
          <a:xfrm>
            <a:off x="6204361" y="3429000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40E3BF5-1F02-477A-B756-E7258F75DE9B}"/>
              </a:ext>
            </a:extLst>
          </p:cNvPr>
          <p:cNvSpPr txBox="1">
            <a:spLocks/>
          </p:cNvSpPr>
          <p:nvPr/>
        </p:nvSpPr>
        <p:spPr>
          <a:xfrm>
            <a:off x="6204361" y="4058365"/>
            <a:ext cx="7174600" cy="279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名词“时候”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noun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时候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动词重叠     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reduplication of verbs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助词“了”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”(2)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1EEC913-496D-48BA-98B9-9AF3288A51E0}"/>
              </a:ext>
            </a:extLst>
          </p:cNvPr>
          <p:cNvSpPr/>
          <p:nvPr/>
        </p:nvSpPr>
        <p:spPr>
          <a:xfrm>
            <a:off x="6096000" y="945862"/>
            <a:ext cx="6096000" cy="2214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 startAt="9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旅游      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lǚyóu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V        to travel</a:t>
            </a:r>
          </a:p>
          <a:p>
            <a:pPr marL="514350" lvl="0" indent="-514350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 startAt="9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   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běn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M        measure word for books</a:t>
            </a:r>
          </a:p>
          <a:p>
            <a:pPr marL="514350" lvl="0" indent="-514350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 startAt="9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动物园   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dòngwùyuán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N       zoo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83C5326-43EE-41E7-B6B9-DDE4D4789D8B}"/>
              </a:ext>
            </a:extLst>
          </p:cNvPr>
          <p:cNvSpPr/>
          <p:nvPr/>
        </p:nvSpPr>
        <p:spPr>
          <a:xfrm>
            <a:off x="431229" y="32837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</p:spTree>
    <p:extLst>
      <p:ext uri="{BB962C8B-B14F-4D97-AF65-F5344CB8AC3E}">
        <p14:creationId xmlns:p14="http://schemas.microsoft.com/office/powerpoint/2010/main" val="2157415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05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9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05740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一般</a:t>
            </a:r>
          </a:p>
        </p:txBody>
      </p:sp>
      <p:sp>
        <p:nvSpPr>
          <p:cNvPr id="4" name="矩形 3"/>
          <p:cNvSpPr/>
          <p:nvPr/>
        </p:nvSpPr>
        <p:spPr>
          <a:xfrm>
            <a:off x="378487" y="2865125"/>
            <a:ext cx="4251443" cy="193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几点起床？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七点起床。</a:t>
            </a:r>
          </a:p>
        </p:txBody>
      </p:sp>
      <p:pic>
        <p:nvPicPr>
          <p:cNvPr id="4098" name="Picture 2" descr="https://timgsa.baidu.com/timg?image&amp;quality=80&amp;size=b9999_10000&amp;sec=1572531582139&amp;di=f9ac7c7e98fe2b289422410fcf7f67a8&amp;imgtype=0&amp;src=http%3A%2F%2Fimgsa.baidu.com%2Fexp%2Fw%3D500%2Fsign%3Df521d6fef11fbe091c5ec3145b620c30%2F902397dda144ad34d7686e0fd3a20cf430ad8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11" y="354454"/>
            <a:ext cx="1788510" cy="18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61" y="2593637"/>
            <a:ext cx="2657112" cy="17689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488" y="4520636"/>
            <a:ext cx="2448285" cy="205189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06950" y="1725822"/>
            <a:ext cx="1210491" cy="4180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起床</a:t>
            </a:r>
          </a:p>
        </p:txBody>
      </p:sp>
      <p:sp>
        <p:nvSpPr>
          <p:cNvPr id="5" name="矩形 4"/>
          <p:cNvSpPr/>
          <p:nvPr/>
        </p:nvSpPr>
        <p:spPr>
          <a:xfrm>
            <a:off x="6843376" y="1311416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qǐchuáng </a:t>
            </a:r>
          </a:p>
        </p:txBody>
      </p:sp>
      <p:sp>
        <p:nvSpPr>
          <p:cNvPr id="9" name="矩形 8"/>
          <p:cNvSpPr/>
          <p:nvPr/>
        </p:nvSpPr>
        <p:spPr>
          <a:xfrm>
            <a:off x="8910188" y="1262737"/>
            <a:ext cx="2359173" cy="41801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6:30 AM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81620" y="3010989"/>
            <a:ext cx="2359175" cy="41801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不吃早饭</a:t>
            </a:r>
          </a:p>
        </p:txBody>
      </p:sp>
      <p:sp>
        <p:nvSpPr>
          <p:cNvPr id="12" name="矩形 11"/>
          <p:cNvSpPr/>
          <p:nvPr/>
        </p:nvSpPr>
        <p:spPr>
          <a:xfrm>
            <a:off x="8881621" y="3725260"/>
            <a:ext cx="2359174" cy="41801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晚饭，在家</a:t>
            </a:r>
          </a:p>
        </p:txBody>
      </p:sp>
      <p:sp>
        <p:nvSpPr>
          <p:cNvPr id="13" name="矩形 12"/>
          <p:cNvSpPr/>
          <p:nvPr/>
        </p:nvSpPr>
        <p:spPr>
          <a:xfrm>
            <a:off x="8910186" y="5430590"/>
            <a:ext cx="2359173" cy="41801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10:30 PM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89126" y="354454"/>
            <a:ext cx="3144252" cy="5645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王老师的一天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E91F7BD-4FA1-4433-B579-6A1AEB98758E}"/>
              </a:ext>
            </a:extLst>
          </p:cNvPr>
          <p:cNvSpPr/>
          <p:nvPr/>
        </p:nvSpPr>
        <p:spPr>
          <a:xfrm>
            <a:off x="458562" y="1805246"/>
            <a:ext cx="3144252" cy="797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一般 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+ VP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B1F24F2-ADD0-4D2C-B4FA-57F3D866EC2E}"/>
              </a:ext>
            </a:extLst>
          </p:cNvPr>
          <p:cNvSpPr/>
          <p:nvPr/>
        </p:nvSpPr>
        <p:spPr>
          <a:xfrm>
            <a:off x="2655073" y="941108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E0130E8-700C-4F79-B6A3-45E10536E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098" y="328698"/>
            <a:ext cx="8286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888346" y="431593"/>
            <a:ext cx="128847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做</a:t>
            </a:r>
          </a:p>
        </p:txBody>
      </p:sp>
      <p:sp>
        <p:nvSpPr>
          <p:cNvPr id="9" name="矩形 8"/>
          <p:cNvSpPr/>
          <p:nvPr/>
        </p:nvSpPr>
        <p:spPr>
          <a:xfrm>
            <a:off x="1137981" y="2626877"/>
            <a:ext cx="7881257" cy="1883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你周末一般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我一般去超市买东西。</a:t>
            </a:r>
            <a:endParaRPr lang="zh-CN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42" y="1621307"/>
            <a:ext cx="2861391" cy="332076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570061" y="5236693"/>
            <a:ext cx="12105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饭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49AF989-73F7-4CD4-A61E-0A5BD861E407}"/>
              </a:ext>
            </a:extLst>
          </p:cNvPr>
          <p:cNvSpPr/>
          <p:nvPr/>
        </p:nvSpPr>
        <p:spPr>
          <a:xfrm>
            <a:off x="2428437" y="108175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99505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经常</a:t>
            </a:r>
          </a:p>
        </p:txBody>
      </p:sp>
      <p:sp>
        <p:nvSpPr>
          <p:cNvPr id="4" name="矩形 3"/>
          <p:cNvSpPr/>
          <p:nvPr/>
        </p:nvSpPr>
        <p:spPr>
          <a:xfrm>
            <a:off x="3275662" y="3124734"/>
            <a:ext cx="3231978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去超市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去图书馆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9094" y="2056488"/>
            <a:ext cx="3579413" cy="7553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经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常 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+ V</a:t>
            </a:r>
            <a:endParaRPr lang="zh-CN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08234" y="3124734"/>
            <a:ext cx="5145384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经常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  </a:t>
            </a:r>
          </a:p>
          <a:p>
            <a:pPr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经常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7C88135-96D6-4962-88DF-8AF1E3AB448A}"/>
              </a:ext>
            </a:extLst>
          </p:cNvPr>
          <p:cNvSpPr/>
          <p:nvPr/>
        </p:nvSpPr>
        <p:spPr>
          <a:xfrm>
            <a:off x="2655073" y="941108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3551" y="1402773"/>
            <a:ext cx="10554789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：你们都喜欢喝咖啡吗？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：不是。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有的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喜欢，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有的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不喜欢。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：中国人都喜欢红色吗？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：不。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有的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中国人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喜欢，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有的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中国人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不喜欢。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：中国的超市都很大吗？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：不。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很大，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不大。</a:t>
            </a:r>
          </a:p>
        </p:txBody>
      </p:sp>
      <p:sp>
        <p:nvSpPr>
          <p:cNvPr id="5" name="矩形 4"/>
          <p:cNvSpPr/>
          <p:nvPr/>
        </p:nvSpPr>
        <p:spPr>
          <a:xfrm>
            <a:off x="3871803" y="647395"/>
            <a:ext cx="6120795" cy="7553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有的</a:t>
            </a:r>
            <a:r>
              <a:rPr lang="zh-CN" altLang="en-US" sz="3600" u="sng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3600" u="sng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  </a:t>
            </a: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；有的</a:t>
            </a:r>
            <a:r>
              <a:rPr lang="zh-CN" altLang="en-US" sz="3600" u="sng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3600" u="sng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  </a:t>
            </a: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6AD40E6-3B4C-49AA-8EF2-15C0DC54E7ED}"/>
              </a:ext>
            </a:extLst>
          </p:cNvPr>
          <p:cNvSpPr/>
          <p:nvPr/>
        </p:nvSpPr>
        <p:spPr>
          <a:xfrm>
            <a:off x="446809" y="290945"/>
            <a:ext cx="199505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有的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6061279-7862-4F16-857B-1FE3B3B24CA7}"/>
              </a:ext>
            </a:extLst>
          </p:cNvPr>
          <p:cNvSpPr/>
          <p:nvPr/>
        </p:nvSpPr>
        <p:spPr>
          <a:xfrm>
            <a:off x="2655073" y="941108"/>
            <a:ext cx="76655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99505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房间</a:t>
            </a:r>
          </a:p>
        </p:txBody>
      </p:sp>
      <p:sp>
        <p:nvSpPr>
          <p:cNvPr id="4" name="矩形 3"/>
          <p:cNvSpPr/>
          <p:nvPr/>
        </p:nvSpPr>
        <p:spPr>
          <a:xfrm>
            <a:off x="1444336" y="2621346"/>
            <a:ext cx="4198629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房间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房间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睡觉。</a:t>
            </a:r>
          </a:p>
        </p:txBody>
      </p:sp>
      <p:pic>
        <p:nvPicPr>
          <p:cNvPr id="1026" name="Picture 2" descr="https://timgsa.baidu.com/timg?image&amp;quality=80&amp;size=b9999_10000&amp;sec=1539535751616&amp;di=b45c092a09a697ca0e91b17c7e8f1129&amp;imgtype=0&amp;src=http%3A%2F%2Fimg.zcool.cn%2Fcommunity%2F017d145a3db5eda80121974198b99e.jpg%401280w_1l_2o_100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24" y="1073934"/>
            <a:ext cx="3039829" cy="19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428" y="3586290"/>
            <a:ext cx="3136787" cy="262892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A748B79-E6AD-42C5-8F33-D2E2A080A8EE}"/>
              </a:ext>
            </a:extLst>
          </p:cNvPr>
          <p:cNvSpPr/>
          <p:nvPr/>
        </p:nvSpPr>
        <p:spPr>
          <a:xfrm>
            <a:off x="2721980" y="84685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913217" y="349628"/>
            <a:ext cx="128847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写</a:t>
            </a:r>
          </a:p>
        </p:txBody>
      </p:sp>
      <p:sp>
        <p:nvSpPr>
          <p:cNvPr id="5" name="矩形 4"/>
          <p:cNvSpPr/>
          <p:nvPr/>
        </p:nvSpPr>
        <p:spPr>
          <a:xfrm>
            <a:off x="1017720" y="1992475"/>
            <a:ext cx="78812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汉字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我有</a:t>
            </a:r>
            <a:r>
              <a:rPr lang="zh-CN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很多</a:t>
            </a: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今天的</a:t>
            </a: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</a:t>
            </a:r>
            <a:r>
              <a:rPr lang="zh-CN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很难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93" y="3109707"/>
            <a:ext cx="3529656" cy="266842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286990" y="349628"/>
            <a:ext cx="220633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966" y="4724390"/>
            <a:ext cx="1152538" cy="41814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32088B1-FAF8-4AC0-9C5B-50EB53E659CE}"/>
              </a:ext>
            </a:extLst>
          </p:cNvPr>
          <p:cNvSpPr/>
          <p:nvPr/>
        </p:nvSpPr>
        <p:spPr>
          <a:xfrm>
            <a:off x="5688516" y="93949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BBFF271-FD4D-4719-916D-9C57E4AD0519}"/>
              </a:ext>
            </a:extLst>
          </p:cNvPr>
          <p:cNvSpPr/>
          <p:nvPr/>
        </p:nvSpPr>
        <p:spPr>
          <a:xfrm>
            <a:off x="2336856" y="94128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93A2249-F872-4955-9437-473638D246CB}"/>
              </a:ext>
            </a:extLst>
          </p:cNvPr>
          <p:cNvSpPr/>
          <p:nvPr/>
        </p:nvSpPr>
        <p:spPr>
          <a:xfrm>
            <a:off x="3332093" y="2890372"/>
            <a:ext cx="1980029" cy="898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092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</TotalTime>
  <Words>835</Words>
  <Application>Microsoft Office PowerPoint</Application>
  <PresentationFormat>宽屏</PresentationFormat>
  <Paragraphs>218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KaiTi</vt:lpstr>
      <vt:lpstr>等线</vt:lpstr>
      <vt:lpstr>仿宋</vt:lpstr>
      <vt:lpstr>黑体</vt:lpstr>
      <vt:lpstr>华文琥珀</vt:lpstr>
      <vt:lpstr>华文楷体</vt:lpstr>
      <vt:lpstr>楷体</vt:lpstr>
      <vt:lpstr>Agency FB</vt:lpstr>
      <vt:lpstr>Georgia</vt:lpstr>
      <vt:lpstr>Gill Sans MT</vt:lpstr>
      <vt:lpstr>Rockwell</vt:lpstr>
      <vt:lpstr>Rockwell Condensed</vt:lpstr>
      <vt:lpstr>Times New Roman</vt:lpstr>
      <vt:lpstr>Wingdings</vt:lpstr>
      <vt:lpstr>Wingdings 3</vt:lpstr>
      <vt:lpstr>木活字</vt:lpstr>
      <vt:lpstr>第7课   你喜欢什么运动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小结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李 昊天</cp:lastModifiedBy>
  <cp:revision>257</cp:revision>
  <dcterms:created xsi:type="dcterms:W3CDTF">2018-09-22T11:56:25Z</dcterms:created>
  <dcterms:modified xsi:type="dcterms:W3CDTF">2020-09-09T07:01:54Z</dcterms:modified>
</cp:coreProperties>
</file>