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9" r:id="rId1"/>
  </p:sldMasterIdLst>
  <p:notesMasterIdLst>
    <p:notesMasterId r:id="rId23"/>
  </p:notesMasterIdLst>
  <p:sldIdLst>
    <p:sldId id="256" r:id="rId2"/>
    <p:sldId id="477" r:id="rId3"/>
    <p:sldId id="858" r:id="rId4"/>
    <p:sldId id="608" r:id="rId5"/>
    <p:sldId id="486" r:id="rId6"/>
    <p:sldId id="563" r:id="rId7"/>
    <p:sldId id="583" r:id="rId8"/>
    <p:sldId id="585" r:id="rId9"/>
    <p:sldId id="942" r:id="rId10"/>
    <p:sldId id="557" r:id="rId11"/>
    <p:sldId id="859" r:id="rId12"/>
    <p:sldId id="595" r:id="rId13"/>
    <p:sldId id="862" r:id="rId14"/>
    <p:sldId id="629" r:id="rId15"/>
    <p:sldId id="589" r:id="rId16"/>
    <p:sldId id="632" r:id="rId17"/>
    <p:sldId id="591" r:id="rId18"/>
    <p:sldId id="618" r:id="rId19"/>
    <p:sldId id="941" r:id="rId20"/>
    <p:sldId id="863" r:id="rId21"/>
    <p:sldId id="86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9999"/>
    <a:srgbClr val="FFFFCC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371" autoAdjust="0"/>
    <p:restoredTop sz="94660"/>
  </p:normalViewPr>
  <p:slideViewPr>
    <p:cSldViewPr snapToGrid="0">
      <p:cViewPr varScale="1">
        <p:scale>
          <a:sx n="71" d="100"/>
          <a:sy n="71" d="100"/>
        </p:scale>
        <p:origin x="66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821AD-ED8A-B04E-8A3A-72CD72B8EE0C}" type="datetimeFigureOut">
              <a:rPr kumimoji="1" lang="zh-CN" altLang="en-US" smtClean="0"/>
              <a:t>2020/6/30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4A7BF-8BB7-4447-912E-D6E0D28918C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781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926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5439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307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81685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1160EA64-D806-43AC-9DF2-F8C432F32B4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932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84739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9144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68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26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9133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6/30/2020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38432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6/30/2020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4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69769" y="1926181"/>
            <a:ext cx="9966960" cy="2458721"/>
          </a:xfrm>
        </p:spPr>
        <p:txBody>
          <a:bodyPr/>
          <a:lstStyle/>
          <a:p>
            <a:pPr algn="ctr"/>
            <a:r>
              <a:rPr lang="zh-CN" altLang="en-US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第</a:t>
            </a:r>
            <a:r>
              <a:rPr lang="en-US" altLang="zh-CN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6</a:t>
            </a:r>
            <a:r>
              <a:rPr lang="zh-CN" altLang="en-US" sz="72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课   多少钱一斤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61288" y="4979324"/>
            <a:ext cx="7891272" cy="128016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dirty="0">
                <a:latin typeface="仿宋" panose="02010609060101010101" pitchFamily="49" charset="-122"/>
                <a:ea typeface="仿宋" panose="02010609060101010101" pitchFamily="49" charset="-122"/>
              </a:rPr>
              <a:t>山东大学</a:t>
            </a:r>
            <a:endParaRPr lang="en-US" altLang="zh-CN" sz="4000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33791" y="1773147"/>
            <a:ext cx="10118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liù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kè          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duōshao qián  </a:t>
            </a:r>
            <a:r>
              <a:rPr lang="zh-C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yì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zh-C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jīn</a:t>
            </a:r>
            <a:r>
              <a:rPr lang="it-IT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48672" y="4222359"/>
            <a:ext cx="9368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solidFill>
                  <a:schemeClr val="bg1"/>
                </a:solidFill>
              </a:rPr>
              <a:t>2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02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838964" y="2261086"/>
            <a:ext cx="5522971" cy="3454707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绿苹果很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便宜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我买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便宜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的苹果。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中国的水果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便宜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吗？</a:t>
            </a:r>
          </a:p>
        </p:txBody>
      </p:sp>
      <p:sp>
        <p:nvSpPr>
          <p:cNvPr id="2" name="椭圆 1"/>
          <p:cNvSpPr/>
          <p:nvPr/>
        </p:nvSpPr>
        <p:spPr>
          <a:xfrm>
            <a:off x="446809" y="290945"/>
            <a:ext cx="214811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便宜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FC87A64-596E-4A1D-A442-B8D88991546F}"/>
              </a:ext>
            </a:extLst>
          </p:cNvPr>
          <p:cNvSpPr/>
          <p:nvPr/>
        </p:nvSpPr>
        <p:spPr>
          <a:xfrm flipH="1">
            <a:off x="2826651" y="941108"/>
            <a:ext cx="7737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883A90A-954C-4016-A3E8-38DD230DD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2305" y="3514545"/>
            <a:ext cx="3259957" cy="274549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848E6B2-D009-4AC6-8F8C-78900D65A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305" y="290945"/>
            <a:ext cx="2944251" cy="294425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2F26C74-942A-4731-934B-92B820E79FF4}"/>
              </a:ext>
            </a:extLst>
          </p:cNvPr>
          <p:cNvSpPr txBox="1"/>
          <p:nvPr/>
        </p:nvSpPr>
        <p:spPr>
          <a:xfrm>
            <a:off x="10382262" y="2274272"/>
            <a:ext cx="180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10 RMB / </a:t>
            </a:r>
            <a:r>
              <a:rPr lang="zh-CN" altLang="en-US" sz="2400" dirty="0"/>
              <a:t>斤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CAEC610-BFE8-4618-BAC2-9EE34A5A1EAE}"/>
              </a:ext>
            </a:extLst>
          </p:cNvPr>
          <p:cNvSpPr txBox="1"/>
          <p:nvPr/>
        </p:nvSpPr>
        <p:spPr>
          <a:xfrm>
            <a:off x="10448167" y="5254128"/>
            <a:ext cx="1809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/>
              <a:t>8 RMB / </a:t>
            </a:r>
            <a:r>
              <a:rPr lang="zh-CN" altLang="en-US" sz="2400" dirty="0"/>
              <a:t>斤</a:t>
            </a:r>
          </a:p>
        </p:txBody>
      </p:sp>
    </p:spTree>
    <p:extLst>
      <p:ext uri="{BB962C8B-B14F-4D97-AF65-F5344CB8AC3E}">
        <p14:creationId xmlns:p14="http://schemas.microsoft.com/office/powerpoint/2010/main" val="369074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语法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710290" y="4280903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GRAMMAR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3E8A416-95C4-4DB1-A70D-B6608C41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910" y="1755279"/>
            <a:ext cx="6335436" cy="316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34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>
          <a:xfrm>
            <a:off x="800143" y="2386616"/>
            <a:ext cx="9991097" cy="50553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这本书是我的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书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，不是你的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书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             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→  这本书是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，不是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这张照片是李白的</a:t>
            </a:r>
            <a:r>
              <a:rPr lang="zh-CN" altLang="en-US" sz="4000" u="sng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照片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  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→  这张照片是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李白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8" name="矩形 7"/>
          <p:cNvSpPr/>
          <p:nvPr/>
        </p:nvSpPr>
        <p:spPr>
          <a:xfrm>
            <a:off x="800144" y="1398880"/>
            <a:ext cx="3903832" cy="85177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latin typeface="等线" panose="02010600030101010101" pitchFamily="2" charset="-122"/>
                <a:ea typeface="等线" panose="02010600030101010101" pitchFamily="2" charset="-122"/>
              </a:rPr>
              <a:t>Pr</a:t>
            </a: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/N/Adj/V + </a:t>
            </a: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的 </a:t>
            </a:r>
            <a:endParaRPr lang="zh-CN" altLang="zh-CN" sz="36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836418A-7CB1-461E-B3CD-87C46B435515}"/>
              </a:ext>
            </a:extLst>
          </p:cNvPr>
          <p:cNvSpPr/>
          <p:nvPr/>
        </p:nvSpPr>
        <p:spPr>
          <a:xfrm>
            <a:off x="571609" y="593501"/>
            <a:ext cx="5575565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“的”字短语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的”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phrases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9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800144" y="1398880"/>
            <a:ext cx="3809564" cy="85177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latin typeface="等线" panose="02010600030101010101" pitchFamily="2" charset="-122"/>
                <a:ea typeface="等线" panose="02010600030101010101" pitchFamily="2" charset="-122"/>
              </a:rPr>
              <a:t>Pr</a:t>
            </a:r>
            <a:r>
              <a:rPr lang="en-US" altLang="zh-CN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/N/Adj/V + </a:t>
            </a:r>
            <a:r>
              <a:rPr lang="zh-CN" altLang="en-US" sz="3600" b="1" dirty="0">
                <a:latin typeface="等线" panose="02010600030101010101" pitchFamily="2" charset="-122"/>
                <a:ea typeface="等线" panose="02010600030101010101" pitchFamily="2" charset="-122"/>
              </a:rPr>
              <a:t>的 </a:t>
            </a:r>
            <a:endParaRPr lang="zh-CN" altLang="zh-CN" sz="3600" b="1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836418A-7CB1-461E-B3CD-87C46B435515}"/>
              </a:ext>
            </a:extLst>
          </p:cNvPr>
          <p:cNvSpPr/>
          <p:nvPr/>
        </p:nvSpPr>
        <p:spPr>
          <a:xfrm>
            <a:off x="571609" y="593501"/>
            <a:ext cx="5575565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“的”字短语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的”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phrases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B7C20220-3E63-4561-A038-FF5F97C1A256}"/>
              </a:ext>
            </a:extLst>
          </p:cNvPr>
          <p:cNvSpPr txBox="1">
            <a:spLocks/>
          </p:cNvSpPr>
          <p:nvPr/>
        </p:nvSpPr>
        <p:spPr>
          <a:xfrm>
            <a:off x="874034" y="2531039"/>
            <a:ext cx="9991097" cy="3792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这种苹果太贵了，我买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便宜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他不喜欢吃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甜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            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李白想去超市买点儿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吃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的。</a:t>
            </a:r>
            <a:endParaRPr lang="zh-CN" altLang="en-US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32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423027" y="2299473"/>
            <a:ext cx="8113222" cy="3311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＞</a:t>
            </a:r>
            <a:r>
              <a:rPr lang="en-US" altLang="zh-CN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</a:t>
            </a:r>
            <a:endParaRPr lang="en-US" altLang="zh-CN" sz="3600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你们班有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多少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zh-CN" altLang="en-US" sz="36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个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）学生？</a:t>
            </a:r>
            <a:endParaRPr lang="en-US" altLang="zh-CN" sz="3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你的手机里有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多少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zh-CN" altLang="en-US" sz="36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张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）照片？</a:t>
            </a:r>
            <a:endParaRPr lang="en-US" altLang="zh-CN" sz="3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山东大学有</a:t>
            </a:r>
            <a:r>
              <a:rPr lang="zh-CN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多少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（</a:t>
            </a:r>
            <a:r>
              <a:rPr lang="zh-CN" altLang="en-US" sz="36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名</a:t>
            </a: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）留学生？</a:t>
            </a:r>
            <a:endParaRPr lang="en-US" altLang="zh-CN" sz="3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23027" y="1458806"/>
            <a:ext cx="1737478" cy="9501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多少</a:t>
            </a:r>
          </a:p>
        </p:txBody>
      </p:sp>
      <p:sp>
        <p:nvSpPr>
          <p:cNvPr id="10" name="椭圆 9"/>
          <p:cNvSpPr/>
          <p:nvPr/>
        </p:nvSpPr>
        <p:spPr>
          <a:xfrm>
            <a:off x="7072884" y="1458806"/>
            <a:ext cx="1609626" cy="950116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000" dirty="0">
                <a:latin typeface="黑体" panose="02010609060101010101" pitchFamily="49" charset="-122"/>
                <a:ea typeface="黑体" panose="02010609060101010101" pitchFamily="49" charset="-122"/>
              </a:rPr>
              <a:t>几</a:t>
            </a:r>
          </a:p>
        </p:txBody>
      </p:sp>
      <p:sp>
        <p:nvSpPr>
          <p:cNvPr id="3" name="矩形 2"/>
          <p:cNvSpPr/>
          <p:nvPr/>
        </p:nvSpPr>
        <p:spPr>
          <a:xfrm>
            <a:off x="7219145" y="2306052"/>
            <a:ext cx="4203117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＜</a:t>
            </a:r>
            <a:r>
              <a:rPr lang="en-US" altLang="zh-CN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endParaRPr lang="en-US" altLang="zh-CN" sz="3600" dirty="0">
              <a:solidFill>
                <a:srgbClr val="0000FF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你家有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几</a:t>
            </a:r>
            <a:r>
              <a:rPr lang="zh-CN" altLang="en-US" sz="36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口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人？</a:t>
            </a: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你有</a:t>
            </a:r>
            <a:r>
              <a:rPr lang="zh-CN" altLang="en-US" sz="36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几</a:t>
            </a:r>
            <a:r>
              <a:rPr lang="zh-CN" altLang="en-US" sz="3600" dirty="0">
                <a:solidFill>
                  <a:srgbClr val="0099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本</a:t>
            </a:r>
            <a:r>
              <a:rPr lang="zh-CN" alt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汉语书？</a:t>
            </a: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endParaRPr lang="en-US" altLang="zh-CN" sz="36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/>
          <p:cNvCxnSpPr>
            <a:cxnSpLocks/>
          </p:cNvCxnSpPr>
          <p:nvPr/>
        </p:nvCxnSpPr>
        <p:spPr>
          <a:xfrm>
            <a:off x="6862618" y="1331075"/>
            <a:ext cx="64005" cy="5383761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A54AA6C1-A611-49B0-B56C-D604869FA2FC}"/>
              </a:ext>
            </a:extLst>
          </p:cNvPr>
          <p:cNvSpPr/>
          <p:nvPr/>
        </p:nvSpPr>
        <p:spPr>
          <a:xfrm>
            <a:off x="571609" y="593501"/>
            <a:ext cx="8457765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疑问代词：多少  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question pronoun “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多少”</a:t>
            </a:r>
          </a:p>
        </p:txBody>
      </p:sp>
    </p:spTree>
    <p:extLst>
      <p:ext uri="{BB962C8B-B14F-4D97-AF65-F5344CB8AC3E}">
        <p14:creationId xmlns:p14="http://schemas.microsoft.com/office/powerpoint/2010/main" val="48815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82397" y="2034891"/>
            <a:ext cx="1184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yu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zh-CN" sz="3600" b="1" dirty="0" err="1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3600" b="1" dirty="0">
                <a:ea typeface="华文楷体" pitchFamily="2" charset="-122"/>
              </a:rPr>
              <a:t>    </a:t>
            </a:r>
          </a:p>
          <a:p>
            <a:r>
              <a:rPr lang="zh-CN" altLang="en-US" sz="3600" b="1" dirty="0">
                <a:ea typeface="华文楷体" pitchFamily="2" charset="-122"/>
              </a:rPr>
              <a:t>  </a:t>
            </a:r>
            <a:r>
              <a:rPr lang="zh-CN" altLang="en-US" sz="4400" b="1" dirty="0">
                <a:ea typeface="华文楷体" pitchFamily="2" charset="-122"/>
              </a:rPr>
              <a:t>元</a:t>
            </a:r>
            <a:endParaRPr lang="en-US" altLang="zh-CN" sz="3600" b="1" dirty="0">
              <a:ea typeface="华文楷体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67679" y="2157279"/>
            <a:ext cx="972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fēn</a:t>
            </a:r>
            <a:endParaRPr lang="en-US" altLang="zh-CN" sz="3600" b="1" dirty="0"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  <a:p>
            <a:r>
              <a:rPr lang="zh-CN" altLang="en-US" sz="4400" b="1" dirty="0">
                <a:ea typeface="华文楷体" pitchFamily="2" charset="-122"/>
              </a:rPr>
              <a:t>分</a:t>
            </a:r>
            <a:endParaRPr lang="en-US" altLang="zh-CN" sz="4400" b="1" dirty="0">
              <a:ea typeface="华文楷体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49937" y="2150692"/>
            <a:ext cx="1080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ji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ǎ</a:t>
            </a:r>
            <a:r>
              <a:rPr lang="en-US" altLang="zh-CN" sz="3600" b="1" dirty="0" err="1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3600" b="1" dirty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ea typeface="华文楷体" pitchFamily="2" charset="-122"/>
              </a:rPr>
              <a:t>       </a:t>
            </a:r>
          </a:p>
          <a:p>
            <a:r>
              <a:rPr lang="zh-CN" altLang="en-US" sz="4400" b="1" dirty="0">
                <a:ea typeface="华文楷体" pitchFamily="2" charset="-122"/>
              </a:rPr>
              <a:t>角</a:t>
            </a:r>
            <a:endParaRPr lang="en-US" altLang="zh-CN" sz="4400" b="1" dirty="0">
              <a:ea typeface="华文楷体" pitchFamily="2" charset="-122"/>
            </a:endParaRPr>
          </a:p>
        </p:txBody>
      </p:sp>
      <p:pic>
        <p:nvPicPr>
          <p:cNvPr id="9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281" y="3765419"/>
            <a:ext cx="22796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50549" y="2067648"/>
            <a:ext cx="1184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ku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3600" b="1" dirty="0">
                <a:solidFill>
                  <a:srgbClr val="C00000"/>
                </a:solidFill>
                <a:ea typeface="华文楷体" pitchFamily="2" charset="-122"/>
              </a:rPr>
              <a:t>    </a:t>
            </a:r>
          </a:p>
          <a:p>
            <a:r>
              <a:rPr lang="zh-CN" altLang="en-US" sz="3600" b="1" dirty="0">
                <a:solidFill>
                  <a:srgbClr val="C00000"/>
                </a:solidFill>
                <a:ea typeface="华文楷体" pitchFamily="2" charset="-122"/>
              </a:rPr>
              <a:t> </a:t>
            </a:r>
            <a:r>
              <a:rPr lang="zh-CN" altLang="en-US" sz="4400" b="1" dirty="0">
                <a:solidFill>
                  <a:srgbClr val="C00000"/>
                </a:solidFill>
                <a:ea typeface="华文楷体" pitchFamily="2" charset="-122"/>
              </a:rPr>
              <a:t>块</a:t>
            </a:r>
            <a:endParaRPr lang="en-US" altLang="zh-CN" sz="3600" b="1" dirty="0">
              <a:solidFill>
                <a:srgbClr val="C00000"/>
              </a:solidFill>
              <a:ea typeface="华文楷体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25929" y="2150692"/>
            <a:ext cx="1184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3600" b="1" dirty="0">
                <a:solidFill>
                  <a:srgbClr val="C00000"/>
                </a:solidFill>
                <a:ea typeface="华文楷体" pitchFamily="2" charset="-122"/>
              </a:rPr>
              <a:t>    </a:t>
            </a:r>
          </a:p>
          <a:p>
            <a:r>
              <a:rPr lang="zh-CN" altLang="en-US" sz="3600" b="1" dirty="0">
                <a:solidFill>
                  <a:srgbClr val="C00000"/>
                </a:solidFill>
                <a:ea typeface="华文楷体" pitchFamily="2" charset="-122"/>
              </a:rPr>
              <a:t> </a:t>
            </a:r>
            <a:r>
              <a:rPr lang="zh-CN" altLang="en-US" sz="4400" b="1" dirty="0">
                <a:solidFill>
                  <a:srgbClr val="C00000"/>
                </a:solidFill>
                <a:ea typeface="华文楷体" pitchFamily="2" charset="-122"/>
              </a:rPr>
              <a:t>毛</a:t>
            </a:r>
            <a:endParaRPr lang="en-US" altLang="zh-CN" sz="3600" b="1" dirty="0">
              <a:solidFill>
                <a:srgbClr val="C00000"/>
              </a:solidFill>
              <a:ea typeface="华文楷体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30" y="3584221"/>
            <a:ext cx="4073358" cy="2737297"/>
          </a:xfrm>
          <a:prstGeom prst="rect">
            <a:avLst/>
          </a:prstGeom>
        </p:spPr>
      </p:pic>
      <p:pic>
        <p:nvPicPr>
          <p:cNvPr id="1026" name="Picture 2" descr="https://timgsa.baidu.com/timg?image&amp;quality=80&amp;size=b9999_10000&amp;sec=1568389407206&amp;di=68024a00a815bde5b554b41be51d7d28&amp;imgtype=0&amp;src=http%3A%2F%2F5b0988e595225.cdn.sohucs.com%2Fq_70%2Cc_zoom%2Cw_640%2Fimages%2F20190429%2F2af431c697694df9ace6a8e1a7e3e48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003" y="3584221"/>
            <a:ext cx="1237141" cy="120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622" y="4986576"/>
            <a:ext cx="1149902" cy="1074807"/>
          </a:xfrm>
          <a:prstGeom prst="rect">
            <a:avLst/>
          </a:prstGeom>
        </p:spPr>
      </p:pic>
      <p:pic>
        <p:nvPicPr>
          <p:cNvPr id="5" name="Picture 2" descr="https://timgsa.baidu.com/timg?image&amp;quality=80&amp;size=b9999_10000&amp;sec=1572333973856&amp;di=0220ba48b4ddb839c016994348752ee8&amp;imgtype=0&amp;src=http%3A%2F%2Fa.hiphotos.baidu.com%2Fzhidao%2Fpic%2Fitem%2F37d3d539b6003af3d2bc9d77352ac65c1038b6a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5986" y="3926383"/>
            <a:ext cx="2737299" cy="20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417" y="5290546"/>
            <a:ext cx="1124674" cy="918627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287EDB75-DEC7-4763-92B1-11EE9752DA56}"/>
              </a:ext>
            </a:extLst>
          </p:cNvPr>
          <p:cNvSpPr/>
          <p:nvPr/>
        </p:nvSpPr>
        <p:spPr>
          <a:xfrm>
            <a:off x="571609" y="593501"/>
            <a:ext cx="6431569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钱的表达法 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expression of money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993AABA-57A2-4270-97B9-3F95CB2BE4C3}"/>
              </a:ext>
            </a:extLst>
          </p:cNvPr>
          <p:cNvSpPr/>
          <p:nvPr/>
        </p:nvSpPr>
        <p:spPr>
          <a:xfrm>
            <a:off x="7833499" y="368341"/>
            <a:ext cx="16850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rén   mín    bì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099BA9C-A557-48A0-BB34-75B98DE8589F}"/>
              </a:ext>
            </a:extLst>
          </p:cNvPr>
          <p:cNvSpPr/>
          <p:nvPr/>
        </p:nvSpPr>
        <p:spPr>
          <a:xfrm>
            <a:off x="7669848" y="692234"/>
            <a:ext cx="1877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4400" b="1" dirty="0">
                <a:solidFill>
                  <a:prstClr val="black"/>
                </a:solidFill>
                <a:ea typeface="华文楷体" pitchFamily="2" charset="-122"/>
              </a:rPr>
              <a:t>人民币</a:t>
            </a:r>
            <a:endParaRPr lang="en-US" altLang="zh-CN" sz="3600" b="1" dirty="0">
              <a:solidFill>
                <a:prstClr val="black"/>
              </a:solidFill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018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0" grpId="0"/>
      <p:bldP spid="11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93" y="4448804"/>
            <a:ext cx="3557552" cy="1365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497" y="2103611"/>
            <a:ext cx="1970904" cy="182679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36968" y="672450"/>
            <a:ext cx="3948937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八块八毛八分钱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八块八毛八分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八块八毛八</a:t>
            </a:r>
          </a:p>
        </p:txBody>
      </p:sp>
      <p:sp>
        <p:nvSpPr>
          <p:cNvPr id="5" name="矩形 4"/>
          <p:cNvSpPr/>
          <p:nvPr/>
        </p:nvSpPr>
        <p:spPr>
          <a:xfrm>
            <a:off x="4836970" y="3534772"/>
            <a:ext cx="3948936" cy="286232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二十六块九毛钱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二十六块九毛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二十六块九</a:t>
            </a:r>
          </a:p>
        </p:txBody>
      </p:sp>
      <p:sp>
        <p:nvSpPr>
          <p:cNvPr id="6" name="TextBox 9"/>
          <p:cNvSpPr txBox="1"/>
          <p:nvPr/>
        </p:nvSpPr>
        <p:spPr>
          <a:xfrm>
            <a:off x="426636" y="403205"/>
            <a:ext cx="1184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ku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3600" b="1" dirty="0">
                <a:solidFill>
                  <a:srgbClr val="C00000"/>
                </a:solidFill>
                <a:ea typeface="华文楷体" pitchFamily="2" charset="-122"/>
              </a:rPr>
              <a:t>    </a:t>
            </a:r>
          </a:p>
          <a:p>
            <a:r>
              <a:rPr lang="zh-CN" altLang="en-US" sz="3600" b="1" dirty="0">
                <a:solidFill>
                  <a:srgbClr val="C00000"/>
                </a:solidFill>
                <a:ea typeface="华文楷体" pitchFamily="2" charset="-122"/>
              </a:rPr>
              <a:t> </a:t>
            </a:r>
            <a:r>
              <a:rPr lang="zh-CN" altLang="en-US" sz="4400" b="1" dirty="0">
                <a:solidFill>
                  <a:srgbClr val="C00000"/>
                </a:solidFill>
                <a:ea typeface="华文楷体" pitchFamily="2" charset="-122"/>
              </a:rPr>
              <a:t>块</a:t>
            </a:r>
            <a:endParaRPr lang="en-US" altLang="zh-CN" sz="3600" b="1" dirty="0">
              <a:solidFill>
                <a:srgbClr val="C00000"/>
              </a:solidFill>
              <a:ea typeface="华文楷体" pitchFamily="2" charset="-122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1782949" y="403204"/>
            <a:ext cx="1184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3600" b="1" dirty="0">
                <a:solidFill>
                  <a:srgbClr val="C00000"/>
                </a:solidFill>
                <a:ea typeface="华文楷体" pitchFamily="2" charset="-122"/>
              </a:rPr>
              <a:t>    </a:t>
            </a:r>
          </a:p>
          <a:p>
            <a:r>
              <a:rPr lang="zh-CN" altLang="en-US" sz="3600" b="1" dirty="0">
                <a:solidFill>
                  <a:srgbClr val="C00000"/>
                </a:solidFill>
                <a:ea typeface="华文楷体" pitchFamily="2" charset="-122"/>
              </a:rPr>
              <a:t> </a:t>
            </a:r>
            <a:r>
              <a:rPr lang="zh-CN" altLang="en-US" sz="4400" b="1" dirty="0">
                <a:solidFill>
                  <a:srgbClr val="C00000"/>
                </a:solidFill>
                <a:ea typeface="华文楷体" pitchFamily="2" charset="-122"/>
              </a:rPr>
              <a:t>毛</a:t>
            </a:r>
            <a:endParaRPr lang="en-US" altLang="zh-CN" sz="3600" b="1" dirty="0">
              <a:solidFill>
                <a:srgbClr val="C00000"/>
              </a:solidFill>
              <a:ea typeface="华文楷体" pitchFamily="2" charset="-122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3147070" y="403201"/>
            <a:ext cx="9726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fēn</a:t>
            </a:r>
            <a:endParaRPr lang="en-US" altLang="zh-CN" sz="3600" b="1" dirty="0"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  <a:p>
            <a:r>
              <a:rPr lang="zh-CN" altLang="en-US" sz="4400" b="1" dirty="0">
                <a:ea typeface="华文楷体" pitchFamily="2" charset="-122"/>
              </a:rPr>
              <a:t>分</a:t>
            </a:r>
            <a:endParaRPr lang="en-US" altLang="zh-CN" sz="4400" b="1" dirty="0">
              <a:ea typeface="华文楷体" pitchFamily="2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6636" y="403203"/>
            <a:ext cx="1184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ku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zh-CN" sz="3600" b="1" dirty="0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i</a:t>
            </a:r>
            <a:r>
              <a:rPr lang="en-US" altLang="zh-CN" sz="3600" b="1" dirty="0">
                <a:ea typeface="华文楷体" pitchFamily="2" charset="-122"/>
              </a:rPr>
              <a:t>    </a:t>
            </a:r>
          </a:p>
          <a:p>
            <a:r>
              <a:rPr lang="zh-CN" altLang="en-US" sz="3600" b="1" dirty="0">
                <a:ea typeface="华文楷体" pitchFamily="2" charset="-122"/>
              </a:rPr>
              <a:t> </a:t>
            </a:r>
            <a:r>
              <a:rPr lang="zh-CN" altLang="en-US" sz="4400" b="1" dirty="0">
                <a:ea typeface="华文楷体" pitchFamily="2" charset="-122"/>
              </a:rPr>
              <a:t>块</a:t>
            </a:r>
            <a:endParaRPr lang="en-US" altLang="zh-CN" sz="3600" b="1" dirty="0">
              <a:ea typeface="华文楷体" pitchFamily="2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82949" y="403202"/>
            <a:ext cx="11842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altLang="zh-CN" sz="3600" b="1" dirty="0" err="1"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3600" b="1" dirty="0">
                <a:ea typeface="华文楷体" pitchFamily="2" charset="-122"/>
              </a:rPr>
              <a:t>    </a:t>
            </a:r>
          </a:p>
          <a:p>
            <a:r>
              <a:rPr lang="zh-CN" altLang="en-US" sz="3600" b="1" dirty="0">
                <a:ea typeface="华文楷体" pitchFamily="2" charset="-122"/>
              </a:rPr>
              <a:t> </a:t>
            </a:r>
            <a:r>
              <a:rPr lang="zh-CN" altLang="en-US" sz="4400" b="1" dirty="0">
                <a:ea typeface="华文楷体" pitchFamily="2" charset="-122"/>
              </a:rPr>
              <a:t>毛</a:t>
            </a:r>
            <a:endParaRPr lang="en-US" altLang="zh-CN" sz="3600" b="1" dirty="0">
              <a:ea typeface="华文楷体" pitchFamily="2" charset="-122"/>
            </a:endParaRPr>
          </a:p>
        </p:txBody>
      </p:sp>
      <p:sp>
        <p:nvSpPr>
          <p:cNvPr id="11" name="矩形 2">
            <a:extLst>
              <a:ext uri="{FF2B5EF4-FFF2-40B4-BE49-F238E27FC236}">
                <a16:creationId xmlns:a16="http://schemas.microsoft.com/office/drawing/2014/main" id="{A4750699-F29D-4304-AA31-FAC6062D4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7260" y="1726640"/>
            <a:ext cx="3088430" cy="170238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buClr>
                <a:schemeClr val="accent1"/>
              </a:buClr>
              <a:buSzPct val="76000"/>
            </a:pPr>
            <a:r>
              <a:rPr lang="zh-CN" altLang="en-US" sz="3600" dirty="0">
                <a:latin typeface="KaiTi" panose="02010609060101010101" pitchFamily="49" charset="-122"/>
                <a:ea typeface="KaiTi" panose="02010609060101010101" pitchFamily="49" charset="-122"/>
              </a:rPr>
              <a:t>八块八十八分</a:t>
            </a:r>
            <a:r>
              <a:rPr lang="en-US" altLang="zh-CN" sz="4000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×</a:t>
            </a:r>
            <a:endParaRPr lang="zh-CN" altLang="zh-CN" sz="32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1BE0970-6446-420A-92B5-0558B82CD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875" y="567620"/>
            <a:ext cx="994599" cy="99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4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88" y="394024"/>
            <a:ext cx="5616624" cy="41900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7487" y="4878826"/>
            <a:ext cx="5616624" cy="1624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>
                <a:latin typeface="楷体" pitchFamily="49" charset="-122"/>
                <a:ea typeface="楷体" pitchFamily="49" charset="-122"/>
              </a:rPr>
              <a:t>A</a:t>
            </a:r>
            <a:r>
              <a:rPr lang="zh-CN" altLang="en-US" sz="3600" dirty="0">
                <a:latin typeface="楷体" pitchFamily="49" charset="-122"/>
                <a:ea typeface="楷体" pitchFamily="49" charset="-122"/>
              </a:rPr>
              <a:t>：苹果</a:t>
            </a:r>
            <a:r>
              <a:rPr lang="zh-CN" altLang="en-US" sz="3600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多少钱</a:t>
            </a:r>
            <a:r>
              <a:rPr lang="zh-CN" altLang="en-US" sz="3600" dirty="0">
                <a:latin typeface="楷体" pitchFamily="49" charset="-122"/>
                <a:ea typeface="楷体" pitchFamily="49" charset="-122"/>
              </a:rPr>
              <a:t>一斤</a:t>
            </a:r>
            <a:r>
              <a:rPr lang="en-US" altLang="zh-CN" sz="3600" dirty="0">
                <a:latin typeface="楷体" pitchFamily="49" charset="-122"/>
                <a:ea typeface="楷体" pitchFamily="49" charset="-122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zh-CN" sz="3600" dirty="0">
                <a:latin typeface="楷体" pitchFamily="49" charset="-122"/>
                <a:ea typeface="楷体" pitchFamily="49" charset="-122"/>
              </a:rPr>
              <a:t>B: </a:t>
            </a:r>
            <a:r>
              <a:rPr lang="zh-CN" altLang="en-US" sz="3600" dirty="0">
                <a:latin typeface="楷体" pitchFamily="49" charset="-122"/>
                <a:ea typeface="楷体" pitchFamily="49" charset="-122"/>
              </a:rPr>
              <a:t>苹果</a:t>
            </a:r>
            <a:r>
              <a:rPr lang="zh-CN" altLang="en-US" sz="3600" u="sng" dirty="0">
                <a:latin typeface="楷体" pitchFamily="49" charset="-122"/>
                <a:ea typeface="楷体" pitchFamily="49" charset="-122"/>
              </a:rPr>
              <a:t>六块九毛八</a:t>
            </a:r>
            <a:r>
              <a:rPr lang="zh-CN" altLang="en-US" sz="3600" dirty="0">
                <a:latin typeface="楷体" pitchFamily="49" charset="-122"/>
                <a:ea typeface="楷体" pitchFamily="49" charset="-122"/>
              </a:rPr>
              <a:t>一斤。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D76904D-AFE2-4B96-8C2B-4F32C0B5A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612" y="5737052"/>
            <a:ext cx="2270711" cy="72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4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313474" y="1882400"/>
            <a:ext cx="6287475" cy="3668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现在        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两点半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一斤苹果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八块九毛九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今天        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星期二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今天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不是 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星期三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71ADAFC-1A93-4592-9CD9-0EE0A7AE0B71}"/>
              </a:ext>
            </a:extLst>
          </p:cNvPr>
          <p:cNvSpPr/>
          <p:nvPr/>
        </p:nvSpPr>
        <p:spPr>
          <a:xfrm>
            <a:off x="571609" y="593501"/>
            <a:ext cx="6705682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ts val="4500"/>
              </a:lnSpc>
              <a:buClr>
                <a:srgbClr val="D34817">
                  <a:lumMod val="75000"/>
                </a:srgbClr>
              </a:buClr>
              <a:buSzPct val="85000"/>
            </a:pPr>
            <a:r>
              <a:rPr lang="zh-CN" altLang="en-US" sz="4000" dirty="0">
                <a:solidFill>
                  <a:prstClr val="black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名词谓语句   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Nominal predicate sentences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7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FC5C345-8252-4D60-A86B-7A5F8D093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043" y="2029265"/>
            <a:ext cx="6358859" cy="2992902"/>
          </a:xfrm>
          <a:prstGeom prst="rect">
            <a:avLst/>
          </a:prstGeom>
        </p:spPr>
      </p:pic>
      <p:sp>
        <p:nvSpPr>
          <p:cNvPr id="7" name="标题 4">
            <a:extLst>
              <a:ext uri="{FF2B5EF4-FFF2-40B4-BE49-F238E27FC236}">
                <a16:creationId xmlns:a16="http://schemas.microsoft.com/office/drawing/2014/main" id="{E3D51FFF-2B43-4B9A-8DF4-B13D23BA5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小结</a:t>
            </a:r>
          </a:p>
        </p:txBody>
      </p:sp>
      <p:sp>
        <p:nvSpPr>
          <p:cNvPr id="8" name="文本占位符 6">
            <a:extLst>
              <a:ext uri="{FF2B5EF4-FFF2-40B4-BE49-F238E27FC236}">
                <a16:creationId xmlns:a16="http://schemas.microsoft.com/office/drawing/2014/main" id="{A1E82F00-A4ED-46BD-B8F2-4EBA89A17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740832" y="3968529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SUMMARY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755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7421" y="895778"/>
            <a:ext cx="6341641" cy="578773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这儿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zhèr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Pr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here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种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zhǒnɡ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M            kinds of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好吃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hǎochī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A             tasty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红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hónɡ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A             red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甜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tián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A             sweet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多少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duōshao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QPr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how many/how much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钱      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qián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N            money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斤       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jīn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M           half kilo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块       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kuài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M           yuan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1538B1E1-B143-47A8-86FF-F67FF069B580}"/>
              </a:ext>
            </a:extLst>
          </p:cNvPr>
          <p:cNvSpPr txBox="1">
            <a:spLocks/>
          </p:cNvSpPr>
          <p:nvPr/>
        </p:nvSpPr>
        <p:spPr>
          <a:xfrm>
            <a:off x="6312800" y="766041"/>
            <a:ext cx="11114532" cy="5787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便宜    </a:t>
            </a:r>
            <a:r>
              <a:rPr lang="en-US" altLang="zh-CN" sz="16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piányi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A              cheap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绿         </a:t>
            </a:r>
            <a:r>
              <a:rPr lang="en-US" altLang="zh-CN" sz="16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lǜ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A              green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毛         </a:t>
            </a:r>
            <a:r>
              <a:rPr lang="en-US" altLang="zh-CN" sz="16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máo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M             ten cents</a:t>
            </a:r>
            <a:endParaRPr lang="en-US" altLang="zh-CN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4F9CC4D-F2FE-4232-B98F-D87911561D3A}"/>
              </a:ext>
            </a:extLst>
          </p:cNvPr>
          <p:cNvSpPr/>
          <p:nvPr/>
        </p:nvSpPr>
        <p:spPr>
          <a:xfrm>
            <a:off x="329784" y="359177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29F3470-E8F8-471B-B1D3-4D78AF3D6199}"/>
              </a:ext>
            </a:extLst>
          </p:cNvPr>
          <p:cNvSpPr/>
          <p:nvPr/>
        </p:nvSpPr>
        <p:spPr>
          <a:xfrm>
            <a:off x="6389000" y="3123307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4E072B7-F2F0-480F-9B77-12C4F5C48DF2}"/>
              </a:ext>
            </a:extLst>
          </p:cNvPr>
          <p:cNvSpPr txBox="1">
            <a:spLocks/>
          </p:cNvSpPr>
          <p:nvPr/>
        </p:nvSpPr>
        <p:spPr>
          <a:xfrm>
            <a:off x="6389000" y="3632067"/>
            <a:ext cx="11114532" cy="5787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“的”字短语   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“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 phrases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疑问代词：多少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question pronoun “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多少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钱的表达法       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expression of money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名词谓语句       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Nominal-predicate sentences</a:t>
            </a:r>
            <a:endParaRPr lang="en-US" altLang="zh-CN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412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37421" y="895778"/>
            <a:ext cx="6341641" cy="578773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这儿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zhèr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Pr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here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种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zhǒnɡ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M            kinds of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好吃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hǎochī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A             tasty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红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hónɡ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A             red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甜 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tián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A             sweet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3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多少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duōshao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en-US" altLang="zh-CN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QPr</a:t>
            </a:r>
            <a:r>
              <a:rPr lang="en-US" altLang="zh-CN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how many/how much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钱      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qián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N            money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斤       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jīn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M           half kilo</a:t>
            </a:r>
          </a:p>
          <a:p>
            <a:pPr marL="514350" lvl="0" indent="-514350">
              <a:lnSpc>
                <a:spcPct val="150000"/>
              </a:lnSpc>
              <a:spcBef>
                <a:spcPts val="0"/>
              </a:spcBef>
              <a:buClr>
                <a:srgbClr val="D34817">
                  <a:lumMod val="75000"/>
                </a:srgbClr>
              </a:buClr>
              <a:buFont typeface="+mj-lt"/>
              <a:buAutoNum type="arabicPeriod"/>
            </a:pPr>
            <a:r>
              <a:rPr lang="zh-CN" alt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块         </a:t>
            </a:r>
            <a:r>
              <a:rPr lang="en-US" altLang="zh-CN" dirty="0" err="1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kuài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</a:t>
            </a:r>
            <a:r>
              <a:rPr lang="zh-CN" altLang="en-US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M           yuan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1538B1E1-B143-47A8-86FF-F67FF069B580}"/>
              </a:ext>
            </a:extLst>
          </p:cNvPr>
          <p:cNvSpPr txBox="1">
            <a:spLocks/>
          </p:cNvSpPr>
          <p:nvPr/>
        </p:nvSpPr>
        <p:spPr>
          <a:xfrm>
            <a:off x="6312800" y="766041"/>
            <a:ext cx="11114532" cy="5787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便宜    </a:t>
            </a:r>
            <a:r>
              <a:rPr lang="en-US" altLang="zh-CN" sz="16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piányi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A              cheap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绿         </a:t>
            </a:r>
            <a:r>
              <a:rPr lang="en-US" altLang="zh-CN" sz="16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lǜ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         A              green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 startAt="10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毛         </a:t>
            </a:r>
            <a:r>
              <a:rPr lang="en-US" altLang="zh-CN" sz="1600" dirty="0" err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máo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  M             ten cents</a:t>
            </a:r>
            <a:endParaRPr lang="en-US" altLang="zh-CN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4F9CC4D-F2FE-4232-B98F-D87911561D3A}"/>
              </a:ext>
            </a:extLst>
          </p:cNvPr>
          <p:cNvSpPr/>
          <p:nvPr/>
        </p:nvSpPr>
        <p:spPr>
          <a:xfrm>
            <a:off x="329784" y="359177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生词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29F3470-E8F8-471B-B1D3-4D78AF3D6199}"/>
              </a:ext>
            </a:extLst>
          </p:cNvPr>
          <p:cNvSpPr/>
          <p:nvPr/>
        </p:nvSpPr>
        <p:spPr>
          <a:xfrm>
            <a:off x="6389000" y="3123307"/>
            <a:ext cx="1693867" cy="53660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2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语法</a:t>
            </a:r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34E072B7-F2F0-480F-9B77-12C4F5C48DF2}"/>
              </a:ext>
            </a:extLst>
          </p:cNvPr>
          <p:cNvSpPr txBox="1">
            <a:spLocks/>
          </p:cNvSpPr>
          <p:nvPr/>
        </p:nvSpPr>
        <p:spPr>
          <a:xfrm>
            <a:off x="6389000" y="3632067"/>
            <a:ext cx="11114532" cy="5787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“的”字短语   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“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 phrases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疑问代词：多少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question pronoun “</a:t>
            </a:r>
            <a:r>
              <a:rPr lang="zh-CN" alt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多少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钱的表达法       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expression of money</a:t>
            </a:r>
          </a:p>
          <a:p>
            <a:pPr marL="514350" indent="-514350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</a:pPr>
            <a:r>
              <a:rPr lang="zh-CN" altLang="en-US" sz="28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名词谓语句         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Nominal-predicate sentences</a:t>
            </a:r>
            <a:endParaRPr lang="en-US" altLang="zh-CN" sz="28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244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17D2F89-55C8-4349-83DA-F9B484F74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723" y="1485961"/>
            <a:ext cx="5504329" cy="412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91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969432" y="1601778"/>
            <a:ext cx="2481349" cy="1737360"/>
          </a:xfrm>
        </p:spPr>
        <p:txBody>
          <a:bodyPr>
            <a:normAutofit/>
          </a:bodyPr>
          <a:lstStyle/>
          <a:p>
            <a:pPr algn="ctr"/>
            <a:r>
              <a:rPr lang="zh-CN" altLang="en-US" sz="8000" dirty="0">
                <a:solidFill>
                  <a:schemeClr val="accent1">
                    <a:lumMod val="75000"/>
                  </a:schemeClr>
                </a:solidFill>
              </a:rPr>
              <a:t>生词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/>
          </p:nvPr>
        </p:nvSpPr>
        <p:spPr>
          <a:xfrm>
            <a:off x="8969432" y="4094498"/>
            <a:ext cx="3703320" cy="2107276"/>
          </a:xfrm>
        </p:spPr>
        <p:txBody>
          <a:bodyPr>
            <a:normAutofit/>
          </a:bodyPr>
          <a:lstStyle/>
          <a:p>
            <a:r>
              <a:rPr lang="en-US" altLang="zh-CN" sz="4800" i="1" dirty="0">
                <a:solidFill>
                  <a:schemeClr val="tx2">
                    <a:lumMod val="75000"/>
                  </a:schemeClr>
                </a:solidFill>
              </a:rPr>
              <a:t>WORDS</a:t>
            </a:r>
            <a:endParaRPr lang="zh-CN" altLang="en-US" sz="48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EFF9B55-E66C-4271-91F8-14CF0AC7A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11" y="1245209"/>
            <a:ext cx="5965262" cy="397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49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34907" y="2101733"/>
            <a:ext cx="9781408" cy="3668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这儿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是山东大学。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这儿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的苹果真多。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这儿 </a:t>
            </a:r>
            <a:r>
              <a:rPr lang="en-US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= 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这里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这个周末我去北京，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那儿</a:t>
            </a:r>
            <a:r>
              <a:rPr lang="en-US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/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那里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有很多朋友。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734906" y="345298"/>
            <a:ext cx="2076874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>
                <a:latin typeface="黑体" panose="02010609060101010101" pitchFamily="49" charset="-122"/>
                <a:ea typeface="黑体" panose="02010609060101010101" pitchFamily="49" charset="-122"/>
              </a:rPr>
              <a:t>这儿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95" y="2365161"/>
            <a:ext cx="4130148" cy="212767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2431418-8CF5-4211-920E-BA608F7D2D22}"/>
              </a:ext>
            </a:extLst>
          </p:cNvPr>
          <p:cNvSpPr/>
          <p:nvPr/>
        </p:nvSpPr>
        <p:spPr>
          <a:xfrm>
            <a:off x="2968971" y="940823"/>
            <a:ext cx="766557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Pron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39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2"/>
          <p:cNvSpPr>
            <a:spLocks noGrp="1"/>
          </p:cNvSpPr>
          <p:nvPr>
            <p:ph idx="1"/>
          </p:nvPr>
        </p:nvSpPr>
        <p:spPr>
          <a:xfrm>
            <a:off x="1213454" y="2109391"/>
            <a:ext cx="2939390" cy="1319609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四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水果</a:t>
            </a:r>
          </a:p>
        </p:txBody>
      </p:sp>
      <p:sp>
        <p:nvSpPr>
          <p:cNvPr id="2" name="椭圆 1"/>
          <p:cNvSpPr/>
          <p:nvPr/>
        </p:nvSpPr>
        <p:spPr>
          <a:xfrm>
            <a:off x="446809" y="290945"/>
            <a:ext cx="1414648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种</a:t>
            </a:r>
          </a:p>
        </p:txBody>
      </p:sp>
      <p:sp>
        <p:nvSpPr>
          <p:cNvPr id="4" name="矩形 3"/>
          <p:cNvSpPr/>
          <p:nvPr/>
        </p:nvSpPr>
        <p:spPr>
          <a:xfrm>
            <a:off x="1122121" y="3113602"/>
            <a:ext cx="7881257" cy="1929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你喜欢吃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哪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水果？</a:t>
            </a:r>
          </a:p>
          <a:p>
            <a:pPr defTabSz="914400">
              <a:lnSpc>
                <a:spcPct val="160000"/>
              </a:lnSpc>
              <a:buClr>
                <a:schemeClr val="accent1">
                  <a:lumMod val="75000"/>
                </a:schemeClr>
              </a:buClr>
              <a:buSzPct val="85000"/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你喜欢喝</a:t>
            </a:r>
            <a:r>
              <a:rPr lang="zh-CN" alt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种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咖啡吗？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98A6413-A174-44D2-A5F6-4DC42409814D}"/>
              </a:ext>
            </a:extLst>
          </p:cNvPr>
          <p:cNvSpPr/>
          <p:nvPr/>
        </p:nvSpPr>
        <p:spPr>
          <a:xfrm>
            <a:off x="2170347" y="881691"/>
            <a:ext cx="458780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6B9783-F642-42B2-A53E-59CDD2DA7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901" y="391777"/>
            <a:ext cx="4068978" cy="275603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923C518-6C3F-41E0-BB75-C97EAD863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360" y="3561577"/>
            <a:ext cx="3380059" cy="235928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C1203E5-B5E3-4C2C-BC00-5DC49647A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0901" y="391777"/>
            <a:ext cx="4176076" cy="280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7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99166" y="1740111"/>
            <a:ext cx="1959307" cy="4592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好吃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好喝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好看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好用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好玩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484045" y="1740111"/>
            <a:ext cx="9731829" cy="4592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这种红苹果很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好吃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这种咖啡</a:t>
            </a:r>
            <a:r>
              <a:rPr lang="zh-CN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好喝</a:t>
            </a:r>
            <a:r>
              <a:rPr lang="zh-CN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吗？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他的</a:t>
            </a:r>
            <a:r>
              <a:rPr lang="zh-CN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手机很</a:t>
            </a:r>
            <a:r>
              <a:rPr lang="zh-CN" altLang="zh-CN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好看</a:t>
            </a:r>
            <a:r>
              <a:rPr lang="zh-CN" altLang="zh-CN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这个手机不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好用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zh-CN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上海很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好玩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儿！</a:t>
            </a:r>
            <a:endParaRPr lang="zh-CN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2289" y="4418214"/>
            <a:ext cx="2114645" cy="141258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879272" y="640113"/>
            <a:ext cx="5309773" cy="7974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</a:rPr>
              <a:t>好 </a:t>
            </a:r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+ 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一个字的</a:t>
            </a:r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</a:rPr>
              <a:t>V =  Adj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B919E758-1A88-430C-ADAB-965B748EF73C}"/>
              </a:ext>
            </a:extLst>
          </p:cNvPr>
          <p:cNvSpPr/>
          <p:nvPr/>
        </p:nvSpPr>
        <p:spPr>
          <a:xfrm>
            <a:off x="446809" y="290945"/>
            <a:ext cx="2111664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好吃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895CD9D-2076-4D84-8288-7F22B530D710}"/>
              </a:ext>
            </a:extLst>
          </p:cNvPr>
          <p:cNvSpPr/>
          <p:nvPr/>
        </p:nvSpPr>
        <p:spPr>
          <a:xfrm>
            <a:off x="2655073" y="941108"/>
            <a:ext cx="64633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126B0CC-D842-43DF-B093-EA41486532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20" t="15337" r="3206" b="8457"/>
          <a:stretch/>
        </p:blipFill>
        <p:spPr>
          <a:xfrm>
            <a:off x="9690712" y="2016417"/>
            <a:ext cx="1801726" cy="1557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0BF0D4B-B69D-4DA1-9116-3526875025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60"/>
          <a:stretch/>
        </p:blipFill>
        <p:spPr>
          <a:xfrm>
            <a:off x="7272289" y="4418214"/>
            <a:ext cx="2114644" cy="139905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335760B-7DB8-4A13-9FF9-437494DCCD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3220" y="4420112"/>
            <a:ext cx="2118875" cy="14125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8784931-FAFF-46DF-8799-38599240F3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047" r="24985" b="4899"/>
          <a:stretch/>
        </p:blipFill>
        <p:spPr>
          <a:xfrm>
            <a:off x="7349959" y="2016417"/>
            <a:ext cx="1959307" cy="153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8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562874" y="2016431"/>
            <a:ext cx="4372802" cy="898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红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苹果     </a:t>
            </a:r>
            <a:r>
              <a:rPr lang="zh-CN" altLang="en-US" sz="4000" dirty="0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绿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苹果</a:t>
            </a:r>
          </a:p>
        </p:txBody>
      </p:sp>
      <p:sp>
        <p:nvSpPr>
          <p:cNvPr id="15" name="椭圆 14"/>
          <p:cNvSpPr/>
          <p:nvPr/>
        </p:nvSpPr>
        <p:spPr>
          <a:xfrm>
            <a:off x="734907" y="345298"/>
            <a:ext cx="135515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>
                <a:latin typeface="黑体" panose="02010609060101010101" pitchFamily="49" charset="-122"/>
                <a:ea typeface="黑体" panose="02010609060101010101" pitchFamily="49" charset="-122"/>
              </a:rPr>
              <a:t>红</a:t>
            </a:r>
            <a:endParaRPr lang="zh-CN" altLang="en-US" sz="4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3379327" y="365493"/>
            <a:ext cx="1355150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绿</a:t>
            </a:r>
          </a:p>
        </p:txBody>
      </p:sp>
      <p:pic>
        <p:nvPicPr>
          <p:cNvPr id="1026" name="Picture 2" descr="https://timgsa.baidu.com/timg?image&amp;quality=80&amp;size=b9999_10000&amp;sec=1572248136950&amp;di=b0b625840c2982c717651e3293f9be34&amp;imgtype=0&amp;src=http%3A%2F%2Fbpic.588ku.com%2Felement_origin_min_pic%2F00%2F91%2F21%2F4856f160c10e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750" y="2106476"/>
            <a:ext cx="3718276" cy="371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6985581" y="1308545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红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色</a:t>
            </a:r>
            <a:endParaRPr lang="zh-CN" altLang="en-US" sz="4000" dirty="0"/>
          </a:p>
        </p:txBody>
      </p:sp>
      <p:sp>
        <p:nvSpPr>
          <p:cNvPr id="9" name="矩形 8"/>
          <p:cNvSpPr/>
          <p:nvPr/>
        </p:nvSpPr>
        <p:spPr>
          <a:xfrm>
            <a:off x="10673258" y="2915267"/>
            <a:ext cx="1210588" cy="8988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rgbClr val="00B05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绿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色</a:t>
            </a:r>
          </a:p>
        </p:txBody>
      </p:sp>
      <p:sp>
        <p:nvSpPr>
          <p:cNvPr id="11" name="矩形 10"/>
          <p:cNvSpPr/>
          <p:nvPr/>
        </p:nvSpPr>
        <p:spPr>
          <a:xfrm>
            <a:off x="10673258" y="3968828"/>
            <a:ext cx="12105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黑色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8FB1D46-945C-4231-AD45-A302EC1B3E3B}"/>
              </a:ext>
            </a:extLst>
          </p:cNvPr>
          <p:cNvSpPr/>
          <p:nvPr/>
        </p:nvSpPr>
        <p:spPr>
          <a:xfrm>
            <a:off x="2199370" y="908735"/>
            <a:ext cx="64633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1277D7A-015A-467F-8528-6E93E24578AC}"/>
              </a:ext>
            </a:extLst>
          </p:cNvPr>
          <p:cNvSpPr/>
          <p:nvPr/>
        </p:nvSpPr>
        <p:spPr>
          <a:xfrm>
            <a:off x="4975740" y="930875"/>
            <a:ext cx="64633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A026667-18B7-412D-8052-B883F191E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482" y="2924986"/>
            <a:ext cx="4422761" cy="310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4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椭圆 14"/>
          <p:cNvSpPr/>
          <p:nvPr/>
        </p:nvSpPr>
        <p:spPr>
          <a:xfrm>
            <a:off x="655052" y="316413"/>
            <a:ext cx="1306164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甜</a:t>
            </a:r>
          </a:p>
        </p:txBody>
      </p:sp>
      <p:sp>
        <p:nvSpPr>
          <p:cNvPr id="9" name="矩形 8"/>
          <p:cNvSpPr/>
          <p:nvPr/>
        </p:nvSpPr>
        <p:spPr>
          <a:xfrm>
            <a:off x="930894" y="2195927"/>
            <a:ext cx="6547757" cy="2745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这种红苹果很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甜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这种绿苹果不太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甜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我喜欢吃</a:t>
            </a:r>
            <a:r>
              <a:rPr lang="zh-CN" alt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甜</a:t>
            </a:r>
            <a:r>
              <a:rPr lang="zh-CN" altLang="en-US" sz="40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的东西。</a:t>
            </a:r>
            <a:endParaRPr lang="en-US" altLang="zh-CN" sz="40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3E81ED8-DC2D-40AB-A054-C857F1A668E6}"/>
              </a:ext>
            </a:extLst>
          </p:cNvPr>
          <p:cNvSpPr/>
          <p:nvPr/>
        </p:nvSpPr>
        <p:spPr>
          <a:xfrm>
            <a:off x="2199370" y="908735"/>
            <a:ext cx="646331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Adj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990FFE5-E4EC-445E-ACA2-26F0E4B6D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379" y="3568675"/>
            <a:ext cx="3259957" cy="27454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29E9CA-30F5-4F5B-B2C3-FB5631E12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379" y="345075"/>
            <a:ext cx="2944251" cy="29442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52B9E84-4452-46A0-B71F-2F8D64D049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894" y="2718013"/>
            <a:ext cx="3557454" cy="22234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0379037-B260-43B8-B991-B7D01F8577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810" y="2718012"/>
            <a:ext cx="3336417" cy="222340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7A7B596-34A7-422D-9173-B4EC3A44A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900" y="2718012"/>
            <a:ext cx="2223409" cy="222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2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908" y="1121174"/>
            <a:ext cx="5063652" cy="3777485"/>
          </a:xfrm>
          <a:prstGeom prst="rect">
            <a:avLst/>
          </a:prstGeom>
        </p:spPr>
      </p:pic>
      <p:sp>
        <p:nvSpPr>
          <p:cNvPr id="11" name="Oval 3"/>
          <p:cNvSpPr/>
          <p:nvPr/>
        </p:nvSpPr>
        <p:spPr>
          <a:xfrm>
            <a:off x="5760199" y="2348710"/>
            <a:ext cx="498058" cy="34115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 2"/>
          <p:cNvSpPr/>
          <p:nvPr/>
        </p:nvSpPr>
        <p:spPr>
          <a:xfrm>
            <a:off x="3856814" y="5147309"/>
            <a:ext cx="2401443" cy="760499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等线" panose="02010600030101010101" pitchFamily="2" charset="-122"/>
                <a:ea typeface="等线" panose="02010600030101010101" pitchFamily="2" charset="-122"/>
              </a:rPr>
              <a:t>一斤苹果</a:t>
            </a:r>
          </a:p>
        </p:txBody>
      </p:sp>
      <p:sp>
        <p:nvSpPr>
          <p:cNvPr id="12" name="矩形 11"/>
          <p:cNvSpPr/>
          <p:nvPr/>
        </p:nvSpPr>
        <p:spPr>
          <a:xfrm>
            <a:off x="6424967" y="5147309"/>
            <a:ext cx="2401443" cy="760499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dirty="0">
                <a:latin typeface="等线" panose="02010600030101010101" pitchFamily="2" charset="-122"/>
                <a:ea typeface="等线" panose="02010600030101010101" pitchFamily="2" charset="-122"/>
              </a:rPr>
              <a:t>两斤</a:t>
            </a:r>
            <a:r>
              <a:rPr lang="en-US" altLang="zh-CN" sz="3600" dirty="0">
                <a:latin typeface="等线" panose="02010600030101010101" pitchFamily="2" charset="-122"/>
                <a:ea typeface="等线" panose="02010600030101010101" pitchFamily="2" charset="-122"/>
              </a:rPr>
              <a:t>=</a:t>
            </a:r>
            <a:r>
              <a:rPr lang="zh-CN" altLang="en-US" sz="3600" dirty="0">
                <a:latin typeface="等线" panose="02010600030101010101" pitchFamily="2" charset="-122"/>
                <a:ea typeface="等线" panose="02010600030101010101" pitchFamily="2" charset="-122"/>
              </a:rPr>
              <a:t> </a:t>
            </a:r>
            <a:r>
              <a:rPr lang="en-US" altLang="zh-CN" sz="3600" dirty="0">
                <a:latin typeface="等线" panose="02010600030101010101" pitchFamily="2" charset="-122"/>
                <a:ea typeface="等线" panose="02010600030101010101" pitchFamily="2" charset="-122"/>
              </a:rPr>
              <a:t>1 kg</a:t>
            </a:r>
            <a:endParaRPr lang="zh-CN" altLang="en-US" sz="36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95306" y="260122"/>
            <a:ext cx="1306164" cy="1111828"/>
          </a:xfrm>
          <a:prstGeom prst="ellips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dirty="0">
                <a:latin typeface="黑体" panose="02010609060101010101" pitchFamily="49" charset="-122"/>
                <a:ea typeface="黑体" panose="02010609060101010101" pitchFamily="49" charset="-122"/>
              </a:rPr>
              <a:t>斤</a:t>
            </a:r>
          </a:p>
        </p:txBody>
      </p:sp>
      <p:sp>
        <p:nvSpPr>
          <p:cNvPr id="4" name="矩形 3"/>
          <p:cNvSpPr/>
          <p:nvPr/>
        </p:nvSpPr>
        <p:spPr>
          <a:xfrm>
            <a:off x="8826410" y="5089635"/>
            <a:ext cx="1107996" cy="8181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公斤</a:t>
            </a:r>
            <a:endParaRPr lang="en-US" altLang="zh-CN" sz="3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06560" y="4832014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gōngjīn 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0C47EDF8-6716-44DD-B2E7-DD57FF26C981}"/>
              </a:ext>
            </a:extLst>
          </p:cNvPr>
          <p:cNvSpPr/>
          <p:nvPr/>
        </p:nvSpPr>
        <p:spPr>
          <a:xfrm>
            <a:off x="2170347" y="881691"/>
            <a:ext cx="458780" cy="46166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</a:t>
            </a:r>
            <a:endParaRPr lang="zh-CN" altLang="en-US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活字">
  <a:themeElements>
    <a:clrScheme name="木活字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活字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活字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TM03090434[[fn=木头类型]]</Template>
  <TotalTime>2103</TotalTime>
  <Words>645</Words>
  <Application>Microsoft Office PowerPoint</Application>
  <PresentationFormat>宽屏</PresentationFormat>
  <Paragraphs>154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KaiTi</vt:lpstr>
      <vt:lpstr>等线</vt:lpstr>
      <vt:lpstr>等线</vt:lpstr>
      <vt:lpstr>仿宋</vt:lpstr>
      <vt:lpstr>黑体</vt:lpstr>
      <vt:lpstr>华文楷体</vt:lpstr>
      <vt:lpstr>楷体</vt:lpstr>
      <vt:lpstr>Rockwell</vt:lpstr>
      <vt:lpstr>Rockwell Condensed</vt:lpstr>
      <vt:lpstr>Times New Roman</vt:lpstr>
      <vt:lpstr>Wingdings</vt:lpstr>
      <vt:lpstr>木活字</vt:lpstr>
      <vt:lpstr>第6课   多少钱一斤</vt:lpstr>
      <vt:lpstr>PowerPoint 演示文稿</vt:lpstr>
      <vt:lpstr>生词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语法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小结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第5课   你好！</dc:title>
  <dc:creator>Pig Li</dc:creator>
  <cp:lastModifiedBy>李 昊天</cp:lastModifiedBy>
  <cp:revision>232</cp:revision>
  <dcterms:created xsi:type="dcterms:W3CDTF">2018-09-22T11:56:25Z</dcterms:created>
  <dcterms:modified xsi:type="dcterms:W3CDTF">2020-06-30T11:48:54Z</dcterms:modified>
</cp:coreProperties>
</file>