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9" r:id="rId1"/>
  </p:sldMasterIdLst>
  <p:notesMasterIdLst>
    <p:notesMasterId r:id="rId27"/>
  </p:notesMasterIdLst>
  <p:sldIdLst>
    <p:sldId id="256" r:id="rId2"/>
    <p:sldId id="477" r:id="rId3"/>
    <p:sldId id="858" r:id="rId4"/>
    <p:sldId id="574" r:id="rId5"/>
    <p:sldId id="585" r:id="rId6"/>
    <p:sldId id="942" r:id="rId7"/>
    <p:sldId id="527" r:id="rId8"/>
    <p:sldId id="943" r:id="rId9"/>
    <p:sldId id="616" r:id="rId10"/>
    <p:sldId id="618" r:id="rId11"/>
    <p:sldId id="619" r:id="rId12"/>
    <p:sldId id="617" r:id="rId13"/>
    <p:sldId id="614" r:id="rId14"/>
    <p:sldId id="571" r:id="rId15"/>
    <p:sldId id="570" r:id="rId16"/>
    <p:sldId id="563" r:id="rId17"/>
    <p:sldId id="859" r:id="rId18"/>
    <p:sldId id="609" r:id="rId19"/>
    <p:sldId id="564" r:id="rId20"/>
    <p:sldId id="613" r:id="rId21"/>
    <p:sldId id="541" r:id="rId22"/>
    <p:sldId id="941" r:id="rId23"/>
    <p:sldId id="862" r:id="rId24"/>
    <p:sldId id="861" r:id="rId25"/>
    <p:sldId id="94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99"/>
    <a:srgbClr val="FF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5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8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F0B-27AE-CB4A-9CB3-AA02D91B5134}" type="datetimeFigureOut">
              <a:rPr kumimoji="1" lang="zh-CN" altLang="en-US" smtClean="0"/>
              <a:t>2020/6/24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24406-FD6D-D84F-9899-107039BCE7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88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2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543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307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168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3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473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14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6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6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13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43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9769" y="1926181"/>
            <a:ext cx="9966960" cy="2458721"/>
          </a:xfrm>
        </p:spPr>
        <p:txBody>
          <a:bodyPr/>
          <a:lstStyle/>
          <a:p>
            <a:pPr algn="ctr"/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  多少钱一斤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61288" y="4979324"/>
            <a:ext cx="7891272" cy="12801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仿宋" panose="02010609060101010101" pitchFamily="49" charset="-122"/>
                <a:ea typeface="仿宋" panose="02010609060101010101" pitchFamily="49" charset="-122"/>
              </a:rPr>
              <a:t>山东大学</a:t>
            </a:r>
            <a:endParaRPr lang="en-US" altLang="zh-CN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52368" y="1775043"/>
            <a:ext cx="10118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D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liù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kè          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duōshao qián     yì jīn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48672" y="4222359"/>
            <a:ext cx="93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</a:rPr>
              <a:t>1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0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06508" y="2092996"/>
            <a:ext cx="4318928" cy="3454707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买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东西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去超市买东西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卖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东西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她卖什么东西？</a:t>
            </a:r>
          </a:p>
        </p:txBody>
      </p:sp>
      <p:sp>
        <p:nvSpPr>
          <p:cNvPr id="2" name="椭圆 1"/>
          <p:cNvSpPr/>
          <p:nvPr/>
        </p:nvSpPr>
        <p:spPr>
          <a:xfrm>
            <a:off x="446809" y="290945"/>
            <a:ext cx="214811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东西</a:t>
            </a:r>
          </a:p>
        </p:txBody>
      </p:sp>
      <p:sp>
        <p:nvSpPr>
          <p:cNvPr id="5" name="矩形 4"/>
          <p:cNvSpPr/>
          <p:nvPr/>
        </p:nvSpPr>
        <p:spPr>
          <a:xfrm>
            <a:off x="8731945" y="2805434"/>
            <a:ext cx="2401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吃的</a:t>
            </a:r>
            <a:r>
              <a:rPr lang="zh-CN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东西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endParaRPr lang="zh-CN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55230" y="5818522"/>
            <a:ext cx="2236510" cy="945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16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喝的</a:t>
            </a:r>
            <a:r>
              <a:rPr lang="zh-CN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东西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7FBF859-C781-4080-A154-59990C6A2095}"/>
              </a:ext>
            </a:extLst>
          </p:cNvPr>
          <p:cNvSpPr/>
          <p:nvPr/>
        </p:nvSpPr>
        <p:spPr>
          <a:xfrm>
            <a:off x="2860431" y="94110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4B943C-EFE2-47AA-82B8-1C1105213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017" y="783326"/>
            <a:ext cx="3365966" cy="224173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0CC6383-0948-4358-ABDC-04A550A2D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653" y="522008"/>
            <a:ext cx="3610114" cy="203068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9A28EAE-A05F-4002-9850-23178C789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017" y="3852172"/>
            <a:ext cx="3370205" cy="216989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EDB797C-5984-4DDC-90F2-F09CC7645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928" y="4052566"/>
            <a:ext cx="2993564" cy="167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1124707" y="2051544"/>
            <a:ext cx="7336811" cy="4515511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不太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高兴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王老师家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不太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远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汉语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不太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难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不太</a:t>
            </a:r>
            <a:r>
              <a:rPr lang="zh-CN" altLang="en-US" sz="40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喝咖啡。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46809" y="290945"/>
            <a:ext cx="1135806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太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6B7A61F-B147-45DC-B270-A9417ACECB2A}"/>
              </a:ext>
            </a:extLst>
          </p:cNvPr>
          <p:cNvSpPr/>
          <p:nvPr/>
        </p:nvSpPr>
        <p:spPr>
          <a:xfrm>
            <a:off x="1894216" y="941108"/>
            <a:ext cx="715260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C12B76-A77E-4706-8307-7B3C348CC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77" y="687884"/>
            <a:ext cx="2344614" cy="7954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181F46-0CA6-45E0-BA1C-BD2CB367E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212" y="1340184"/>
            <a:ext cx="2944777" cy="21610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49BD2B-6F3A-4DE6-B01A-34C81F216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320" y="3871517"/>
            <a:ext cx="3748973" cy="238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1319361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贵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890589" y="1962118"/>
            <a:ext cx="9167441" cy="5055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咖啡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不太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贵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中国的水果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贵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吗？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在你的国家，课本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贵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吗？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5C6301-E096-40BA-BFB3-5B0E8F1B14C1}"/>
              </a:ext>
            </a:extLst>
          </p:cNvPr>
          <p:cNvSpPr txBox="1"/>
          <p:nvPr/>
        </p:nvSpPr>
        <p:spPr>
          <a:xfrm>
            <a:off x="10539084" y="4030685"/>
            <a:ext cx="1080610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 RMB</a:t>
            </a:r>
            <a:endParaRPr lang="zh-CN" altLang="en-US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0070CC-7244-4248-8FC8-79CE35EF3814}"/>
              </a:ext>
            </a:extLst>
          </p:cNvPr>
          <p:cNvSpPr/>
          <p:nvPr/>
        </p:nvSpPr>
        <p:spPr>
          <a:xfrm>
            <a:off x="1894216" y="941108"/>
            <a:ext cx="64633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7A6086F-8D1F-4BD9-805E-06E35259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366" y="2119992"/>
            <a:ext cx="3159718" cy="23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214811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牛奶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9717109" y="2579724"/>
            <a:ext cx="3084352" cy="1302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包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牛奶</a:t>
            </a:r>
          </a:p>
        </p:txBody>
      </p:sp>
      <p:sp>
        <p:nvSpPr>
          <p:cNvPr id="9" name="椭圆 8"/>
          <p:cNvSpPr/>
          <p:nvPr/>
        </p:nvSpPr>
        <p:spPr>
          <a:xfrm>
            <a:off x="3694077" y="290945"/>
            <a:ext cx="108827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包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94BC7B-46E0-4A14-8869-9E63BED8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63" y="1875446"/>
            <a:ext cx="3222584" cy="19510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49F0EF-B0BD-47DB-971D-B26118406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639" y="1110879"/>
            <a:ext cx="2418883" cy="241888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B75D3EB-CE90-4606-8817-F43486B6C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863" y="4084610"/>
            <a:ext cx="3580972" cy="2391361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E868932-B6FC-47B4-B754-744D6A194253}"/>
              </a:ext>
            </a:extLst>
          </p:cNvPr>
          <p:cNvSpPr/>
          <p:nvPr/>
        </p:nvSpPr>
        <p:spPr>
          <a:xfrm>
            <a:off x="4807752" y="5530969"/>
            <a:ext cx="1723549" cy="945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60000"/>
              </a:lnSpc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喝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牛奶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4F00857-089F-4DC7-B793-B08B6A512DDB}"/>
              </a:ext>
            </a:extLst>
          </p:cNvPr>
          <p:cNvSpPr/>
          <p:nvPr/>
        </p:nvSpPr>
        <p:spPr>
          <a:xfrm>
            <a:off x="2712478" y="873567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0F04CA1-FD8B-4B6C-B1C0-1495B7409DFC}"/>
              </a:ext>
            </a:extLst>
          </p:cNvPr>
          <p:cNvSpPr/>
          <p:nvPr/>
        </p:nvSpPr>
        <p:spPr>
          <a:xfrm>
            <a:off x="5032984" y="891616"/>
            <a:ext cx="748923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MW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A4AD93C-306B-437B-A87A-543BCFECF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282" y="3795884"/>
            <a:ext cx="2472240" cy="2472240"/>
          </a:xfrm>
          <a:prstGeom prst="rect">
            <a:avLst/>
          </a:prstGeom>
        </p:spPr>
      </p:pic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FDFEFAC9-F910-4FDA-AA9C-D67F261D0D0F}"/>
              </a:ext>
            </a:extLst>
          </p:cNvPr>
          <p:cNvSpPr txBox="1">
            <a:spLocks/>
          </p:cNvSpPr>
          <p:nvPr/>
        </p:nvSpPr>
        <p:spPr>
          <a:xfrm>
            <a:off x="9717109" y="4679715"/>
            <a:ext cx="3084352" cy="1302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包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咖啡</a:t>
            </a:r>
          </a:p>
        </p:txBody>
      </p:sp>
    </p:spTree>
    <p:extLst>
      <p:ext uri="{BB962C8B-B14F-4D97-AF65-F5344CB8AC3E}">
        <p14:creationId xmlns:p14="http://schemas.microsoft.com/office/powerpoint/2010/main" val="43573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10" y="290945"/>
            <a:ext cx="1355614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那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1950293" y="1549171"/>
            <a:ext cx="9167441" cy="50553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：今天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下午没有课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！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我们去看电影吧。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：今天超市的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苹果很便宜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我们去买一点儿吧！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明天是李白的生日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：那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______________________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D9D4249-2917-4A72-B89E-B93E7A1DD34B}"/>
              </a:ext>
            </a:extLst>
          </p:cNvPr>
          <p:cNvSpPr/>
          <p:nvPr/>
        </p:nvSpPr>
        <p:spPr>
          <a:xfrm>
            <a:off x="2096441" y="941108"/>
            <a:ext cx="782587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Conj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7CF4896-C5F5-4DC3-81C7-529C34ECD5BE}"/>
              </a:ext>
            </a:extLst>
          </p:cNvPr>
          <p:cNvSpPr/>
          <p:nvPr/>
        </p:nvSpPr>
        <p:spPr>
          <a:xfrm>
            <a:off x="3354197" y="5512027"/>
            <a:ext cx="4339650" cy="901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70000"/>
              </a:lnSpc>
            </a:pP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我们和他一起吃饭吧</a:t>
            </a:r>
          </a:p>
        </p:txBody>
      </p:sp>
    </p:spTree>
    <p:extLst>
      <p:ext uri="{BB962C8B-B14F-4D97-AF65-F5344CB8AC3E}">
        <p14:creationId xmlns:p14="http://schemas.microsoft.com/office/powerpoint/2010/main" val="385575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1319361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走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1188877" y="2052350"/>
            <a:ext cx="9167441" cy="3864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：我们几点去超市？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：现在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走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吧！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Let’s go!    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走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吧！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973F90-6654-4444-838C-7782D244121D}"/>
              </a:ext>
            </a:extLst>
          </p:cNvPr>
          <p:cNvSpPr/>
          <p:nvPr/>
        </p:nvSpPr>
        <p:spPr>
          <a:xfrm>
            <a:off x="2096441" y="94110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34512" y="1956372"/>
            <a:ext cx="9781408" cy="3668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他有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书。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李白有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中国朋友。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晚上超市里人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早上超市里人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5" name="椭圆 14"/>
          <p:cNvSpPr/>
          <p:nvPr/>
        </p:nvSpPr>
        <p:spPr>
          <a:xfrm>
            <a:off x="734907" y="165684"/>
            <a:ext cx="1331888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多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2859"/>
            <a:ext cx="3231635" cy="210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537" y="3581415"/>
            <a:ext cx="3399951" cy="2196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BB6CBF4-944F-4C99-B610-D21DE36A3F8A}"/>
              </a:ext>
            </a:extLst>
          </p:cNvPr>
          <p:cNvSpPr/>
          <p:nvPr/>
        </p:nvSpPr>
        <p:spPr>
          <a:xfrm>
            <a:off x="2242029" y="815847"/>
            <a:ext cx="64633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8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语法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710290" y="4280903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GRAMMAR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E8A416-95C4-4DB1-A70D-B6608C41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10" y="1755279"/>
            <a:ext cx="6335436" cy="31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4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4818" y="2510724"/>
            <a:ext cx="11808430" cy="484529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3600" dirty="0">
                <a:solidFill>
                  <a:srgbClr val="0099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办公楼前  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一个花园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3600" dirty="0">
                <a:solidFill>
                  <a:srgbClr val="0099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学校东边  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一个超市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3600" dirty="0">
                <a:solidFill>
                  <a:srgbClr val="0099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宿舍楼后边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超市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3600" dirty="0">
                <a:solidFill>
                  <a:srgbClr val="0099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宿舍楼后边 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dirty="0">
                <a:solidFill>
                  <a:schemeClr val="bg1">
                    <a:lumMod val="6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两个</a:t>
            </a: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超市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。（</a:t>
            </a:r>
            <a:r>
              <a:rPr lang="en-US" altLang="zh-CN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CD03EC9-39E4-454E-8F65-5B67342FC324}"/>
              </a:ext>
            </a:extLst>
          </p:cNvPr>
          <p:cNvSpPr/>
          <p:nvPr/>
        </p:nvSpPr>
        <p:spPr>
          <a:xfrm>
            <a:off x="1161725" y="1569939"/>
            <a:ext cx="6123788" cy="71217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    </a:t>
            </a:r>
            <a:r>
              <a:rPr lang="zh-CN" altLang="en-US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地方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     </a:t>
            </a:r>
            <a:r>
              <a:rPr lang="zh-CN" altLang="en-US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（没）有       宾语</a:t>
            </a:r>
            <a:endParaRPr lang="zh-CN" altLang="zh-CN" sz="3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2305B6D-26D4-4D83-81F0-ABF28D8AD133}"/>
              </a:ext>
            </a:extLst>
          </p:cNvPr>
          <p:cNvSpPr/>
          <p:nvPr/>
        </p:nvSpPr>
        <p:spPr>
          <a:xfrm>
            <a:off x="571609" y="593501"/>
            <a:ext cx="10304424" cy="117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表示存在的“有”字句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有”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sentences indicating existence</a:t>
            </a:r>
          </a:p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35C54AF-A6BD-484F-B35D-08C36FF23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50" b="18308"/>
          <a:stretch/>
        </p:blipFill>
        <p:spPr>
          <a:xfrm>
            <a:off x="8784661" y="1383530"/>
            <a:ext cx="2805012" cy="153856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1C63AD7-7CA4-4DB4-9FDD-CC4E027FBF1B}"/>
              </a:ext>
            </a:extLst>
          </p:cNvPr>
          <p:cNvSpPr txBox="1"/>
          <p:nvPr/>
        </p:nvSpPr>
        <p:spPr>
          <a:xfrm>
            <a:off x="8892664" y="1541697"/>
            <a:ext cx="108061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办公楼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8CC4A17-4105-42F5-AB34-34CD12857DEF}"/>
              </a:ext>
            </a:extLst>
          </p:cNvPr>
          <p:cNvSpPr/>
          <p:nvPr/>
        </p:nvSpPr>
        <p:spPr>
          <a:xfrm>
            <a:off x="8784661" y="3165231"/>
            <a:ext cx="1352870" cy="770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学校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9A9D44B-00C4-4DD2-B15A-A70DF0B2E268}"/>
              </a:ext>
            </a:extLst>
          </p:cNvPr>
          <p:cNvSpPr/>
          <p:nvPr/>
        </p:nvSpPr>
        <p:spPr>
          <a:xfrm>
            <a:off x="10484507" y="3471181"/>
            <a:ext cx="1105166" cy="4647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超市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9648F72A-C1FF-43B6-981C-555C4403167B}"/>
              </a:ext>
            </a:extLst>
          </p:cNvPr>
          <p:cNvCxnSpPr>
            <a:cxnSpLocks/>
          </p:cNvCxnSpPr>
          <p:nvPr/>
        </p:nvCxnSpPr>
        <p:spPr>
          <a:xfrm>
            <a:off x="10247115" y="3244362"/>
            <a:ext cx="461916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97A18F2A-2D86-4316-B898-B1717E4D4E6E}"/>
              </a:ext>
            </a:extLst>
          </p:cNvPr>
          <p:cNvSpPr txBox="1"/>
          <p:nvPr/>
        </p:nvSpPr>
        <p:spPr>
          <a:xfrm>
            <a:off x="10675273" y="3059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E</a:t>
            </a:r>
            <a:endParaRPr lang="zh-CN" altLang="en-US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42E0F55-AB34-4B56-8108-E9B5380A7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613" y="4330178"/>
            <a:ext cx="2933176" cy="165070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D07B0F6-4301-4111-A04A-CDBC8788D27E}"/>
              </a:ext>
            </a:extLst>
          </p:cNvPr>
          <p:cNvSpPr txBox="1"/>
          <p:nvPr/>
        </p:nvSpPr>
        <p:spPr>
          <a:xfrm>
            <a:off x="10983562" y="5560534"/>
            <a:ext cx="71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后边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66590D-F138-426C-9DA1-2B1A558BF7FA}"/>
              </a:ext>
            </a:extLst>
          </p:cNvPr>
          <p:cNvSpPr/>
          <p:nvPr/>
        </p:nvSpPr>
        <p:spPr>
          <a:xfrm>
            <a:off x="571609" y="3522790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endParaRPr lang="zh-CN" altLang="en-US" dirty="0"/>
          </a:p>
        </p:txBody>
      </p:sp>
      <p:sp>
        <p:nvSpPr>
          <p:cNvPr id="11" name="乘号 10">
            <a:extLst>
              <a:ext uri="{FF2B5EF4-FFF2-40B4-BE49-F238E27FC236}">
                <a16:creationId xmlns:a16="http://schemas.microsoft.com/office/drawing/2014/main" id="{E31105BD-808C-4509-94CC-A6A647AC047B}"/>
              </a:ext>
            </a:extLst>
          </p:cNvPr>
          <p:cNvSpPr/>
          <p:nvPr/>
        </p:nvSpPr>
        <p:spPr>
          <a:xfrm>
            <a:off x="472211" y="3457835"/>
            <a:ext cx="816127" cy="872343"/>
          </a:xfrm>
          <a:prstGeom prst="mathMultiply">
            <a:avLst>
              <a:gd name="adj1" fmla="val 770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9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4" grpId="0"/>
      <p:bldP spid="4" grpId="0"/>
      <p:bldP spid="5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69732" y="2671721"/>
            <a:ext cx="8784273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去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买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苹果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我想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喝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咖啡。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你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水果吧！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妈妈想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学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英语。</a:t>
            </a:r>
          </a:p>
        </p:txBody>
      </p:sp>
      <p:sp>
        <p:nvSpPr>
          <p:cNvPr id="6" name="矩形 5"/>
          <p:cNvSpPr/>
          <p:nvPr/>
        </p:nvSpPr>
        <p:spPr>
          <a:xfrm>
            <a:off x="1825662" y="1597344"/>
            <a:ext cx="5171883" cy="85177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             (</a:t>
            </a: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一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点儿  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+  N</a:t>
            </a:r>
            <a:endParaRPr lang="zh-CN" altLang="zh-CN" sz="36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2B313A7-DAAE-4865-93D5-DCD25B184334}"/>
              </a:ext>
            </a:extLst>
          </p:cNvPr>
          <p:cNvSpPr/>
          <p:nvPr/>
        </p:nvSpPr>
        <p:spPr>
          <a:xfrm>
            <a:off x="512547" y="422984"/>
            <a:ext cx="10609721" cy="1174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数量词：一点儿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quantifier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一点儿”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1C83F41-7CBF-4418-B7FF-BA1497299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007" y="1104102"/>
            <a:ext cx="2575352" cy="20007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CCF98AF-466E-483D-9C9A-CA887F4A4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0" t="21161" r="33436" b="16494"/>
          <a:stretch/>
        </p:blipFill>
        <p:spPr>
          <a:xfrm>
            <a:off x="8693171" y="3937678"/>
            <a:ext cx="2575352" cy="20041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ECCA224-3EED-42F6-AC18-EE4260B2294C}"/>
              </a:ext>
            </a:extLst>
          </p:cNvPr>
          <p:cNvSpPr txBox="1"/>
          <p:nvPr/>
        </p:nvSpPr>
        <p:spPr>
          <a:xfrm>
            <a:off x="9313700" y="3272377"/>
            <a:ext cx="1540766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很多水果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A83D17-C0E6-4D07-997C-0B39883D0642}"/>
              </a:ext>
            </a:extLst>
          </p:cNvPr>
          <p:cNvSpPr txBox="1"/>
          <p:nvPr/>
        </p:nvSpPr>
        <p:spPr>
          <a:xfrm>
            <a:off x="9313700" y="6162100"/>
            <a:ext cx="1540766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一点儿水果</a:t>
            </a:r>
          </a:p>
        </p:txBody>
      </p:sp>
    </p:spTree>
    <p:extLst>
      <p:ext uri="{BB962C8B-B14F-4D97-AF65-F5344CB8AC3E}">
        <p14:creationId xmlns:p14="http://schemas.microsoft.com/office/powerpoint/2010/main" val="230825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2379" y="644237"/>
            <a:ext cx="4788706" cy="6529647"/>
          </a:xfrm>
        </p:spPr>
        <p:txBody>
          <a:bodyPr>
            <a:noAutofit/>
          </a:bodyPr>
          <a:lstStyle/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丈夫      </a:t>
            </a:r>
            <a:r>
              <a:rPr lang="pt-BR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zhàngf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husband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冰箱     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bīngxiāng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refrigerator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          </a:t>
            </a:r>
            <a:r>
              <a:rPr lang="en-US" altLang="zh-CN" sz="14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lǐ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N           inside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水果     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shuǐɡuǒ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N           fruit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苹果     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pínɡɡuǒ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N           apple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超市     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chāoshì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N          supermarket</a:t>
            </a:r>
          </a:p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再          </a:t>
            </a:r>
            <a:r>
              <a:rPr lang="fr-FR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zài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Adv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again</a:t>
            </a:r>
            <a:endParaRPr lang="en-US" altLang="zh-CN" sz="1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 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yìdiǎnr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Nu-M     a bit</a:t>
            </a:r>
          </a:p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卖          </a:t>
            </a:r>
            <a:r>
              <a:rPr lang="fr-FR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mài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to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sell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东西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dōnɡxi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N          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stuff</a:t>
            </a:r>
          </a:p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en-US" altLang="zh-CN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en-US" altLang="zh-CN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太  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(b</a:t>
            </a:r>
            <a:r>
              <a:rPr lang="sk-SK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ú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it-IT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tài 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Adv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(not)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very</a:t>
            </a:r>
            <a:endParaRPr lang="en-US" altLang="zh-CN" sz="2800" dirty="0">
              <a:solidFill>
                <a:srgbClr val="009999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643DC1A-9998-4594-90AB-E5B51E02260D}"/>
              </a:ext>
            </a:extLst>
          </p:cNvPr>
          <p:cNvSpPr/>
          <p:nvPr/>
        </p:nvSpPr>
        <p:spPr>
          <a:xfrm>
            <a:off x="372379" y="107636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E7DF54F7-E571-4C7D-9A0D-B97A583FA6BA}"/>
              </a:ext>
            </a:extLst>
          </p:cNvPr>
          <p:cNvSpPr txBox="1">
            <a:spLocks/>
          </p:cNvSpPr>
          <p:nvPr/>
        </p:nvSpPr>
        <p:spPr>
          <a:xfrm>
            <a:off x="5434190" y="118827"/>
            <a:ext cx="6681610" cy="3366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贵       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guì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A                   expensive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包      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bāo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M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bag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牛奶    </a:t>
            </a:r>
            <a:r>
              <a:rPr lang="sk-SK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niúnǎi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milk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        </a:t>
            </a:r>
            <a:r>
              <a:rPr lang="fr-FR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nà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</a:t>
            </a:r>
            <a:r>
              <a:rPr lang="en-US" altLang="zh-CN" sz="14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Conj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that;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that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case</a:t>
            </a:r>
            <a:r>
              <a:rPr lang="fr-FR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1400" dirty="0">
              <a:solidFill>
                <a:srgbClr val="009999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走       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zǒu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to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walk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       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duō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A            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many/much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13"/>
            </a:pPr>
            <a:endParaRPr lang="en-US" altLang="zh-CN" sz="2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92ED777-9B6D-44ED-99AE-7F239E1414B2}"/>
              </a:ext>
            </a:extLst>
          </p:cNvPr>
          <p:cNvSpPr/>
          <p:nvPr/>
        </p:nvSpPr>
        <p:spPr>
          <a:xfrm>
            <a:off x="5401951" y="3485542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49F0C96-8DB3-4306-862F-A7B1709FA4AD}"/>
              </a:ext>
            </a:extLst>
          </p:cNvPr>
          <p:cNvSpPr txBox="1">
            <a:spLocks/>
          </p:cNvSpPr>
          <p:nvPr/>
        </p:nvSpPr>
        <p:spPr>
          <a:xfrm>
            <a:off x="5434190" y="4260753"/>
            <a:ext cx="6611273" cy="2717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表示存在的“有”字句      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</a:t>
            </a: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None/>
            </a:pP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                                   The “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 sentences indicating existence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2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副词：再</a:t>
            </a:r>
            <a:r>
              <a:rPr lang="en-US" altLang="zh-CN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(1)</a:t>
            </a: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再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”(1)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2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数量词：一点儿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quantifier “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141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3231" y="2550654"/>
            <a:ext cx="10609721" cy="459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(Comparing with other supermarkets,)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这家超市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贵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(Comparing with 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王老师的家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,)            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李老师的家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远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点儿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(Comparing with 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李白的家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,)                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米雪的家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大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86021" y="1574907"/>
            <a:ext cx="4233825" cy="85177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400" b="1" dirty="0">
                <a:latin typeface="等线" panose="02010600030101010101" pitchFamily="2" charset="-122"/>
                <a:ea typeface="等线" panose="02010600030101010101" pitchFamily="2" charset="-122"/>
              </a:rPr>
              <a:t>  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Adj + (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点儿  </a:t>
            </a:r>
            <a:endParaRPr lang="zh-CN" altLang="zh-CN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776" y="2294622"/>
            <a:ext cx="2071000" cy="110130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464110D-CE07-49AC-A1A0-AC0A33F786D0}"/>
              </a:ext>
            </a:extLst>
          </p:cNvPr>
          <p:cNvSpPr/>
          <p:nvPr/>
        </p:nvSpPr>
        <p:spPr>
          <a:xfrm>
            <a:off x="512547" y="422984"/>
            <a:ext cx="10609721" cy="1174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数量词：一点儿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quantifier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一点儿”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892196" y="1610832"/>
            <a:ext cx="9991097" cy="4622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：请问，李老师在吗？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：他不在，你明天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再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来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吧！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这个周末，我们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再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米雪家玩儿吧。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昨天买的牛奶真好喝，我想去超市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再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买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两包。</a:t>
            </a:r>
          </a:p>
        </p:txBody>
      </p:sp>
      <p:sp>
        <p:nvSpPr>
          <p:cNvPr id="8" name="矩形 7"/>
          <p:cNvSpPr/>
          <p:nvPr/>
        </p:nvSpPr>
        <p:spPr>
          <a:xfrm>
            <a:off x="6543103" y="329121"/>
            <a:ext cx="2117320" cy="6898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再 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+ V</a:t>
            </a:r>
            <a:endParaRPr lang="zh-CN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13F5379-5FE5-4C37-AAF0-5883AB49115A}"/>
              </a:ext>
            </a:extLst>
          </p:cNvPr>
          <p:cNvSpPr/>
          <p:nvPr/>
        </p:nvSpPr>
        <p:spPr>
          <a:xfrm>
            <a:off x="582885" y="349552"/>
            <a:ext cx="10609721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副词：再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再”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0047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FC5C345-8252-4D60-A86B-7A5F8D09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43" y="2029265"/>
            <a:ext cx="6358859" cy="2992902"/>
          </a:xfrm>
          <a:prstGeom prst="rect">
            <a:avLst/>
          </a:prstGeom>
        </p:spPr>
      </p:pic>
      <p:sp>
        <p:nvSpPr>
          <p:cNvPr id="7" name="标题 4">
            <a:extLst>
              <a:ext uri="{FF2B5EF4-FFF2-40B4-BE49-F238E27FC236}">
                <a16:creationId xmlns:a16="http://schemas.microsoft.com/office/drawing/2014/main" id="{E3D51FFF-2B43-4B9A-8DF4-B13D23BA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小结</a:t>
            </a:r>
          </a:p>
        </p:txBody>
      </p:sp>
      <p:sp>
        <p:nvSpPr>
          <p:cNvPr id="8" name="文本占位符 6">
            <a:extLst>
              <a:ext uri="{FF2B5EF4-FFF2-40B4-BE49-F238E27FC236}">
                <a16:creationId xmlns:a16="http://schemas.microsoft.com/office/drawing/2014/main" id="{A1E82F00-A4ED-46BD-B8F2-4EBA89A17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0832" y="3968529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SUMMARY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55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2379" y="644237"/>
            <a:ext cx="4788706" cy="6529647"/>
          </a:xfrm>
        </p:spPr>
        <p:txBody>
          <a:bodyPr>
            <a:noAutofit/>
          </a:bodyPr>
          <a:lstStyle/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丈夫      </a:t>
            </a:r>
            <a:r>
              <a:rPr lang="pt-BR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zhàngf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husband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冰箱     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bīngxiāng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refrigerator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          </a:t>
            </a:r>
            <a:r>
              <a:rPr lang="en-US" altLang="zh-CN" sz="14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lǐ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N           inside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水果     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shuǐɡuǒ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N           fruit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苹果     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pínɡɡuǒ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N           apple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超市     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chāoshì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N          supermarket</a:t>
            </a:r>
          </a:p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再          </a:t>
            </a:r>
            <a:r>
              <a:rPr lang="fr-FR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zài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Adv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again</a:t>
            </a:r>
            <a:endParaRPr lang="en-US" altLang="zh-CN" sz="1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 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yìdiǎnr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Nu-M     a bit</a:t>
            </a:r>
          </a:p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卖          </a:t>
            </a:r>
            <a:r>
              <a:rPr lang="fr-FR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mài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to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sell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东西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en-US" altLang="zh-CN" sz="1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dōnɡxi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N           </a:t>
            </a:r>
            <a:r>
              <a:rPr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stuff</a:t>
            </a:r>
          </a:p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en-US" altLang="zh-CN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en-US" altLang="zh-CN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8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太  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(b</a:t>
            </a:r>
            <a:r>
              <a:rPr lang="sk-SK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ú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it-IT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tài 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Adv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(not)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very</a:t>
            </a:r>
            <a:endParaRPr lang="en-US" altLang="zh-CN" sz="2800" dirty="0">
              <a:solidFill>
                <a:srgbClr val="009999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643DC1A-9998-4594-90AB-E5B51E02260D}"/>
              </a:ext>
            </a:extLst>
          </p:cNvPr>
          <p:cNvSpPr/>
          <p:nvPr/>
        </p:nvSpPr>
        <p:spPr>
          <a:xfrm>
            <a:off x="372379" y="107636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E7DF54F7-E571-4C7D-9A0D-B97A583FA6BA}"/>
              </a:ext>
            </a:extLst>
          </p:cNvPr>
          <p:cNvSpPr txBox="1">
            <a:spLocks/>
          </p:cNvSpPr>
          <p:nvPr/>
        </p:nvSpPr>
        <p:spPr>
          <a:xfrm>
            <a:off x="5434190" y="118827"/>
            <a:ext cx="6681610" cy="3366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贵       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guì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A                   expensive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包      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bāo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M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bag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牛奶    </a:t>
            </a:r>
            <a:r>
              <a:rPr lang="sk-SK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niúnǎi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milk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        </a:t>
            </a:r>
            <a:r>
              <a:rPr lang="fr-FR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nà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</a:t>
            </a:r>
            <a:r>
              <a:rPr lang="en-US" altLang="zh-CN" sz="1400" dirty="0" err="1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Conj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that;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that</a:t>
            </a:r>
            <a:r>
              <a:rPr lang="zh-CN" altLang="en-US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case</a:t>
            </a:r>
            <a:r>
              <a:rPr lang="fr-FR" altLang="zh-CN" sz="14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1400" dirty="0">
              <a:solidFill>
                <a:srgbClr val="009999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走       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zǒu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to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walk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13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       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duō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A            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many/much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13"/>
            </a:pPr>
            <a:endParaRPr lang="en-US" altLang="zh-CN" sz="2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92ED777-9B6D-44ED-99AE-7F239E1414B2}"/>
              </a:ext>
            </a:extLst>
          </p:cNvPr>
          <p:cNvSpPr/>
          <p:nvPr/>
        </p:nvSpPr>
        <p:spPr>
          <a:xfrm>
            <a:off x="5401951" y="3485542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49F0C96-8DB3-4306-862F-A7B1709FA4AD}"/>
              </a:ext>
            </a:extLst>
          </p:cNvPr>
          <p:cNvSpPr txBox="1">
            <a:spLocks/>
          </p:cNvSpPr>
          <p:nvPr/>
        </p:nvSpPr>
        <p:spPr>
          <a:xfrm>
            <a:off x="5434190" y="4260753"/>
            <a:ext cx="6611273" cy="2717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表示存在的“有”字句      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</a:t>
            </a: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None/>
            </a:pP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                                   The “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 sentences indicating existence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2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副词：再</a:t>
            </a:r>
            <a:r>
              <a:rPr lang="en-US" altLang="zh-CN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(1)</a:t>
            </a: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adverb “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再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”(1)</a:t>
            </a:r>
          </a:p>
          <a:p>
            <a:pPr marL="514350" indent="-514350">
              <a:lnSpc>
                <a:spcPts val="4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2"/>
            </a:pP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数量词：一点儿   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quantifier “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一点儿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8918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17D2F89-55C8-4349-83DA-F9B484F7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723" y="1485961"/>
            <a:ext cx="5504329" cy="41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91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E7D241-116B-454B-8FE3-AAB7FA38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69E6C1-1ABF-459B-BB5E-84DF953D8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70F2BCF-0441-4E62-AFAB-589612B6F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010" y="4849277"/>
            <a:ext cx="2137631" cy="15006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6BD7AC4-E768-4C9C-B54E-2664F7FAE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346" y="3829009"/>
            <a:ext cx="841766" cy="84176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8916BBA-8E12-4538-9722-D7919573D5D3}"/>
              </a:ext>
            </a:extLst>
          </p:cNvPr>
          <p:cNvSpPr txBox="1"/>
          <p:nvPr/>
        </p:nvSpPr>
        <p:spPr>
          <a:xfrm>
            <a:off x="7863185" y="4266091"/>
            <a:ext cx="1080610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老师家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9C3A3482-461F-4732-A1FD-2FDA5F88EB15}"/>
              </a:ext>
            </a:extLst>
          </p:cNvPr>
          <p:cNvCxnSpPr>
            <a:cxnSpLocks/>
          </p:cNvCxnSpPr>
          <p:nvPr/>
        </p:nvCxnSpPr>
        <p:spPr>
          <a:xfrm>
            <a:off x="7634528" y="4675413"/>
            <a:ext cx="1134208" cy="112668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F82E2F31-580F-4F92-9DC5-95BAF62C9160}"/>
              </a:ext>
            </a:extLst>
          </p:cNvPr>
          <p:cNvSpPr/>
          <p:nvPr/>
        </p:nvSpPr>
        <p:spPr>
          <a:xfrm>
            <a:off x="7516829" y="5111056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</a:rPr>
              <a:t>3 km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87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生词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969432" y="4094498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WORDS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FF9B55-E66C-4271-91F8-14CF0AC7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11" y="1245209"/>
            <a:ext cx="5965262" cy="397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timgsa.baidu.com/timg?image&amp;quality=80&amp;size=b9999_10000&amp;sec=1571928974315&amp;di=0d433533249a53edd4a4f51be6991e7a&amp;imgtype=0&amp;src=http%3A%2F%2F5b0988e595225.cdn.sohucs.com%2Fq_70%2Cc_zoom%2Cw_640%2Fimages%2F20180722%2F8dd3d93d5be441c8a899825f721fee6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5" y="1609899"/>
            <a:ext cx="4985249" cy="45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530169" y="4873386"/>
            <a:ext cx="1759908" cy="749429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丈夫</a:t>
            </a:r>
          </a:p>
        </p:txBody>
      </p:sp>
      <p:sp>
        <p:nvSpPr>
          <p:cNvPr id="6" name="矩形 5"/>
          <p:cNvSpPr/>
          <p:nvPr/>
        </p:nvSpPr>
        <p:spPr>
          <a:xfrm>
            <a:off x="2860431" y="2198630"/>
            <a:ext cx="1753118" cy="749429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妻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qī</a:t>
            </a:r>
            <a:r>
              <a:rPr lang="zh-CN" altLang="en-US" sz="4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子</a:t>
            </a:r>
          </a:p>
        </p:txBody>
      </p:sp>
      <p:sp>
        <p:nvSpPr>
          <p:cNvPr id="7" name="椭圆 6"/>
          <p:cNvSpPr/>
          <p:nvPr/>
        </p:nvSpPr>
        <p:spPr>
          <a:xfrm>
            <a:off x="446809" y="290945"/>
            <a:ext cx="214811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丈夫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04DC0C4-FC61-4671-B259-C9F9534D123E}"/>
              </a:ext>
            </a:extLst>
          </p:cNvPr>
          <p:cNvSpPr/>
          <p:nvPr/>
        </p:nvSpPr>
        <p:spPr>
          <a:xfrm>
            <a:off x="2860431" y="94110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2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4961696" y="5519190"/>
            <a:ext cx="5389728" cy="1237210"/>
          </a:xfrm>
        </p:spPr>
        <p:txBody>
          <a:bodyPr>
            <a:normAutofit/>
          </a:bodyPr>
          <a:lstStyle/>
          <a:p>
            <a:pPr marL="0" lvl="0" indent="0">
              <a:lnSpc>
                <a:spcPct val="16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None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台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冰箱</a:t>
            </a:r>
          </a:p>
        </p:txBody>
      </p:sp>
      <p:sp>
        <p:nvSpPr>
          <p:cNvPr id="5" name="椭圆 4"/>
          <p:cNvSpPr/>
          <p:nvPr/>
        </p:nvSpPr>
        <p:spPr>
          <a:xfrm>
            <a:off x="446809" y="290945"/>
            <a:ext cx="214811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冰箱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67D196A-D740-4B85-81C8-F64B1B48A46C}"/>
              </a:ext>
            </a:extLst>
          </p:cNvPr>
          <p:cNvSpPr/>
          <p:nvPr/>
        </p:nvSpPr>
        <p:spPr>
          <a:xfrm>
            <a:off x="2860431" y="94110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1B9E49-3CDA-4A2C-B602-D44C6E36A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430" y="1059872"/>
            <a:ext cx="3177139" cy="428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6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446809" y="290945"/>
            <a:ext cx="214811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水果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67D196A-D740-4B85-81C8-F64B1B48A46C}"/>
              </a:ext>
            </a:extLst>
          </p:cNvPr>
          <p:cNvSpPr/>
          <p:nvPr/>
        </p:nvSpPr>
        <p:spPr>
          <a:xfrm>
            <a:off x="2860431" y="94110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B934454-6E5B-4209-BA21-EC163E02E34E}"/>
              </a:ext>
            </a:extLst>
          </p:cNvPr>
          <p:cNvSpPr/>
          <p:nvPr/>
        </p:nvSpPr>
        <p:spPr>
          <a:xfrm>
            <a:off x="6095999" y="290945"/>
            <a:ext cx="214811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苹果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70151F-A1BF-48E1-B784-144AEE8D2052}"/>
              </a:ext>
            </a:extLst>
          </p:cNvPr>
          <p:cNvSpPr/>
          <p:nvPr/>
        </p:nvSpPr>
        <p:spPr>
          <a:xfrm>
            <a:off x="8516600" y="94110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2BC0266-C479-4FD9-853C-86BD65168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57" y="2149700"/>
            <a:ext cx="4135831" cy="2777900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4413AEA3-BF24-4393-AF12-E396D5DB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163" y="5298287"/>
            <a:ext cx="3241637" cy="1237210"/>
          </a:xfrm>
        </p:spPr>
        <p:txBody>
          <a:bodyPr>
            <a:normAutofit/>
          </a:bodyPr>
          <a:lstStyle/>
          <a:p>
            <a:pPr marL="0" lvl="0" indent="0">
              <a:lnSpc>
                <a:spcPct val="16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None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喜欢吃水果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F28C126-768A-4BB5-94D8-D00A9608F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250"/>
          <a:stretch/>
        </p:blipFill>
        <p:spPr>
          <a:xfrm>
            <a:off x="6033425" y="2345935"/>
            <a:ext cx="2585251" cy="258166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2E3C37B-AC6F-469A-92CB-E2A1D1F4F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13" r="13157"/>
          <a:stretch/>
        </p:blipFill>
        <p:spPr>
          <a:xfrm>
            <a:off x="8924084" y="2459112"/>
            <a:ext cx="2451101" cy="2355310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AADBC88E-BB38-4E7C-B687-467D29762C54}"/>
              </a:ext>
            </a:extLst>
          </p:cNvPr>
          <p:cNvSpPr txBox="1">
            <a:spLocks/>
          </p:cNvSpPr>
          <p:nvPr/>
        </p:nvSpPr>
        <p:spPr>
          <a:xfrm>
            <a:off x="9151254" y="5162134"/>
            <a:ext cx="3241637" cy="1237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Wingdings" pitchFamily="2" charset="2"/>
              <a:buNone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苹果手机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56217246-48A8-4B9D-A20B-50B109AF9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9" y="2989385"/>
            <a:ext cx="3024284" cy="2927507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446809" y="290945"/>
            <a:ext cx="1320445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里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3980418" y="3577016"/>
            <a:ext cx="3024285" cy="3070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图书馆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里（边）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A0DC71C-52D6-4135-ADC0-0804F243CF13}"/>
              </a:ext>
            </a:extLst>
          </p:cNvPr>
          <p:cNvSpPr/>
          <p:nvPr/>
        </p:nvSpPr>
        <p:spPr>
          <a:xfrm>
            <a:off x="1907931" y="94110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4DC58E8-6B5B-4495-B800-15B88891278A}"/>
              </a:ext>
            </a:extLst>
          </p:cNvPr>
          <p:cNvSpPr/>
          <p:nvPr/>
        </p:nvSpPr>
        <p:spPr>
          <a:xfrm>
            <a:off x="3062309" y="597193"/>
            <a:ext cx="1529586" cy="774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60000"/>
              </a:lnSpc>
            </a:pPr>
            <a:r>
              <a:rPr lang="zh-CN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</a:t>
            </a: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里边</a:t>
            </a:r>
            <a:endParaRPr lang="en-US" altLang="zh-CN" sz="32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88344A-861E-45B3-BFEF-7C4486ECF5EC}"/>
              </a:ext>
            </a:extLst>
          </p:cNvPr>
          <p:cNvSpPr/>
          <p:nvPr/>
        </p:nvSpPr>
        <p:spPr>
          <a:xfrm>
            <a:off x="6076020" y="4791644"/>
            <a:ext cx="3062385" cy="17461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60000"/>
              </a:lnSpc>
            </a:pP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北京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里（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×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ct val="160000"/>
              </a:lnSpc>
            </a:pP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里（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×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541568B-3618-4F4B-B07A-AABD77F50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925" y="1908603"/>
            <a:ext cx="2584670" cy="171622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5B647D2-E72E-456E-8374-C2089FF1CCD4}"/>
              </a:ext>
            </a:extLst>
          </p:cNvPr>
          <p:cNvSpPr/>
          <p:nvPr/>
        </p:nvSpPr>
        <p:spPr>
          <a:xfrm>
            <a:off x="2844043" y="287551"/>
            <a:ext cx="1978267" cy="111522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A23EC85-7F50-48D7-8F09-F85E88A3B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6" t="6824" r="18848" b="5571"/>
          <a:stretch/>
        </p:blipFill>
        <p:spPr>
          <a:xfrm>
            <a:off x="7796739" y="1826522"/>
            <a:ext cx="2683332" cy="1716221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CDA0668C-199B-46E7-A9E2-96F7F99BEEE1}"/>
              </a:ext>
            </a:extLst>
          </p:cNvPr>
          <p:cNvSpPr txBox="1">
            <a:spLocks/>
          </p:cNvSpPr>
          <p:nvPr/>
        </p:nvSpPr>
        <p:spPr>
          <a:xfrm>
            <a:off x="7796739" y="3542743"/>
            <a:ext cx="3024285" cy="1176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图书馆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外（边）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0393CE9-9477-4EE8-907D-B5B0E04BDF7C}"/>
              </a:ext>
            </a:extLst>
          </p:cNvPr>
          <p:cNvSpPr/>
          <p:nvPr/>
        </p:nvSpPr>
        <p:spPr>
          <a:xfrm>
            <a:off x="4878268" y="595206"/>
            <a:ext cx="1529586" cy="774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60000"/>
              </a:lnSpc>
            </a:pPr>
            <a:r>
              <a:rPr lang="zh-CN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外</a:t>
            </a:r>
            <a:r>
              <a:rPr lang="en-US" altLang="zh-CN" sz="3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外边</a:t>
            </a:r>
            <a:endParaRPr lang="en-US" altLang="zh-CN" sz="32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1F761B4-0665-494E-9228-F0D8CFA3C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310" y="5112195"/>
            <a:ext cx="902978" cy="90297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B8F4EBC-3B24-43C0-8588-81321212A669}"/>
              </a:ext>
            </a:extLst>
          </p:cNvPr>
          <p:cNvSpPr/>
          <p:nvPr/>
        </p:nvSpPr>
        <p:spPr>
          <a:xfrm>
            <a:off x="698046" y="2204858"/>
            <a:ext cx="2954655" cy="8597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冰箱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里（边）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8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3" grpId="0" animBg="1"/>
      <p:bldP spid="1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7874000" y="2840100"/>
            <a:ext cx="3315624" cy="2256905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None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超市</a:t>
            </a:r>
          </a:p>
          <a:p>
            <a:pPr marL="0" lvl="0" indent="0">
              <a:lnSpc>
                <a:spcPct val="16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None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超市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买水果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46809" y="290945"/>
            <a:ext cx="214811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超市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67D196A-D740-4B85-81C8-F64B1B48A46C}"/>
              </a:ext>
            </a:extLst>
          </p:cNvPr>
          <p:cNvSpPr/>
          <p:nvPr/>
        </p:nvSpPr>
        <p:spPr>
          <a:xfrm>
            <a:off x="2860431" y="94110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58A6809-3E9C-4B08-A46F-0C6A64189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09" y="2001900"/>
            <a:ext cx="6231490" cy="35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7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6809" y="290945"/>
            <a:ext cx="1156523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>
                <a:latin typeface="黑体" panose="02010609060101010101" pitchFamily="49" charset="-122"/>
                <a:ea typeface="黑体" panose="02010609060101010101" pitchFamily="49" charset="-122"/>
              </a:rPr>
              <a:t>卖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1304470" y="1882854"/>
            <a:ext cx="9364080" cy="483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卖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 N        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水果       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手机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学生超市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卖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咖啡吗？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368" y="3340138"/>
            <a:ext cx="3325191" cy="2493893"/>
          </a:xfrm>
          <a:prstGeom prst="rect">
            <a:avLst/>
          </a:prstGeom>
        </p:spPr>
      </p:pic>
      <p:pic>
        <p:nvPicPr>
          <p:cNvPr id="7170" name="Picture 2" descr="https://timgsa.baidu.com/timg?image&amp;quality=80&amp;size=b9999_10000&amp;sec=1539525561285&amp;di=40f789a0c08ed6ce2e457662a6b087f1&amp;imgtype=0&amp;src=http%3A%2F%2F5b0988e595225.cdn.sohucs.com%2Fq_70%2Cc_zoom%2Cw_640%2Fimages%2F20180420%2F96b6c6f83fea406f999ccbac8f3579b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013" y="644885"/>
            <a:ext cx="3382546" cy="19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CFB069D-B72C-476E-AD9E-18196AA0E359}"/>
              </a:ext>
            </a:extLst>
          </p:cNvPr>
          <p:cNvSpPr/>
          <p:nvPr/>
        </p:nvSpPr>
        <p:spPr>
          <a:xfrm>
            <a:off x="2096441" y="94110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3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活字">
  <a:themeElements>
    <a:clrScheme name="木活字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活字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活字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TM03090434[[fn=木头类型]]</Template>
  <TotalTime>2788</TotalTime>
  <Words>755</Words>
  <Application>Microsoft Office PowerPoint</Application>
  <PresentationFormat>宽屏</PresentationFormat>
  <Paragraphs>168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等线</vt:lpstr>
      <vt:lpstr>等线</vt:lpstr>
      <vt:lpstr>仿宋</vt:lpstr>
      <vt:lpstr>黑体</vt:lpstr>
      <vt:lpstr>华文楷体</vt:lpstr>
      <vt:lpstr>楷体</vt:lpstr>
      <vt:lpstr>Arial</vt:lpstr>
      <vt:lpstr>Rockwell</vt:lpstr>
      <vt:lpstr>Rockwell Condensed</vt:lpstr>
      <vt:lpstr>Times New Roman</vt:lpstr>
      <vt:lpstr>Wingdings</vt:lpstr>
      <vt:lpstr>木活字</vt:lpstr>
      <vt:lpstr>第6课   多少钱一斤</vt:lpstr>
      <vt:lpstr>PowerPoint 演示文稿</vt:lpstr>
      <vt:lpstr>生词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</vt:lpstr>
      <vt:lpstr>PowerPoint 演示文稿</vt:lpstr>
      <vt:lpstr>PowerPoint 演示文稿</vt:lpstr>
      <vt:lpstr>PowerPoint 演示文稿</vt:lpstr>
      <vt:lpstr>PowerPoint 演示文稿</vt:lpstr>
      <vt:lpstr>小结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第5课   你好！</dc:title>
  <dc:creator>Pig Li</dc:creator>
  <cp:lastModifiedBy>李 昊天</cp:lastModifiedBy>
  <cp:revision>250</cp:revision>
  <dcterms:created xsi:type="dcterms:W3CDTF">2018-09-22T11:56:25Z</dcterms:created>
  <dcterms:modified xsi:type="dcterms:W3CDTF">2020-06-24T09:41:34Z</dcterms:modified>
</cp:coreProperties>
</file>