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09" r:id="rId1"/>
  </p:sldMasterIdLst>
  <p:sldIdLst>
    <p:sldId id="256" r:id="rId2"/>
    <p:sldId id="863" r:id="rId3"/>
    <p:sldId id="858" r:id="rId4"/>
    <p:sldId id="943" r:id="rId5"/>
    <p:sldId id="535" r:id="rId6"/>
    <p:sldId id="569" r:id="rId7"/>
    <p:sldId id="541" r:id="rId8"/>
    <p:sldId id="486" r:id="rId9"/>
    <p:sldId id="944" r:id="rId10"/>
    <p:sldId id="526" r:id="rId11"/>
    <p:sldId id="528" r:id="rId12"/>
    <p:sldId id="597" r:id="rId13"/>
    <p:sldId id="859" r:id="rId14"/>
    <p:sldId id="584" r:id="rId15"/>
    <p:sldId id="549" r:id="rId16"/>
    <p:sldId id="484" r:id="rId17"/>
    <p:sldId id="536" r:id="rId18"/>
    <p:sldId id="537" r:id="rId19"/>
    <p:sldId id="580" r:id="rId20"/>
    <p:sldId id="581" r:id="rId21"/>
    <p:sldId id="942" r:id="rId22"/>
    <p:sldId id="941" r:id="rId23"/>
    <p:sldId id="862" r:id="rId24"/>
    <p:sldId id="861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李 昊天" initials="李" lastIdx="1" clrIdx="0">
    <p:extLst>
      <p:ext uri="{19B8F6BF-5375-455C-9EA6-DF929625EA0E}">
        <p15:presenceInfo xmlns:p15="http://schemas.microsoft.com/office/powerpoint/2012/main" userId="4c536d1adb7b0c7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0000FF"/>
    <a:srgbClr val="FF00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90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926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15439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43075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81685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1160EA64-D806-43AC-9DF2-F8C432F32B4C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932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4739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9144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768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261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69133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6/30/2020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38432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4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69769" y="1926181"/>
            <a:ext cx="9966960" cy="2458721"/>
          </a:xfrm>
        </p:spPr>
        <p:txBody>
          <a:bodyPr/>
          <a:lstStyle/>
          <a:p>
            <a:pPr algn="ctr"/>
            <a:r>
              <a:rPr lang="zh-CN" altLang="en-US" sz="7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第</a:t>
            </a:r>
            <a:r>
              <a:rPr lang="en-US" altLang="zh-CN" sz="7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5</a:t>
            </a:r>
            <a:r>
              <a:rPr lang="zh-CN" altLang="en-US" sz="7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课   办公楼在哪儿</a:t>
            </a:r>
          </a:p>
        </p:txBody>
      </p:sp>
      <p:sp>
        <p:nvSpPr>
          <p:cNvPr id="4" name="矩形 3"/>
          <p:cNvSpPr/>
          <p:nvPr/>
        </p:nvSpPr>
        <p:spPr>
          <a:xfrm>
            <a:off x="1772688" y="1926181"/>
            <a:ext cx="101186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D</a:t>
            </a:r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it-IT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wǔ 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kè          </a:t>
            </a:r>
            <a:r>
              <a:rPr lang="it-IT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bàngōnglóu    zài        nǎr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948672" y="4222359"/>
            <a:ext cx="936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</a:rPr>
              <a:t>2</a:t>
            </a:r>
            <a:endParaRPr lang="zh-CN" altLang="en-US" sz="4800" b="1" dirty="0">
              <a:solidFill>
                <a:schemeClr val="bg1"/>
              </a:solidFill>
            </a:endParaRPr>
          </a:p>
        </p:txBody>
      </p:sp>
      <p:sp>
        <p:nvSpPr>
          <p:cNvPr id="8" name="副标题 2">
            <a:extLst>
              <a:ext uri="{FF2B5EF4-FFF2-40B4-BE49-F238E27FC236}">
                <a16:creationId xmlns:a16="http://schemas.microsoft.com/office/drawing/2014/main" id="{BE5431E6-0FFB-48DE-AF94-2BAFC41DF36B}"/>
              </a:ext>
            </a:extLst>
          </p:cNvPr>
          <p:cNvSpPr txBox="1">
            <a:spLocks/>
          </p:cNvSpPr>
          <p:nvPr/>
        </p:nvSpPr>
        <p:spPr>
          <a:xfrm>
            <a:off x="1395604" y="4944300"/>
            <a:ext cx="7891272" cy="128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4000">
                <a:latin typeface="仿宋" panose="02010609060101010101" pitchFamily="49" charset="-122"/>
                <a:ea typeface="仿宋" panose="02010609060101010101" pitchFamily="49" charset="-122"/>
              </a:rPr>
              <a:t>山东大学</a:t>
            </a:r>
            <a:endParaRPr lang="en-US" altLang="zh-CN" sz="40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59402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手动输入 3"/>
          <p:cNvSpPr/>
          <p:nvPr/>
        </p:nvSpPr>
        <p:spPr>
          <a:xfrm>
            <a:off x="446809" y="1402773"/>
            <a:ext cx="5553941" cy="3832167"/>
          </a:xfrm>
          <a:prstGeom prst="flowChartManualInpu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2601867" y="3469940"/>
            <a:ext cx="1392527" cy="67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#4</a:t>
            </a:r>
            <a:endParaRPr lang="zh-CN" altLang="en-US" sz="40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18798" y="3948623"/>
            <a:ext cx="1392527" cy="75373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#2</a:t>
            </a:r>
            <a:endParaRPr lang="zh-CN" altLang="en-US" sz="36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86051" y="2850308"/>
            <a:ext cx="1392527" cy="82700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#1</a:t>
            </a:r>
            <a:endParaRPr lang="zh-CN" altLang="en-US" sz="36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601867" y="4317622"/>
            <a:ext cx="1392527" cy="71714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#5</a:t>
            </a:r>
            <a:endParaRPr lang="zh-CN" altLang="en-US" sz="36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655073" y="2510079"/>
            <a:ext cx="1392526" cy="7537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#3</a:t>
            </a:r>
            <a:endParaRPr lang="zh-CN" altLang="en-US" sz="36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284934" y="2505560"/>
            <a:ext cx="1392527" cy="818596"/>
          </a:xfrm>
          <a:prstGeom prst="rect">
            <a:avLst/>
          </a:prstGeom>
          <a:solidFill>
            <a:srgbClr val="FF00FF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#6</a:t>
            </a:r>
            <a:endParaRPr lang="zh-CN" altLang="en-US" sz="36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284936" y="3469940"/>
            <a:ext cx="1392527" cy="70976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#7</a:t>
            </a:r>
            <a:endParaRPr lang="zh-CN" altLang="en-US" sz="40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231617" y="4325490"/>
            <a:ext cx="1499162" cy="71714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#8</a:t>
            </a:r>
            <a:endParaRPr lang="zh-CN" altLang="en-US" sz="40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446809" y="290945"/>
            <a:ext cx="2148110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号</a:t>
            </a:r>
          </a:p>
        </p:txBody>
      </p:sp>
      <p:sp>
        <p:nvSpPr>
          <p:cNvPr id="15" name="内容占位符 2"/>
          <p:cNvSpPr>
            <a:spLocks noGrp="1"/>
          </p:cNvSpPr>
          <p:nvPr>
            <p:ph idx="1"/>
          </p:nvPr>
        </p:nvSpPr>
        <p:spPr>
          <a:xfrm>
            <a:off x="1669226" y="5526067"/>
            <a:ext cx="3364220" cy="2041391"/>
          </a:xfrm>
        </p:spPr>
        <p:txBody>
          <a:bodyPr>
            <a:normAutofit/>
          </a:bodyPr>
          <a:lstStyle/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____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号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楼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2C9D1660-F0D7-4D0D-8840-E7198E68A059}"/>
              </a:ext>
            </a:extLst>
          </p:cNvPr>
          <p:cNvSpPr/>
          <p:nvPr/>
        </p:nvSpPr>
        <p:spPr>
          <a:xfrm>
            <a:off x="2655073" y="941108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97AEBE9-A4B5-4D58-B176-E50C56C62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577" y="1585711"/>
            <a:ext cx="2986325" cy="1884229"/>
          </a:xfrm>
          <a:prstGeom prst="rect">
            <a:avLst/>
          </a:prstGeom>
        </p:spPr>
      </p:pic>
      <p:sp>
        <p:nvSpPr>
          <p:cNvPr id="17" name="内容占位符 2">
            <a:extLst>
              <a:ext uri="{FF2B5EF4-FFF2-40B4-BE49-F238E27FC236}">
                <a16:creationId xmlns:a16="http://schemas.microsoft.com/office/drawing/2014/main" id="{94701FB6-2F39-4226-A9A8-38D3869DFD3E}"/>
              </a:ext>
            </a:extLst>
          </p:cNvPr>
          <p:cNvSpPr txBox="1">
            <a:spLocks/>
          </p:cNvSpPr>
          <p:nvPr/>
        </p:nvSpPr>
        <p:spPr>
          <a:xfrm>
            <a:off x="6855091" y="4073134"/>
            <a:ext cx="6449480" cy="2323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：你家在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几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号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楼？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：我家在</a:t>
            </a:r>
            <a:r>
              <a:rPr lang="zh-CN" altLang="en-US" sz="4000" u="sng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八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号楼。</a:t>
            </a:r>
          </a:p>
        </p:txBody>
      </p:sp>
    </p:spTree>
    <p:extLst>
      <p:ext uri="{BB962C8B-B14F-4D97-AF65-F5344CB8AC3E}">
        <p14:creationId xmlns:p14="http://schemas.microsoft.com/office/powerpoint/2010/main" val="411311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46809" y="290945"/>
            <a:ext cx="1568729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〇</a:t>
            </a:r>
          </a:p>
        </p:txBody>
      </p:sp>
      <p:sp>
        <p:nvSpPr>
          <p:cNvPr id="10" name="内容占位符 2"/>
          <p:cNvSpPr txBox="1">
            <a:spLocks/>
          </p:cNvSpPr>
          <p:nvPr/>
        </p:nvSpPr>
        <p:spPr>
          <a:xfrm>
            <a:off x="1342845" y="1911600"/>
            <a:ext cx="4463925" cy="4578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一〇一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（室）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一〇二    （室）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二〇一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（室）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二〇二    （室）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endParaRPr lang="zh-CN" altLang="en-US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timgsa.baidu.com/timg?image&amp;quality=80&amp;size=b9999_10000&amp;sec=1539512566409&amp;di=7bbf0120cf879cb75eb8c506c959cc95&amp;imgtype=0&amp;src=http%3A%2F%2Fimgsrc.baidu.com%2Fimage%2Fc0%253Dshijue1%252C0%252C0%252C294%252C40%2Fsign%3D7f9bb9978dd6277ffd1f3a7b40517545%2F9f2f070828381f3011bea085a3014c086e06f0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059" y="1940059"/>
            <a:ext cx="5339065" cy="377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圆角矩形 2"/>
          <p:cNvSpPr/>
          <p:nvPr/>
        </p:nvSpPr>
        <p:spPr>
          <a:xfrm>
            <a:off x="5953838" y="1946591"/>
            <a:ext cx="1136468" cy="371932"/>
          </a:xfrm>
          <a:prstGeom prst="roundRect">
            <a:avLst/>
          </a:prstGeom>
          <a:ln w="254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Unit 201</a:t>
            </a:r>
            <a:endParaRPr lang="zh-CN" altLang="en-US" dirty="0"/>
          </a:p>
        </p:txBody>
      </p:sp>
      <p:sp>
        <p:nvSpPr>
          <p:cNvPr id="7" name="圆角矩形 6"/>
          <p:cNvSpPr/>
          <p:nvPr/>
        </p:nvSpPr>
        <p:spPr>
          <a:xfrm>
            <a:off x="9933656" y="1959654"/>
            <a:ext cx="1136468" cy="371932"/>
          </a:xfrm>
          <a:prstGeom prst="roundRect">
            <a:avLst/>
          </a:prstGeom>
          <a:ln w="254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Unit 202</a:t>
            </a:r>
            <a:endParaRPr lang="zh-CN" altLang="en-US" dirty="0"/>
          </a:p>
        </p:txBody>
      </p:sp>
      <p:sp>
        <p:nvSpPr>
          <p:cNvPr id="8" name="圆角矩形 7"/>
          <p:cNvSpPr/>
          <p:nvPr/>
        </p:nvSpPr>
        <p:spPr>
          <a:xfrm>
            <a:off x="5943544" y="3828754"/>
            <a:ext cx="1136468" cy="371932"/>
          </a:xfrm>
          <a:prstGeom prst="roundRect">
            <a:avLst/>
          </a:prstGeom>
          <a:ln w="254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Unit 101</a:t>
            </a:r>
            <a:endParaRPr lang="zh-CN" altLang="en-US" dirty="0"/>
          </a:p>
        </p:txBody>
      </p:sp>
      <p:sp>
        <p:nvSpPr>
          <p:cNvPr id="9" name="圆角矩形 8"/>
          <p:cNvSpPr/>
          <p:nvPr/>
        </p:nvSpPr>
        <p:spPr>
          <a:xfrm>
            <a:off x="9923362" y="3841817"/>
            <a:ext cx="1136468" cy="371932"/>
          </a:xfrm>
          <a:prstGeom prst="roundRect">
            <a:avLst/>
          </a:prstGeom>
          <a:ln w="254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Unit 102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441383" y="1726934"/>
            <a:ext cx="646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yāo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03C5AF6-CEFA-4300-AB70-A0F3888B38CD}"/>
              </a:ext>
            </a:extLst>
          </p:cNvPr>
          <p:cNvSpPr/>
          <p:nvPr/>
        </p:nvSpPr>
        <p:spPr>
          <a:xfrm>
            <a:off x="2335033" y="887546"/>
            <a:ext cx="561372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Nu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5BF65373-03E2-4F0F-81BA-0F70B40FBBB0}"/>
              </a:ext>
            </a:extLst>
          </p:cNvPr>
          <p:cNvSpPr/>
          <p:nvPr/>
        </p:nvSpPr>
        <p:spPr>
          <a:xfrm>
            <a:off x="3305489" y="290945"/>
            <a:ext cx="1568729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室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3C0B4B2E-C8C1-44BB-9CDC-92991BA234FD}"/>
              </a:ext>
            </a:extLst>
          </p:cNvPr>
          <p:cNvSpPr/>
          <p:nvPr/>
        </p:nvSpPr>
        <p:spPr>
          <a:xfrm>
            <a:off x="5099316" y="908953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D327C18-05F6-4C10-8E63-CC9AF7DED4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2051" y="3258773"/>
            <a:ext cx="1490600" cy="94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04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46809" y="290945"/>
            <a:ext cx="1303614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等</a:t>
            </a:r>
          </a:p>
        </p:txBody>
      </p:sp>
      <p:sp>
        <p:nvSpPr>
          <p:cNvPr id="10" name="内容占位符 2"/>
          <p:cNvSpPr txBox="1">
            <a:spLocks/>
          </p:cNvSpPr>
          <p:nvPr/>
        </p:nvSpPr>
        <p:spPr>
          <a:xfrm>
            <a:off x="676483" y="1881074"/>
            <a:ext cx="6787023" cy="4873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等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人</a:t>
            </a:r>
            <a:endParaRPr lang="en-US" altLang="zh-CN" sz="4000" dirty="0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等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朋友</a:t>
            </a:r>
            <a:endParaRPr lang="en-US" altLang="zh-CN" sz="4000" dirty="0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：我去一下儿洗手间。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：好，我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等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你。</a:t>
            </a:r>
          </a:p>
        </p:txBody>
      </p:sp>
      <p:pic>
        <p:nvPicPr>
          <p:cNvPr id="1026" name="Picture 2" descr="https://timgsa.baidu.com/timg?image&amp;quality=80&amp;size=b9999_10000&amp;sec=1552921068289&amp;di=3a939f2d5a7d71b6d4bc15c215843a7f&amp;imgtype=0&amp;src=http%3A%2F%2Fimgsrc.baidu.com%2Fimage%2Fc0%253Dshijue1%252C0%252C0%252C294%252C40%2Fsign%3Db646253c48a7d933aba5ec30c522bb66%2Fc995d143ad4bd113ca05a81a50afa40f4afb05c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779" y="290945"/>
            <a:ext cx="2063901" cy="309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9240" y="4055972"/>
            <a:ext cx="3781425" cy="2571750"/>
          </a:xfrm>
          <a:prstGeom prst="rect">
            <a:avLst/>
          </a:prstGeom>
        </p:spPr>
      </p:pic>
      <p:sp>
        <p:nvSpPr>
          <p:cNvPr id="5" name="矩形标注 4"/>
          <p:cNvSpPr/>
          <p:nvPr/>
        </p:nvSpPr>
        <p:spPr>
          <a:xfrm>
            <a:off x="7598979" y="3566628"/>
            <a:ext cx="4406361" cy="725138"/>
          </a:xfrm>
          <a:prstGeom prst="wedgeRectCallout">
            <a:avLst>
              <a:gd name="adj1" fmla="val -4169"/>
              <a:gd name="adj2" fmla="val 93064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等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一下儿！</a:t>
            </a:r>
            <a:r>
              <a:rPr lang="zh-CN" altLang="en-US" sz="3200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等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一下儿！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51379BE-6B8A-46E2-81B8-D588F9489B87}"/>
              </a:ext>
            </a:extLst>
          </p:cNvPr>
          <p:cNvSpPr/>
          <p:nvPr/>
        </p:nvSpPr>
        <p:spPr>
          <a:xfrm>
            <a:off x="1980703" y="941108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02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969432" y="1601778"/>
            <a:ext cx="2481349" cy="1737360"/>
          </a:xfrm>
        </p:spPr>
        <p:txBody>
          <a:bodyPr>
            <a:normAutofit/>
          </a:bodyPr>
          <a:lstStyle/>
          <a:p>
            <a:pPr algn="ctr"/>
            <a:r>
              <a:rPr lang="zh-CN" altLang="en-US" sz="8000" dirty="0">
                <a:solidFill>
                  <a:schemeClr val="accent1">
                    <a:lumMod val="75000"/>
                  </a:schemeClr>
                </a:solidFill>
              </a:rPr>
              <a:t>语法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/>
          </p:nvPr>
        </p:nvSpPr>
        <p:spPr>
          <a:xfrm>
            <a:off x="8710290" y="4280903"/>
            <a:ext cx="3703320" cy="2107276"/>
          </a:xfrm>
        </p:spPr>
        <p:txBody>
          <a:bodyPr>
            <a:normAutofit/>
          </a:bodyPr>
          <a:lstStyle/>
          <a:p>
            <a:r>
              <a:rPr lang="en-US" altLang="zh-CN" sz="4800" i="1" dirty="0">
                <a:solidFill>
                  <a:schemeClr val="tx2">
                    <a:lumMod val="75000"/>
                  </a:schemeClr>
                </a:solidFill>
              </a:rPr>
              <a:t>GRAMMAR</a:t>
            </a:r>
            <a:endParaRPr lang="zh-CN" altLang="en-US" sz="4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3E8A416-95C4-4DB1-A70D-B6608C41B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10" y="1755279"/>
            <a:ext cx="6335436" cy="316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834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393792" y="1989316"/>
            <a:ext cx="8624855" cy="1822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李白：这个周末，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我们</a:t>
            </a:r>
            <a:r>
              <a:rPr lang="zh-CN" altLang="en-US" sz="4000" u="sng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去北京玩儿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吧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！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我：    好！</a:t>
            </a:r>
            <a:endParaRPr lang="zh-CN" altLang="en-US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422287" y="2979773"/>
            <a:ext cx="2573911" cy="919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36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一起吃饭</a:t>
            </a:r>
            <a:endParaRPr lang="en-US" altLang="zh-CN" sz="3600" b="1" dirty="0"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9A1F6BC-E0EB-469E-92C0-D064A6B02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850" y="2407187"/>
            <a:ext cx="950748" cy="3448475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4BA0DA47-F48E-4F1D-93A0-B660D093C386}"/>
              </a:ext>
            </a:extLst>
          </p:cNvPr>
          <p:cNvSpPr/>
          <p:nvPr/>
        </p:nvSpPr>
        <p:spPr>
          <a:xfrm>
            <a:off x="610220" y="1402391"/>
            <a:ext cx="6096000" cy="498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914400">
              <a:lnSpc>
                <a:spcPct val="1500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en-US" altLang="zh-CN" sz="2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Indicating a suggestion or an advice.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D78500F-CDAA-4466-BF02-C00450C705A0}"/>
              </a:ext>
            </a:extLst>
          </p:cNvPr>
          <p:cNvSpPr/>
          <p:nvPr/>
        </p:nvSpPr>
        <p:spPr>
          <a:xfrm>
            <a:off x="5152121" y="3075057"/>
            <a:ext cx="17235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好的！</a:t>
            </a:r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B095F44-AD16-4997-A80C-DA4BF0292AD8}"/>
              </a:ext>
            </a:extLst>
          </p:cNvPr>
          <p:cNvSpPr/>
          <p:nvPr/>
        </p:nvSpPr>
        <p:spPr>
          <a:xfrm>
            <a:off x="572079" y="642220"/>
            <a:ext cx="8137164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语气助词：吧</a:t>
            </a:r>
            <a:r>
              <a:rPr lang="en-US" altLang="zh-CN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(2)</a:t>
            </a: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modal particle “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吧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”(2)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4CE7ED83-2F9D-426D-9F26-458538B01F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3792" y="4616879"/>
            <a:ext cx="3030046" cy="1239564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EA2F3073-6DAC-47EA-A5B2-E17F5509A8F4}"/>
              </a:ext>
            </a:extLst>
          </p:cNvPr>
          <p:cNvSpPr/>
          <p:nvPr/>
        </p:nvSpPr>
        <p:spPr>
          <a:xfrm>
            <a:off x="5726531" y="4325578"/>
            <a:ext cx="5965421" cy="1822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________________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：好，你家在哪儿？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77788BE-12C3-4FE1-B6E3-C8A29BBE9D23}"/>
              </a:ext>
            </a:extLst>
          </p:cNvPr>
          <p:cNvSpPr/>
          <p:nvPr/>
        </p:nvSpPr>
        <p:spPr>
          <a:xfrm>
            <a:off x="6562836" y="4297961"/>
            <a:ext cx="42883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周末来我家玩儿吧</a:t>
            </a:r>
          </a:p>
        </p:txBody>
      </p:sp>
    </p:spTree>
    <p:extLst>
      <p:ext uri="{BB962C8B-B14F-4D97-AF65-F5344CB8AC3E}">
        <p14:creationId xmlns:p14="http://schemas.microsoft.com/office/powerpoint/2010/main" val="408625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 animBg="1"/>
      <p:bldP spid="7" grpId="0"/>
      <p:bldP spid="3" grpId="0"/>
      <p:bldP spid="10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58" y="1951810"/>
            <a:ext cx="8809304" cy="4466317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878044" y="276641"/>
            <a:ext cx="5953991" cy="14654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en-US" altLang="zh-CN" sz="3200" b="1" u="sng" dirty="0">
                <a:latin typeface="黑体" panose="02010609060101010101" pitchFamily="49" charset="-122"/>
                <a:ea typeface="黑体" panose="02010609060101010101" pitchFamily="49" charset="-122"/>
              </a:rPr>
              <a:t>  A  </a:t>
            </a:r>
            <a:r>
              <a:rPr lang="zh-CN" altLang="zh-CN" sz="32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离</a:t>
            </a:r>
            <a:r>
              <a:rPr lang="en-US" altLang="zh-CN" sz="3200" b="1" u="sng" dirty="0">
                <a:latin typeface="黑体" panose="02010609060101010101" pitchFamily="49" charset="-122"/>
                <a:ea typeface="黑体" panose="02010609060101010101" pitchFamily="49" charset="-122"/>
              </a:rPr>
              <a:t>  B  </a:t>
            </a:r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远吗？</a:t>
            </a: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en-US" altLang="zh-CN" sz="3200" b="1" u="sng" dirty="0">
                <a:latin typeface="黑体" panose="02010609060101010101" pitchFamily="49" charset="-122"/>
                <a:ea typeface="黑体" panose="02010609060101010101" pitchFamily="49" charset="-122"/>
              </a:rPr>
              <a:t>  A  </a:t>
            </a:r>
            <a:r>
              <a:rPr lang="zh-CN" altLang="zh-CN" sz="32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离</a:t>
            </a:r>
            <a:r>
              <a:rPr lang="en-US" altLang="zh-CN" sz="3200" b="1" u="sng" dirty="0">
                <a:latin typeface="黑体" panose="02010609060101010101" pitchFamily="49" charset="-122"/>
                <a:ea typeface="黑体" panose="02010609060101010101" pitchFamily="49" charset="-122"/>
              </a:rPr>
              <a:t>  B  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en-US" altLang="zh-CN" sz="3200" b="1" dirty="0" err="1">
                <a:latin typeface="黑体" panose="02010609060101010101" pitchFamily="49" charset="-122"/>
                <a:ea typeface="黑体" panose="02010609060101010101" pitchFamily="49" charset="-122"/>
              </a:rPr>
              <a:t>adv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远。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11758" y="5656274"/>
            <a:ext cx="3744096" cy="65684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美国  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离</a:t>
            </a: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中国  </a:t>
            </a:r>
            <a:r>
              <a:rPr lang="zh-C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很</a:t>
            </a: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远。</a:t>
            </a:r>
          </a:p>
        </p:txBody>
      </p:sp>
      <p:cxnSp>
        <p:nvCxnSpPr>
          <p:cNvPr id="6" name="直接箭头连接符 5"/>
          <p:cNvCxnSpPr>
            <a:cxnSpLocks/>
          </p:cNvCxnSpPr>
          <p:nvPr/>
        </p:nvCxnSpPr>
        <p:spPr>
          <a:xfrm>
            <a:off x="2226550" y="3196890"/>
            <a:ext cx="4058607" cy="16261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676AAA04-7CE6-48C0-8E65-78056A272D94}"/>
              </a:ext>
            </a:extLst>
          </p:cNvPr>
          <p:cNvSpPr txBox="1"/>
          <p:nvPr/>
        </p:nvSpPr>
        <p:spPr>
          <a:xfrm>
            <a:off x="511758" y="4873306"/>
            <a:ext cx="3744096" cy="65684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美国  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离</a:t>
            </a: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中国  远吗？</a:t>
            </a:r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8E409626-321E-459A-87CD-05E0938DD8A4}"/>
              </a:ext>
            </a:extLst>
          </p:cNvPr>
          <p:cNvCxnSpPr>
            <a:cxnSpLocks/>
          </p:cNvCxnSpPr>
          <p:nvPr/>
        </p:nvCxnSpPr>
        <p:spPr>
          <a:xfrm flipH="1">
            <a:off x="7282228" y="3279186"/>
            <a:ext cx="422124" cy="8031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212A0AE0-ADE8-4076-B21C-4A9DADA08D85}"/>
              </a:ext>
            </a:extLst>
          </p:cNvPr>
          <p:cNvCxnSpPr>
            <a:cxnSpLocks/>
          </p:cNvCxnSpPr>
          <p:nvPr/>
        </p:nvCxnSpPr>
        <p:spPr>
          <a:xfrm flipH="1" flipV="1">
            <a:off x="6953997" y="3457752"/>
            <a:ext cx="1" cy="36963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D773D322-769E-414E-9930-D48DDA9A933C}"/>
              </a:ext>
            </a:extLst>
          </p:cNvPr>
          <p:cNvSpPr txBox="1"/>
          <p:nvPr/>
        </p:nvSpPr>
        <p:spPr>
          <a:xfrm>
            <a:off x="7757446" y="3088420"/>
            <a:ext cx="768053" cy="369332"/>
          </a:xfrm>
          <a:prstGeom prst="rect">
            <a:avLst/>
          </a:prstGeom>
          <a:solidFill>
            <a:srgbClr val="0099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日本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573A39EC-B490-4ED3-8797-5B9AE81928EA}"/>
              </a:ext>
            </a:extLst>
          </p:cNvPr>
          <p:cNvSpPr txBox="1"/>
          <p:nvPr/>
        </p:nvSpPr>
        <p:spPr>
          <a:xfrm>
            <a:off x="6569971" y="3815637"/>
            <a:ext cx="768053" cy="369332"/>
          </a:xfrm>
          <a:prstGeom prst="rect">
            <a:avLst/>
          </a:prstGeom>
          <a:solidFill>
            <a:srgbClr val="0099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泰国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06BA51A0-B349-4F39-9CE9-6AE697581F01}"/>
              </a:ext>
            </a:extLst>
          </p:cNvPr>
          <p:cNvSpPr txBox="1"/>
          <p:nvPr/>
        </p:nvSpPr>
        <p:spPr>
          <a:xfrm>
            <a:off x="1976987" y="2781460"/>
            <a:ext cx="768053" cy="369332"/>
          </a:xfrm>
          <a:prstGeom prst="rect">
            <a:avLst/>
          </a:prstGeom>
          <a:solidFill>
            <a:srgbClr val="0099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美国</a:t>
            </a:r>
          </a:p>
        </p:txBody>
      </p:sp>
      <p:graphicFrame>
        <p:nvGraphicFramePr>
          <p:cNvPr id="22" name="表格 21">
            <a:extLst>
              <a:ext uri="{FF2B5EF4-FFF2-40B4-BE49-F238E27FC236}">
                <a16:creationId xmlns:a16="http://schemas.microsoft.com/office/drawing/2014/main" id="{AE4359C7-9EDD-4EF8-8972-0369D72D26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855934"/>
              </p:ext>
            </p:extLst>
          </p:nvPr>
        </p:nvGraphicFramePr>
        <p:xfrm>
          <a:off x="9659287" y="3700718"/>
          <a:ext cx="2172748" cy="9899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9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32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1101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4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jìn</a:t>
                      </a:r>
                      <a:r>
                        <a:rPr lang="en-US" altLang="zh-CN" sz="24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  <a:endParaRPr lang="zh-CN" altLang="en-US" sz="24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807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close</a:t>
                      </a:r>
                      <a:endParaRPr lang="zh-CN" altLang="en-US" sz="20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" name="矩形 22">
            <a:extLst>
              <a:ext uri="{FF2B5EF4-FFF2-40B4-BE49-F238E27FC236}">
                <a16:creationId xmlns:a16="http://schemas.microsoft.com/office/drawing/2014/main" id="{1A1C333A-1415-4B1D-AC8D-79693C48B3F8}"/>
              </a:ext>
            </a:extLst>
          </p:cNvPr>
          <p:cNvSpPr/>
          <p:nvPr/>
        </p:nvSpPr>
        <p:spPr>
          <a:xfrm>
            <a:off x="4255853" y="3331386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333333"/>
                </a:solidFill>
                <a:latin typeface="arial" panose="020B0604020202020204" pitchFamily="34" charset="0"/>
              </a:rPr>
              <a:t>14000 km</a:t>
            </a:r>
            <a:endParaRPr lang="zh-CN" altLang="en-US" dirty="0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1C46BB05-3E16-4E85-943D-701D84980865}"/>
              </a:ext>
            </a:extLst>
          </p:cNvPr>
          <p:cNvSpPr/>
          <p:nvPr/>
        </p:nvSpPr>
        <p:spPr>
          <a:xfrm>
            <a:off x="7087781" y="2871056"/>
            <a:ext cx="8002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rgbClr val="333333"/>
                </a:solidFill>
                <a:latin typeface="arial" panose="020B0604020202020204" pitchFamily="34" charset="0"/>
              </a:rPr>
              <a:t>690km</a:t>
            </a:r>
            <a:endParaRPr lang="zh-CN" altLang="en-US" sz="1600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51A16F20-EB6D-4DD6-87A0-4FEFAE5D3E91}"/>
              </a:ext>
            </a:extLst>
          </p:cNvPr>
          <p:cNvSpPr txBox="1"/>
          <p:nvPr/>
        </p:nvSpPr>
        <p:spPr>
          <a:xfrm>
            <a:off x="6341326" y="3059732"/>
            <a:ext cx="768053" cy="369332"/>
          </a:xfrm>
          <a:prstGeom prst="rect">
            <a:avLst/>
          </a:prstGeom>
          <a:solidFill>
            <a:srgbClr val="0099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中国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B7E55CEF-23A3-44C6-AA89-4E2C3053CE67}"/>
              </a:ext>
            </a:extLst>
          </p:cNvPr>
          <p:cNvSpPr txBox="1"/>
          <p:nvPr/>
        </p:nvSpPr>
        <p:spPr>
          <a:xfrm>
            <a:off x="5576966" y="5656274"/>
            <a:ext cx="3744096" cy="65684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日本  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离</a:t>
            </a: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中国  </a:t>
            </a:r>
            <a:r>
              <a:rPr lang="zh-C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</a:t>
            </a: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远。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3AB7AF2-CA63-41E0-988D-5596B6C5C055}"/>
              </a:ext>
            </a:extLst>
          </p:cNvPr>
          <p:cNvSpPr txBox="1"/>
          <p:nvPr/>
        </p:nvSpPr>
        <p:spPr>
          <a:xfrm>
            <a:off x="5576966" y="4873306"/>
            <a:ext cx="3744096" cy="65684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日本  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离</a:t>
            </a: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中国  远吗？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26DD56F3-4423-4561-AA96-292CB1F3FDC0}"/>
              </a:ext>
            </a:extLst>
          </p:cNvPr>
          <p:cNvSpPr/>
          <p:nvPr/>
        </p:nvSpPr>
        <p:spPr>
          <a:xfrm>
            <a:off x="572079" y="642220"/>
            <a:ext cx="4764446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动词：离  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verb “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离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417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9" grpId="0" animBg="1"/>
      <p:bldP spid="19" grpId="0" animBg="1"/>
      <p:bldP spid="20" grpId="0" animBg="1"/>
      <p:bldP spid="23" grpId="0"/>
      <p:bldP spid="24" grpId="0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90784" y="2517917"/>
            <a:ext cx="6583324" cy="1822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学生食堂 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离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宿舍    远吗？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上海         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离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北京    远吗？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F7EB504-B4A8-428E-AAFB-6B4593E424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24"/>
          <a:stretch/>
        </p:blipFill>
        <p:spPr>
          <a:xfrm>
            <a:off x="7054762" y="1918255"/>
            <a:ext cx="2066849" cy="151074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B9136D4-089E-4098-9408-CC374F0BCB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9682" y="1933152"/>
            <a:ext cx="2383821" cy="149584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CCD368A-132B-4A78-8BA8-0C5A1459F0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165" y="3927837"/>
            <a:ext cx="2081121" cy="138741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A4D13A1B-D18B-4D52-B489-E8A4E29BE6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2131" y="3927836"/>
            <a:ext cx="2541372" cy="137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48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910" y="1424940"/>
            <a:ext cx="7106196" cy="532964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466846" y="1565799"/>
            <a:ext cx="1489165" cy="561703"/>
          </a:xfrm>
          <a:prstGeom prst="rect">
            <a:avLst/>
          </a:prstGeom>
          <a:ln w="317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dirty="0"/>
              <a:t>星期四</a:t>
            </a:r>
          </a:p>
        </p:txBody>
      </p:sp>
      <p:sp>
        <p:nvSpPr>
          <p:cNvPr id="6" name="矩形 5"/>
          <p:cNvSpPr/>
          <p:nvPr/>
        </p:nvSpPr>
        <p:spPr>
          <a:xfrm>
            <a:off x="4724586" y="1553280"/>
            <a:ext cx="1489165" cy="561703"/>
          </a:xfrm>
          <a:prstGeom prst="rect">
            <a:avLst/>
          </a:prstGeom>
          <a:ln w="317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dirty="0"/>
              <a:t>星期三</a:t>
            </a:r>
          </a:p>
        </p:txBody>
      </p:sp>
      <p:sp>
        <p:nvSpPr>
          <p:cNvPr id="7" name="矩形 6"/>
          <p:cNvSpPr/>
          <p:nvPr/>
        </p:nvSpPr>
        <p:spPr>
          <a:xfrm>
            <a:off x="3098266" y="1565799"/>
            <a:ext cx="1489165" cy="561703"/>
          </a:xfrm>
          <a:prstGeom prst="rect">
            <a:avLst/>
          </a:prstGeom>
          <a:ln w="317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dirty="0"/>
              <a:t>星期二</a:t>
            </a:r>
          </a:p>
        </p:txBody>
      </p:sp>
      <p:sp>
        <p:nvSpPr>
          <p:cNvPr id="8" name="矩形 7"/>
          <p:cNvSpPr/>
          <p:nvPr/>
        </p:nvSpPr>
        <p:spPr>
          <a:xfrm>
            <a:off x="1461435" y="1566236"/>
            <a:ext cx="1489165" cy="561703"/>
          </a:xfrm>
          <a:prstGeom prst="rect">
            <a:avLst/>
          </a:prstGeom>
          <a:ln w="317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dirty="0"/>
              <a:t>星期一</a:t>
            </a:r>
          </a:p>
        </p:txBody>
      </p:sp>
      <p:sp>
        <p:nvSpPr>
          <p:cNvPr id="9" name="矩形 8"/>
          <p:cNvSpPr/>
          <p:nvPr/>
        </p:nvSpPr>
        <p:spPr>
          <a:xfrm>
            <a:off x="2084257" y="3598271"/>
            <a:ext cx="1489165" cy="561703"/>
          </a:xfrm>
          <a:prstGeom prst="rect">
            <a:avLst/>
          </a:prstGeom>
          <a:ln w="317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dirty="0"/>
              <a:t>星期五</a:t>
            </a:r>
          </a:p>
        </p:txBody>
      </p:sp>
      <p:sp>
        <p:nvSpPr>
          <p:cNvPr id="10" name="矩形 9"/>
          <p:cNvSpPr/>
          <p:nvPr/>
        </p:nvSpPr>
        <p:spPr>
          <a:xfrm>
            <a:off x="3911425" y="3585970"/>
            <a:ext cx="1489165" cy="561703"/>
          </a:xfrm>
          <a:prstGeom prst="rect">
            <a:avLst/>
          </a:prstGeom>
          <a:ln w="317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dirty="0"/>
              <a:t>星期六</a:t>
            </a:r>
          </a:p>
        </p:txBody>
      </p:sp>
      <p:sp>
        <p:nvSpPr>
          <p:cNvPr id="11" name="矩形 10"/>
          <p:cNvSpPr/>
          <p:nvPr/>
        </p:nvSpPr>
        <p:spPr>
          <a:xfrm>
            <a:off x="5738593" y="3601210"/>
            <a:ext cx="1815736" cy="496388"/>
          </a:xfrm>
          <a:prstGeom prst="rect">
            <a:avLst/>
          </a:prstGeom>
          <a:ln w="317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dirty="0"/>
              <a:t>星期天</a:t>
            </a:r>
            <a:r>
              <a:rPr lang="en-US" altLang="zh-CN" sz="2800" dirty="0"/>
              <a:t>/</a:t>
            </a:r>
            <a:r>
              <a:rPr lang="zh-CN" altLang="en-US" sz="2800" dirty="0"/>
              <a:t>日</a:t>
            </a:r>
          </a:p>
        </p:txBody>
      </p:sp>
      <p:sp>
        <p:nvSpPr>
          <p:cNvPr id="12" name="矩形 11"/>
          <p:cNvSpPr/>
          <p:nvPr/>
        </p:nvSpPr>
        <p:spPr>
          <a:xfrm>
            <a:off x="3911425" y="5907134"/>
            <a:ext cx="3642904" cy="561703"/>
          </a:xfrm>
          <a:prstGeom prst="rect">
            <a:avLst/>
          </a:prstGeom>
          <a:ln w="317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dirty="0"/>
              <a:t>周末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3ED42AC9-A926-4502-AAAF-42E8018130AF}"/>
              </a:ext>
            </a:extLst>
          </p:cNvPr>
          <p:cNvSpPr/>
          <p:nvPr/>
        </p:nvSpPr>
        <p:spPr>
          <a:xfrm>
            <a:off x="572079" y="642220"/>
            <a:ext cx="7637027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星期表达法  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expression of days of a week</a:t>
            </a:r>
          </a:p>
        </p:txBody>
      </p:sp>
      <p:sp>
        <p:nvSpPr>
          <p:cNvPr id="14" name="右大括号 13">
            <a:extLst>
              <a:ext uri="{FF2B5EF4-FFF2-40B4-BE49-F238E27FC236}">
                <a16:creationId xmlns:a16="http://schemas.microsoft.com/office/drawing/2014/main" id="{DEE38207-12AC-44A6-8360-D31E257BE36F}"/>
              </a:ext>
            </a:extLst>
          </p:cNvPr>
          <p:cNvSpPr/>
          <p:nvPr/>
        </p:nvSpPr>
        <p:spPr>
          <a:xfrm>
            <a:off x="8355330" y="1714500"/>
            <a:ext cx="666936" cy="3657600"/>
          </a:xfrm>
          <a:prstGeom prst="rightBrac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B2F7D1B3-785D-48CD-908F-163F8045B703}"/>
              </a:ext>
            </a:extLst>
          </p:cNvPr>
          <p:cNvSpPr/>
          <p:nvPr/>
        </p:nvSpPr>
        <p:spPr>
          <a:xfrm>
            <a:off x="9281160" y="3194685"/>
            <a:ext cx="2045970" cy="69723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一个星期</a:t>
            </a:r>
          </a:p>
        </p:txBody>
      </p:sp>
    </p:spTree>
    <p:extLst>
      <p:ext uri="{BB962C8B-B14F-4D97-AF65-F5344CB8AC3E}">
        <p14:creationId xmlns:p14="http://schemas.microsoft.com/office/powerpoint/2010/main" val="261320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/>
          <p:cNvSpPr txBox="1">
            <a:spLocks/>
          </p:cNvSpPr>
          <p:nvPr/>
        </p:nvSpPr>
        <p:spPr>
          <a:xfrm>
            <a:off x="1309397" y="1829406"/>
            <a:ext cx="4779017" cy="3746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da-DK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Sat. 10:00am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da-DK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Fri. 8:30pm</a:t>
            </a:r>
          </a:p>
        </p:txBody>
      </p:sp>
      <p:sp>
        <p:nvSpPr>
          <p:cNvPr id="6" name="矩形 5"/>
          <p:cNvSpPr/>
          <p:nvPr/>
        </p:nvSpPr>
        <p:spPr>
          <a:xfrm>
            <a:off x="5699794" y="1829406"/>
            <a:ext cx="4288353" cy="192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星期六早上十点</a:t>
            </a:r>
          </a:p>
          <a:p>
            <a:pPr>
              <a:lnSpc>
                <a:spcPct val="16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星期五晚上八点半</a:t>
            </a:r>
          </a:p>
        </p:txBody>
      </p:sp>
    </p:spTree>
    <p:extLst>
      <p:ext uri="{BB962C8B-B14F-4D97-AF65-F5344CB8AC3E}">
        <p14:creationId xmlns:p14="http://schemas.microsoft.com/office/powerpoint/2010/main" val="382650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4511243" y="2512377"/>
            <a:ext cx="4318928" cy="3749040"/>
          </a:xfrm>
        </p:spPr>
        <p:txBody>
          <a:bodyPr>
            <a:normAutofit/>
          </a:bodyPr>
          <a:lstStyle/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看书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看电影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学汉语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endParaRPr lang="en-US" altLang="zh-CN" sz="4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96225" y="1656036"/>
            <a:ext cx="2329887" cy="69342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在</a:t>
            </a:r>
            <a:r>
              <a:rPr lang="en-US" altLang="zh-CN" sz="40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地方</a:t>
            </a:r>
          </a:p>
        </p:txBody>
      </p:sp>
      <p:sp>
        <p:nvSpPr>
          <p:cNvPr id="9" name="矩形 8"/>
          <p:cNvSpPr/>
          <p:nvPr/>
        </p:nvSpPr>
        <p:spPr>
          <a:xfrm>
            <a:off x="4326112" y="1656036"/>
            <a:ext cx="1984536" cy="69342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V</a:t>
            </a:r>
            <a:endParaRPr lang="zh-CN" altLang="en-US" sz="40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内容占位符 2"/>
          <p:cNvSpPr txBox="1">
            <a:spLocks/>
          </p:cNvSpPr>
          <p:nvPr/>
        </p:nvSpPr>
        <p:spPr>
          <a:xfrm>
            <a:off x="2122172" y="2501184"/>
            <a:ext cx="4778141" cy="3749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在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图书馆</a:t>
            </a:r>
            <a:r>
              <a:rPr lang="zh-CN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在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电影院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在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中国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Font typeface="Wingdings" pitchFamily="2" charset="2"/>
              <a:buNone/>
            </a:pP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Font typeface="Wingdings" pitchFamily="2" charset="2"/>
              <a:buNone/>
            </a:pPr>
            <a:endParaRPr lang="en-US" altLang="zh-CN" sz="4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0229" y="2744011"/>
            <a:ext cx="5720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她                                。  </a:t>
            </a:r>
            <a:endParaRPr lang="zh-CN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09035" y="3707234"/>
            <a:ext cx="5854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他们                                   。 </a:t>
            </a:r>
            <a:endParaRPr lang="zh-CN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40252" y="4681674"/>
            <a:ext cx="734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留学生 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               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420C5AC-928E-4D6E-B609-D1D13464F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0328" y="304629"/>
            <a:ext cx="3076359" cy="2052437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CEA8408B-CD76-40C6-AD4C-AEF5E7A98DDC}"/>
              </a:ext>
            </a:extLst>
          </p:cNvPr>
          <p:cNvSpPr txBox="1"/>
          <p:nvPr/>
        </p:nvSpPr>
        <p:spPr>
          <a:xfrm>
            <a:off x="10835752" y="1986268"/>
            <a:ext cx="1080610" cy="369332"/>
          </a:xfrm>
          <a:prstGeom prst="rect">
            <a:avLst/>
          </a:prstGeom>
          <a:solidFill>
            <a:srgbClr val="0099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图书馆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AF7674D-CBB7-4AB9-AC20-A449F0A8D4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9209" y="2512377"/>
            <a:ext cx="2817153" cy="1879041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19793191-482B-4E45-BE39-43AB30802939}"/>
              </a:ext>
            </a:extLst>
          </p:cNvPr>
          <p:cNvSpPr txBox="1"/>
          <p:nvPr/>
        </p:nvSpPr>
        <p:spPr>
          <a:xfrm>
            <a:off x="7796298" y="4006372"/>
            <a:ext cx="1080610" cy="369332"/>
          </a:xfrm>
          <a:prstGeom prst="rect">
            <a:avLst/>
          </a:prstGeom>
          <a:solidFill>
            <a:srgbClr val="0099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电影院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8C9B875-5658-4342-BC33-555B45B9B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854" y="4847035"/>
            <a:ext cx="2915185" cy="163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D2E5ED48-24D1-416B-B257-58DFCE6F4E2F}"/>
              </a:ext>
            </a:extLst>
          </p:cNvPr>
          <p:cNvSpPr txBox="1"/>
          <p:nvPr/>
        </p:nvSpPr>
        <p:spPr>
          <a:xfrm>
            <a:off x="10736687" y="6133505"/>
            <a:ext cx="1080610" cy="369332"/>
          </a:xfrm>
          <a:prstGeom prst="rect">
            <a:avLst/>
          </a:prstGeom>
          <a:solidFill>
            <a:srgbClr val="0099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中国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E0FF0CD6-F38B-4DB7-A1FC-D880B67966A9}"/>
              </a:ext>
            </a:extLst>
          </p:cNvPr>
          <p:cNvSpPr/>
          <p:nvPr/>
        </p:nvSpPr>
        <p:spPr>
          <a:xfrm>
            <a:off x="572079" y="642220"/>
            <a:ext cx="5601213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介词：在  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preposition “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在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16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3" grpId="0"/>
      <p:bldP spid="12" grpId="0"/>
      <p:bldP spid="14" grpId="0"/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3128" y="798615"/>
            <a:ext cx="5411407" cy="5787735"/>
          </a:xfrm>
        </p:spPr>
        <p:txBody>
          <a:bodyPr>
            <a:normAutofit fontScale="62500" lnSpcReduction="20000"/>
          </a:bodyPr>
          <a:lstStyle/>
          <a:p>
            <a:pPr marL="742950" lvl="0" indent="-742950">
              <a:lnSpc>
                <a:spcPct val="15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4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周末</a:t>
            </a:r>
            <a:r>
              <a:rPr lang="zh-CN" altLang="en-US" sz="37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en-US" altLang="zh-CN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zhōumò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N         weekend</a:t>
            </a:r>
          </a:p>
          <a:p>
            <a:pPr marL="742950" indent="-7429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4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一起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en-US" altLang="zh-CN" sz="24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yìqǐ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Adv    together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742950" indent="-7429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4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来 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</a:t>
            </a:r>
            <a:r>
              <a:rPr lang="en-US" altLang="zh-CN" sz="24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lái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         to come</a:t>
            </a:r>
          </a:p>
          <a:p>
            <a:pPr marL="742950" indent="-7429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4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玩儿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en-US" altLang="zh-CN" sz="24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wánr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V         to play; to have fun;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                                              to amuse oneself</a:t>
            </a:r>
          </a:p>
          <a:p>
            <a:pPr marL="742950" lvl="0" indent="-742950">
              <a:lnSpc>
                <a:spcPct val="15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 startAt="5"/>
            </a:pPr>
            <a:r>
              <a:rPr lang="zh-CN" altLang="en-US" sz="4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离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en-US" altLang="zh-CN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lí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V         be away from</a:t>
            </a:r>
            <a:endParaRPr lang="en-US" altLang="zh-CN" sz="40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742950" lvl="0" indent="-742950">
              <a:lnSpc>
                <a:spcPct val="15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 startAt="5"/>
            </a:pPr>
            <a:r>
              <a:rPr lang="zh-CN" altLang="en-US" sz="4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学校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en-US" altLang="zh-CN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xuéxiào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N         school</a:t>
            </a:r>
          </a:p>
          <a:p>
            <a:pPr marL="742950" lvl="0" indent="-742950">
              <a:lnSpc>
                <a:spcPct val="15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 startAt="5"/>
            </a:pPr>
            <a:r>
              <a:rPr lang="zh-CN" altLang="en-US" sz="4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远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en-US" altLang="zh-CN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yuǎn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A         far</a:t>
            </a:r>
          </a:p>
          <a:p>
            <a:pPr marL="742950" lvl="0" indent="-742950">
              <a:lnSpc>
                <a:spcPct val="15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 startAt="5"/>
            </a:pPr>
            <a:r>
              <a:rPr lang="zh-CN" altLang="en-US" sz="4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东边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en-US" altLang="zh-CN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dōngbian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N        east</a:t>
            </a:r>
          </a:p>
          <a:p>
            <a:pPr marL="742950" lvl="0" indent="-742950">
              <a:lnSpc>
                <a:spcPct val="15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 startAt="5"/>
            </a:pPr>
            <a:r>
              <a:rPr lang="zh-CN" altLang="en-US" sz="4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号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en-US" altLang="zh-CN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hào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N        number</a:t>
            </a:r>
          </a:p>
          <a:p>
            <a:pPr marL="514350" lvl="0" indent="-514350">
              <a:lnSpc>
                <a:spcPct val="15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 startAt="5"/>
            </a:pPr>
            <a:endParaRPr lang="en-US" altLang="zh-CN" sz="24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83AF6468-B67A-4770-92DC-296784ADDD1F}"/>
              </a:ext>
            </a:extLst>
          </p:cNvPr>
          <p:cNvSpPr txBox="1">
            <a:spLocks/>
          </p:cNvSpPr>
          <p:nvPr/>
        </p:nvSpPr>
        <p:spPr>
          <a:xfrm>
            <a:off x="5854535" y="262014"/>
            <a:ext cx="8915416" cy="5481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lnSpc>
                <a:spcPct val="130000"/>
              </a:lnSpc>
              <a:spcBef>
                <a:spcPts val="0"/>
              </a:spcBef>
              <a:buFont typeface="+mj-lt"/>
              <a:buAutoNum type="arabicPeriod" startAt="10"/>
            </a:pPr>
            <a:r>
              <a:rPr lang="zh-CN" altLang="en-US" sz="29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〇           </a:t>
            </a:r>
            <a:r>
              <a:rPr lang="en-US" altLang="zh-CN" sz="14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línɡ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Num         zero</a:t>
            </a:r>
          </a:p>
          <a:p>
            <a:pPr marL="742950" indent="-742950">
              <a:lnSpc>
                <a:spcPct val="130000"/>
              </a:lnSpc>
              <a:spcBef>
                <a:spcPts val="0"/>
              </a:spcBef>
              <a:buFont typeface="+mj-lt"/>
              <a:buAutoNum type="arabicPeriod" startAt="10"/>
            </a:pPr>
            <a:r>
              <a:rPr lang="zh-CN" altLang="en-US" sz="29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室           </a:t>
            </a:r>
            <a:r>
              <a:rPr lang="en-US" altLang="zh-CN" sz="14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shì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N              room</a:t>
            </a:r>
          </a:p>
          <a:p>
            <a:pPr marL="742950" indent="-742950">
              <a:lnSpc>
                <a:spcPct val="130000"/>
              </a:lnSpc>
              <a:spcBef>
                <a:spcPts val="0"/>
              </a:spcBef>
              <a:buFont typeface="+mj-lt"/>
              <a:buAutoNum type="arabicPeriod" startAt="10"/>
            </a:pPr>
            <a:r>
              <a:rPr lang="zh-CN" altLang="en-US" sz="29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星期天   </a:t>
            </a:r>
            <a:r>
              <a:rPr lang="en-US" altLang="zh-CN" sz="14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xīnɡqītiān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N             Sunday</a:t>
            </a:r>
          </a:p>
          <a:p>
            <a:pPr marL="742950" indent="-742950">
              <a:lnSpc>
                <a:spcPct val="130000"/>
              </a:lnSpc>
              <a:spcBef>
                <a:spcPts val="0"/>
              </a:spcBef>
              <a:buFont typeface="+mj-lt"/>
              <a:buAutoNum type="arabicPeriod" startAt="10"/>
            </a:pPr>
            <a:r>
              <a:rPr lang="zh-CN" altLang="en-US" sz="29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在           </a:t>
            </a:r>
            <a:r>
              <a:rPr lang="en-US" altLang="zh-CN" sz="14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zài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 Prep         in/at/on</a:t>
            </a:r>
          </a:p>
          <a:p>
            <a:pPr marL="742950" indent="-742950">
              <a:lnSpc>
                <a:spcPct val="130000"/>
              </a:lnSpc>
              <a:spcBef>
                <a:spcPts val="0"/>
              </a:spcBef>
              <a:buFont typeface="+mj-lt"/>
              <a:buAutoNum type="arabicPeriod" startAt="10"/>
            </a:pPr>
            <a:r>
              <a:rPr lang="zh-CN" altLang="en-US" sz="29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等           </a:t>
            </a:r>
            <a:r>
              <a:rPr lang="en-US" altLang="zh-CN" sz="14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děnɡ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V            to wait 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3345FD8-ABDA-40E7-8AC3-E1E08D3325CB}"/>
              </a:ext>
            </a:extLst>
          </p:cNvPr>
          <p:cNvSpPr/>
          <p:nvPr/>
        </p:nvSpPr>
        <p:spPr>
          <a:xfrm>
            <a:off x="443128" y="262014"/>
            <a:ext cx="1693867" cy="5366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生词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48BDAD7-BE83-4CE8-8BCF-70C44C2A3D30}"/>
              </a:ext>
            </a:extLst>
          </p:cNvPr>
          <p:cNvSpPr/>
          <p:nvPr/>
        </p:nvSpPr>
        <p:spPr>
          <a:xfrm>
            <a:off x="5950721" y="3251449"/>
            <a:ext cx="1693867" cy="5366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语法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C0C7561-F419-40F9-9CBC-BC467E76B838}"/>
              </a:ext>
            </a:extLst>
          </p:cNvPr>
          <p:cNvSpPr/>
          <p:nvPr/>
        </p:nvSpPr>
        <p:spPr>
          <a:xfrm>
            <a:off x="5950721" y="3788050"/>
            <a:ext cx="6096000" cy="25958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0" indent="-742950" defTabSz="914400">
              <a:lnSpc>
                <a:spcPct val="150000"/>
              </a:lnSpc>
              <a:buClr>
                <a:srgbClr val="D34817">
                  <a:lumMod val="75000"/>
                </a:srgbClr>
              </a:buClr>
              <a:buSzPct val="85000"/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语气助词：吧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(2)  </a:t>
            </a:r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modal particle “</a:t>
            </a:r>
            <a:r>
              <a:rPr lang="zh-CN" alt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吧</a:t>
            </a:r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”(2)</a:t>
            </a:r>
          </a:p>
          <a:p>
            <a:pPr marL="742950" lvl="0" indent="-742950" defTabSz="914400">
              <a:lnSpc>
                <a:spcPct val="150000"/>
              </a:lnSpc>
              <a:buClr>
                <a:srgbClr val="D34817">
                  <a:lumMod val="75000"/>
                </a:srgbClr>
              </a:buClr>
              <a:buSzPct val="85000"/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动词：离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en-US" altLang="zh-CN" sz="1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            </a:t>
            </a:r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verb “</a:t>
            </a:r>
            <a:r>
              <a:rPr lang="zh-CN" alt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离</a:t>
            </a:r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</a:p>
          <a:p>
            <a:pPr marL="742950" lvl="0" indent="-742950" defTabSz="914400">
              <a:lnSpc>
                <a:spcPct val="150000"/>
              </a:lnSpc>
              <a:buClr>
                <a:srgbClr val="D34817">
                  <a:lumMod val="75000"/>
                </a:srgbClr>
              </a:buClr>
              <a:buSzPct val="85000"/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星期表达法 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</a:t>
            </a:r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expression of days of a week</a:t>
            </a:r>
          </a:p>
          <a:p>
            <a:pPr marL="742950" indent="-742950" defTabSz="914400">
              <a:lnSpc>
                <a:spcPct val="150000"/>
              </a:lnSpc>
              <a:buClr>
                <a:srgbClr val="D34817">
                  <a:lumMod val="75000"/>
                </a:srgbClr>
              </a:buClr>
              <a:buSzPct val="85000"/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介词：在               </a:t>
            </a:r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preposition “</a:t>
            </a:r>
            <a:r>
              <a:rPr lang="zh-CN" alt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在</a:t>
            </a:r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19191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6287299" y="2817183"/>
            <a:ext cx="4318928" cy="3749040"/>
          </a:xfrm>
        </p:spPr>
        <p:txBody>
          <a:bodyPr>
            <a:normAutofit/>
          </a:bodyPr>
          <a:lstStyle/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看书？</a:t>
            </a:r>
            <a:r>
              <a:rPr lang="zh-CN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看电影？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学汉语？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endParaRPr lang="en-US" altLang="zh-CN" sz="4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861233" y="1542288"/>
            <a:ext cx="3376424" cy="9144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在 </a:t>
            </a:r>
            <a:r>
              <a:rPr lang="en-US" altLang="zh-CN" sz="4000" dirty="0">
                <a:latin typeface="黑体" panose="02010609060101010101" pitchFamily="49" charset="-122"/>
                <a:ea typeface="黑体" panose="02010609060101010101" pitchFamily="49" charset="-122"/>
              </a:rPr>
              <a:t>+  </a:t>
            </a:r>
            <a:r>
              <a:rPr lang="zh-CN" altLang="en-US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地方</a:t>
            </a:r>
          </a:p>
        </p:txBody>
      </p:sp>
      <p:sp>
        <p:nvSpPr>
          <p:cNvPr id="9" name="矩形 8"/>
          <p:cNvSpPr/>
          <p:nvPr/>
        </p:nvSpPr>
        <p:spPr>
          <a:xfrm>
            <a:off x="5237658" y="1542288"/>
            <a:ext cx="2861072" cy="9144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latin typeface="黑体" panose="02010609060101010101" pitchFamily="49" charset="-122"/>
                <a:ea typeface="黑体" panose="02010609060101010101" pitchFamily="49" charset="-122"/>
              </a:rPr>
              <a:t>+ </a:t>
            </a:r>
            <a:r>
              <a:rPr lang="en-US" altLang="zh-CN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V</a:t>
            </a:r>
            <a:endParaRPr lang="zh-CN" altLang="en-US" sz="40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内容占位符 2"/>
          <p:cNvSpPr txBox="1">
            <a:spLocks/>
          </p:cNvSpPr>
          <p:nvPr/>
        </p:nvSpPr>
        <p:spPr>
          <a:xfrm>
            <a:off x="3341309" y="2839764"/>
            <a:ext cx="4318928" cy="3749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图书馆</a:t>
            </a:r>
            <a:r>
              <a:rPr lang="zh-CN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电影院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山东大学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Font typeface="Wingdings" pitchFamily="2" charset="2"/>
              <a:buNone/>
            </a:pP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Font typeface="Wingdings" pitchFamily="2" charset="2"/>
              <a:buNone/>
            </a:pPr>
            <a:endParaRPr lang="en-US" altLang="zh-CN" sz="4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94930" y="3007707"/>
            <a:ext cx="2697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她 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在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940190" y="3983817"/>
            <a:ext cx="2697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他们 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在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86937" y="4959927"/>
            <a:ext cx="2697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留学生 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在</a:t>
            </a:r>
          </a:p>
        </p:txBody>
      </p:sp>
      <p:sp>
        <p:nvSpPr>
          <p:cNvPr id="16" name="矩形 15"/>
          <p:cNvSpPr/>
          <p:nvPr/>
        </p:nvSpPr>
        <p:spPr>
          <a:xfrm>
            <a:off x="3365852" y="2995319"/>
            <a:ext cx="2312844" cy="266010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？</a:t>
            </a:r>
          </a:p>
        </p:txBody>
      </p:sp>
      <p:sp>
        <p:nvSpPr>
          <p:cNvPr id="17" name="矩形 16"/>
          <p:cNvSpPr/>
          <p:nvPr/>
        </p:nvSpPr>
        <p:spPr>
          <a:xfrm>
            <a:off x="3365852" y="2981562"/>
            <a:ext cx="2312844" cy="26620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哪儿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21FA2782-173A-471B-BE70-0C76FF76E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8832" y="180901"/>
            <a:ext cx="3076359" cy="205243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DD15788C-671C-45BF-992B-FF095F10B1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8832" y="2422129"/>
            <a:ext cx="3076359" cy="205193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9B44E55A-CC84-4BDB-8623-976D380CB4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9407" y="4624663"/>
            <a:ext cx="3025656" cy="201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84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97818C7-3527-4DBC-81BF-9214CA731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1971" y="4640580"/>
            <a:ext cx="10058400" cy="651510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米雪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家等她朋友。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D85E759-BF7E-470E-A4E8-6AFF298E1321}"/>
              </a:ext>
            </a:extLst>
          </p:cNvPr>
          <p:cNvSpPr/>
          <p:nvPr/>
        </p:nvSpPr>
        <p:spPr>
          <a:xfrm>
            <a:off x="3522344" y="3297555"/>
            <a:ext cx="1573530" cy="6515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她朋友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77F4BDF-DF8B-40F0-8006-7352FC8621C3}"/>
              </a:ext>
            </a:extLst>
          </p:cNvPr>
          <p:cNvSpPr/>
          <p:nvPr/>
        </p:nvSpPr>
        <p:spPr>
          <a:xfrm>
            <a:off x="1805940" y="3297555"/>
            <a:ext cx="914400" cy="6515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等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60C5280-332A-4876-B579-52B55BED4F26}"/>
              </a:ext>
            </a:extLst>
          </p:cNvPr>
          <p:cNvSpPr/>
          <p:nvPr/>
        </p:nvSpPr>
        <p:spPr>
          <a:xfrm>
            <a:off x="3587114" y="853440"/>
            <a:ext cx="914400" cy="6515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我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7B6D22C-96F2-4F6D-8889-8FC890748B66}"/>
              </a:ext>
            </a:extLst>
          </p:cNvPr>
          <p:cNvSpPr/>
          <p:nvPr/>
        </p:nvSpPr>
        <p:spPr>
          <a:xfrm>
            <a:off x="1805940" y="834390"/>
            <a:ext cx="914400" cy="6515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在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F44DC63-DD1D-4A37-8FA1-2E400C3B05DC}"/>
              </a:ext>
            </a:extLst>
          </p:cNvPr>
          <p:cNvSpPr/>
          <p:nvPr/>
        </p:nvSpPr>
        <p:spPr>
          <a:xfrm>
            <a:off x="5095874" y="857250"/>
            <a:ext cx="1223009" cy="6515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饭馆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B193184-C1FA-446D-892E-375228F599E2}"/>
              </a:ext>
            </a:extLst>
          </p:cNvPr>
          <p:cNvSpPr/>
          <p:nvPr/>
        </p:nvSpPr>
        <p:spPr>
          <a:xfrm>
            <a:off x="6812280" y="857250"/>
            <a:ext cx="1223010" cy="6515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吃饭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CAF0A62-B5C3-416F-8C8A-2E7DF78B6F11}"/>
              </a:ext>
            </a:extLst>
          </p:cNvPr>
          <p:cNvSpPr/>
          <p:nvPr/>
        </p:nvSpPr>
        <p:spPr>
          <a:xfrm>
            <a:off x="8416290" y="857250"/>
            <a:ext cx="2099310" cy="6515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和朋友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403834D-0655-4FCF-8038-40AB9B6A8A7B}"/>
              </a:ext>
            </a:extLst>
          </p:cNvPr>
          <p:cNvSpPr/>
          <p:nvPr/>
        </p:nvSpPr>
        <p:spPr>
          <a:xfrm>
            <a:off x="7679054" y="3316605"/>
            <a:ext cx="914400" cy="6515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家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0ACA923-852C-4FB0-B3E2-775BCE432F79}"/>
              </a:ext>
            </a:extLst>
          </p:cNvPr>
          <p:cNvSpPr/>
          <p:nvPr/>
        </p:nvSpPr>
        <p:spPr>
          <a:xfrm>
            <a:off x="5897880" y="3297555"/>
            <a:ext cx="914400" cy="6515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在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6DD92F2F-3EE5-4EC5-97F4-23572919EB10}"/>
              </a:ext>
            </a:extLst>
          </p:cNvPr>
          <p:cNvSpPr/>
          <p:nvPr/>
        </p:nvSpPr>
        <p:spPr>
          <a:xfrm>
            <a:off x="9395460" y="3297555"/>
            <a:ext cx="1120140" cy="6515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米雪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8802242-3EB3-4705-8207-4A44E0A293BE}"/>
              </a:ext>
            </a:extLst>
          </p:cNvPr>
          <p:cNvSpPr/>
          <p:nvPr/>
        </p:nvSpPr>
        <p:spPr>
          <a:xfrm>
            <a:off x="1651971" y="1983155"/>
            <a:ext cx="53142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我和朋友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饭馆吃饭。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037282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FC5C345-8252-4D60-A86B-7A5F8D093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043" y="2029265"/>
            <a:ext cx="6358859" cy="2992902"/>
          </a:xfrm>
          <a:prstGeom prst="rect">
            <a:avLst/>
          </a:prstGeom>
        </p:spPr>
      </p:pic>
      <p:sp>
        <p:nvSpPr>
          <p:cNvPr id="7" name="标题 4">
            <a:extLst>
              <a:ext uri="{FF2B5EF4-FFF2-40B4-BE49-F238E27FC236}">
                <a16:creationId xmlns:a16="http://schemas.microsoft.com/office/drawing/2014/main" id="{E3D51FFF-2B43-4B9A-8DF4-B13D23BA5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9432" y="1601778"/>
            <a:ext cx="2481349" cy="1737360"/>
          </a:xfrm>
        </p:spPr>
        <p:txBody>
          <a:bodyPr>
            <a:normAutofit/>
          </a:bodyPr>
          <a:lstStyle/>
          <a:p>
            <a:pPr algn="ctr"/>
            <a:r>
              <a:rPr lang="zh-CN" altLang="en-US" sz="8000" dirty="0">
                <a:solidFill>
                  <a:schemeClr val="accent1">
                    <a:lumMod val="75000"/>
                  </a:schemeClr>
                </a:solidFill>
              </a:rPr>
              <a:t>小结</a:t>
            </a:r>
          </a:p>
        </p:txBody>
      </p:sp>
      <p:sp>
        <p:nvSpPr>
          <p:cNvPr id="8" name="文本占位符 6">
            <a:extLst>
              <a:ext uri="{FF2B5EF4-FFF2-40B4-BE49-F238E27FC236}">
                <a16:creationId xmlns:a16="http://schemas.microsoft.com/office/drawing/2014/main" id="{A1E82F00-A4ED-46BD-B8F2-4EBA89A179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40832" y="3968529"/>
            <a:ext cx="3703320" cy="2107276"/>
          </a:xfrm>
        </p:spPr>
        <p:txBody>
          <a:bodyPr>
            <a:normAutofit/>
          </a:bodyPr>
          <a:lstStyle/>
          <a:p>
            <a:r>
              <a:rPr lang="en-US" altLang="zh-CN" sz="4800" i="1" dirty="0">
                <a:solidFill>
                  <a:schemeClr val="tx2">
                    <a:lumMod val="75000"/>
                  </a:schemeClr>
                </a:solidFill>
              </a:rPr>
              <a:t>SUMMARY</a:t>
            </a:r>
            <a:endParaRPr lang="zh-CN" altLang="en-US" sz="48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7558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3128" y="798615"/>
            <a:ext cx="5411407" cy="5787735"/>
          </a:xfrm>
        </p:spPr>
        <p:txBody>
          <a:bodyPr>
            <a:normAutofit fontScale="62500" lnSpcReduction="20000"/>
          </a:bodyPr>
          <a:lstStyle/>
          <a:p>
            <a:pPr marL="742950" lvl="0" indent="-742950">
              <a:lnSpc>
                <a:spcPct val="15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4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周末</a:t>
            </a:r>
            <a:r>
              <a:rPr lang="zh-CN" altLang="en-US" sz="37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en-US" altLang="zh-CN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zhōumò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N         weekend</a:t>
            </a:r>
          </a:p>
          <a:p>
            <a:pPr marL="742950" indent="-7429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46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一起</a:t>
            </a:r>
            <a:r>
              <a:rPr lang="zh-CN" altLang="en-US" sz="40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en-US" altLang="zh-CN" sz="2400" dirty="0" err="1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yìqǐ</a:t>
            </a:r>
            <a:r>
              <a:rPr lang="en-US" altLang="zh-CN" sz="24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Adv    together</a:t>
            </a:r>
            <a:endParaRPr lang="en-US" altLang="zh-CN" sz="4000" dirty="0">
              <a:solidFill>
                <a:srgbClr val="009999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742950" indent="-7429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4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来 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</a:t>
            </a:r>
            <a:r>
              <a:rPr lang="en-US" altLang="zh-CN" sz="24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lái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         to come</a:t>
            </a:r>
          </a:p>
          <a:p>
            <a:pPr marL="742950" indent="-7429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46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玩儿</a:t>
            </a:r>
            <a:r>
              <a:rPr lang="zh-CN" altLang="en-US" sz="40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en-US" altLang="zh-CN" sz="2400" dirty="0" err="1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wánr</a:t>
            </a:r>
            <a:r>
              <a:rPr lang="en-US" altLang="zh-CN" sz="24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V         to play; to have fun;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4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                                              to amuse oneself</a:t>
            </a:r>
          </a:p>
          <a:p>
            <a:pPr marL="742950" lvl="0" indent="-742950">
              <a:lnSpc>
                <a:spcPct val="15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 startAt="5"/>
            </a:pPr>
            <a:r>
              <a:rPr lang="zh-CN" altLang="en-US" sz="4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离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en-US" altLang="zh-CN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lí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V         be away from</a:t>
            </a:r>
            <a:endParaRPr lang="en-US" altLang="zh-CN" sz="40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742950" lvl="0" indent="-742950">
              <a:lnSpc>
                <a:spcPct val="15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 startAt="5"/>
            </a:pPr>
            <a:r>
              <a:rPr lang="zh-CN" altLang="en-US" sz="4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学校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en-US" altLang="zh-CN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xuéxiào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N         school</a:t>
            </a:r>
          </a:p>
          <a:p>
            <a:pPr marL="742950" lvl="0" indent="-742950">
              <a:lnSpc>
                <a:spcPct val="15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 startAt="5"/>
            </a:pPr>
            <a:r>
              <a:rPr lang="zh-CN" altLang="en-US" sz="4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远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en-US" altLang="zh-CN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yuǎn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A         far</a:t>
            </a:r>
          </a:p>
          <a:p>
            <a:pPr marL="742950" lvl="0" indent="-742950">
              <a:lnSpc>
                <a:spcPct val="15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 startAt="5"/>
            </a:pPr>
            <a:r>
              <a:rPr lang="zh-CN" altLang="en-US" sz="4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东边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en-US" altLang="zh-CN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dōngbian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N        east</a:t>
            </a:r>
          </a:p>
          <a:p>
            <a:pPr marL="742950" lvl="0" indent="-742950">
              <a:lnSpc>
                <a:spcPct val="15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 startAt="5"/>
            </a:pPr>
            <a:r>
              <a:rPr lang="zh-CN" altLang="en-US" sz="4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号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en-US" altLang="zh-CN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hào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N        number</a:t>
            </a:r>
          </a:p>
          <a:p>
            <a:pPr marL="514350" lvl="0" indent="-514350">
              <a:lnSpc>
                <a:spcPct val="15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 startAt="5"/>
            </a:pPr>
            <a:endParaRPr lang="en-US" altLang="zh-CN" sz="24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83AF6468-B67A-4770-92DC-296784ADDD1F}"/>
              </a:ext>
            </a:extLst>
          </p:cNvPr>
          <p:cNvSpPr txBox="1">
            <a:spLocks/>
          </p:cNvSpPr>
          <p:nvPr/>
        </p:nvSpPr>
        <p:spPr>
          <a:xfrm>
            <a:off x="5854535" y="262014"/>
            <a:ext cx="8915416" cy="5481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lnSpc>
                <a:spcPct val="130000"/>
              </a:lnSpc>
              <a:spcBef>
                <a:spcPts val="0"/>
              </a:spcBef>
              <a:buFont typeface="+mj-lt"/>
              <a:buAutoNum type="arabicPeriod" startAt="10"/>
            </a:pPr>
            <a:r>
              <a:rPr lang="zh-CN" altLang="en-US" sz="29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〇           </a:t>
            </a:r>
            <a:r>
              <a:rPr lang="en-US" altLang="zh-CN" sz="14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línɡ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Num         zero</a:t>
            </a:r>
          </a:p>
          <a:p>
            <a:pPr marL="742950" indent="-742950">
              <a:lnSpc>
                <a:spcPct val="130000"/>
              </a:lnSpc>
              <a:spcBef>
                <a:spcPts val="0"/>
              </a:spcBef>
              <a:buFont typeface="+mj-lt"/>
              <a:buAutoNum type="arabicPeriod" startAt="10"/>
            </a:pPr>
            <a:r>
              <a:rPr lang="zh-CN" altLang="en-US" sz="29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室           </a:t>
            </a:r>
            <a:r>
              <a:rPr lang="en-US" altLang="zh-CN" sz="14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shì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N              room</a:t>
            </a:r>
          </a:p>
          <a:p>
            <a:pPr marL="742950" indent="-742950">
              <a:lnSpc>
                <a:spcPct val="130000"/>
              </a:lnSpc>
              <a:spcBef>
                <a:spcPts val="0"/>
              </a:spcBef>
              <a:buFont typeface="+mj-lt"/>
              <a:buAutoNum type="arabicPeriod" startAt="10"/>
            </a:pPr>
            <a:r>
              <a:rPr lang="zh-CN" altLang="en-US" sz="29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星期天   </a:t>
            </a:r>
            <a:r>
              <a:rPr lang="en-US" altLang="zh-CN" sz="14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xīnɡqītiān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N             Sunday</a:t>
            </a:r>
          </a:p>
          <a:p>
            <a:pPr marL="742950" indent="-742950">
              <a:lnSpc>
                <a:spcPct val="130000"/>
              </a:lnSpc>
              <a:spcBef>
                <a:spcPts val="0"/>
              </a:spcBef>
              <a:buFont typeface="+mj-lt"/>
              <a:buAutoNum type="arabicPeriod" startAt="10"/>
            </a:pPr>
            <a:r>
              <a:rPr lang="zh-CN" altLang="en-US" sz="29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在           </a:t>
            </a:r>
            <a:r>
              <a:rPr lang="en-US" altLang="zh-CN" sz="14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zài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 Prep         in/at/on</a:t>
            </a:r>
          </a:p>
          <a:p>
            <a:pPr marL="742950" indent="-742950">
              <a:lnSpc>
                <a:spcPct val="130000"/>
              </a:lnSpc>
              <a:spcBef>
                <a:spcPts val="0"/>
              </a:spcBef>
              <a:buFont typeface="+mj-lt"/>
              <a:buAutoNum type="arabicPeriod" startAt="10"/>
            </a:pPr>
            <a:r>
              <a:rPr lang="zh-CN" altLang="en-US" sz="29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等           </a:t>
            </a:r>
            <a:r>
              <a:rPr lang="en-US" altLang="zh-CN" sz="1400" dirty="0" err="1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děnɡ</a:t>
            </a:r>
            <a:r>
              <a:rPr lang="en-US" altLang="zh-CN" sz="14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V            to wait 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3345FD8-ABDA-40E7-8AC3-E1E08D3325CB}"/>
              </a:ext>
            </a:extLst>
          </p:cNvPr>
          <p:cNvSpPr/>
          <p:nvPr/>
        </p:nvSpPr>
        <p:spPr>
          <a:xfrm>
            <a:off x="443128" y="262014"/>
            <a:ext cx="1693867" cy="5366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生词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48BDAD7-BE83-4CE8-8BCF-70C44C2A3D30}"/>
              </a:ext>
            </a:extLst>
          </p:cNvPr>
          <p:cNvSpPr/>
          <p:nvPr/>
        </p:nvSpPr>
        <p:spPr>
          <a:xfrm>
            <a:off x="5950721" y="3251449"/>
            <a:ext cx="1693867" cy="5366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语法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C0C7561-F419-40F9-9CBC-BC467E76B838}"/>
              </a:ext>
            </a:extLst>
          </p:cNvPr>
          <p:cNvSpPr/>
          <p:nvPr/>
        </p:nvSpPr>
        <p:spPr>
          <a:xfrm>
            <a:off x="5950721" y="3788050"/>
            <a:ext cx="6096000" cy="25958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0" indent="-742950" defTabSz="914400">
              <a:lnSpc>
                <a:spcPct val="150000"/>
              </a:lnSpc>
              <a:buClr>
                <a:srgbClr val="D34817">
                  <a:lumMod val="75000"/>
                </a:srgbClr>
              </a:buClr>
              <a:buSzPct val="85000"/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语气助词：吧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(2)  </a:t>
            </a:r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modal particle “</a:t>
            </a:r>
            <a:r>
              <a:rPr lang="zh-CN" alt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吧</a:t>
            </a:r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”(2)</a:t>
            </a:r>
          </a:p>
          <a:p>
            <a:pPr marL="742950" lvl="0" indent="-742950" defTabSz="914400">
              <a:lnSpc>
                <a:spcPct val="150000"/>
              </a:lnSpc>
              <a:buClr>
                <a:srgbClr val="D34817">
                  <a:lumMod val="75000"/>
                </a:srgbClr>
              </a:buClr>
              <a:buSzPct val="85000"/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动词：离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en-US" altLang="zh-CN" sz="1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            </a:t>
            </a:r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verb “</a:t>
            </a:r>
            <a:r>
              <a:rPr lang="zh-CN" alt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离</a:t>
            </a:r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</a:p>
          <a:p>
            <a:pPr marL="742950" lvl="0" indent="-742950" defTabSz="914400">
              <a:lnSpc>
                <a:spcPct val="150000"/>
              </a:lnSpc>
              <a:buClr>
                <a:srgbClr val="D34817">
                  <a:lumMod val="75000"/>
                </a:srgbClr>
              </a:buClr>
              <a:buSzPct val="85000"/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星期表达法 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</a:t>
            </a:r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expression of days of a week</a:t>
            </a:r>
          </a:p>
          <a:p>
            <a:pPr marL="742950" indent="-742950" defTabSz="914400">
              <a:lnSpc>
                <a:spcPct val="150000"/>
              </a:lnSpc>
              <a:buClr>
                <a:srgbClr val="D34817">
                  <a:lumMod val="75000"/>
                </a:srgbClr>
              </a:buClr>
              <a:buSzPct val="85000"/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介词：在               </a:t>
            </a:r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preposition “</a:t>
            </a:r>
            <a:r>
              <a:rPr lang="zh-CN" alt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在</a:t>
            </a:r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14798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17D2F89-55C8-4349-83DA-F9B484F74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723" y="1485961"/>
            <a:ext cx="5504329" cy="412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430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969432" y="1601778"/>
            <a:ext cx="2481349" cy="1737360"/>
          </a:xfrm>
        </p:spPr>
        <p:txBody>
          <a:bodyPr>
            <a:normAutofit/>
          </a:bodyPr>
          <a:lstStyle/>
          <a:p>
            <a:pPr algn="ctr"/>
            <a:r>
              <a:rPr lang="zh-CN" altLang="en-US" sz="8000" dirty="0">
                <a:solidFill>
                  <a:schemeClr val="accent1">
                    <a:lumMod val="75000"/>
                  </a:schemeClr>
                </a:solidFill>
              </a:rPr>
              <a:t>生词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/>
          </p:nvPr>
        </p:nvSpPr>
        <p:spPr>
          <a:xfrm>
            <a:off x="8969432" y="4094498"/>
            <a:ext cx="3703320" cy="2107276"/>
          </a:xfrm>
        </p:spPr>
        <p:txBody>
          <a:bodyPr>
            <a:normAutofit/>
          </a:bodyPr>
          <a:lstStyle/>
          <a:p>
            <a:r>
              <a:rPr lang="en-US" altLang="zh-CN" sz="4800" i="1" dirty="0">
                <a:solidFill>
                  <a:schemeClr val="tx2">
                    <a:lumMod val="75000"/>
                  </a:schemeClr>
                </a:solidFill>
              </a:rPr>
              <a:t>WORDS</a:t>
            </a:r>
            <a:endParaRPr lang="zh-CN" altLang="en-US" sz="4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EFF9B55-E66C-4271-91F8-14CF0AC7A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211" y="1245209"/>
            <a:ext cx="5965262" cy="397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49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BA0B5B7-B24B-41B3-9500-B7363C5F8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809" y="2125027"/>
            <a:ext cx="8451342" cy="405079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我们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周末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没有课。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这个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周末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我想 </a:t>
            </a:r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  </a:t>
            </a:r>
            <a:r>
              <a:rPr lang="en-US" altLang="zh-CN" sz="4000" u="sng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+ V     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40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           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在宿舍睡觉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40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            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去看电影</a:t>
            </a: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B54E1A5D-0406-4F55-9E10-758400DB067B}"/>
              </a:ext>
            </a:extLst>
          </p:cNvPr>
          <p:cNvSpPr/>
          <p:nvPr/>
        </p:nvSpPr>
        <p:spPr>
          <a:xfrm>
            <a:off x="446809" y="290945"/>
            <a:ext cx="2148110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周末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6ADBBA0-31EB-4A77-B4A3-74B816E789F7}"/>
              </a:ext>
            </a:extLst>
          </p:cNvPr>
          <p:cNvSpPr/>
          <p:nvPr/>
        </p:nvSpPr>
        <p:spPr>
          <a:xfrm>
            <a:off x="2655073" y="941108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1517DF7-C2AA-4E42-902E-21CF3BD1F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297" y="2022157"/>
            <a:ext cx="3806190" cy="260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46809" y="290945"/>
            <a:ext cx="2148110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一起</a:t>
            </a:r>
          </a:p>
        </p:txBody>
      </p:sp>
      <p:sp>
        <p:nvSpPr>
          <p:cNvPr id="3" name="矩形 2"/>
          <p:cNvSpPr/>
          <p:nvPr/>
        </p:nvSpPr>
        <p:spPr>
          <a:xfrm>
            <a:off x="1114513" y="1890471"/>
            <a:ext cx="6468437" cy="9450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周末，他和同学一起 </a:t>
            </a:r>
            <a:r>
              <a:rPr lang="zh-CN" altLang="en-US" sz="4000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学习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7" name="矩形 6"/>
          <p:cNvSpPr/>
          <p:nvPr/>
        </p:nvSpPr>
        <p:spPr>
          <a:xfrm>
            <a:off x="5461697" y="2994754"/>
            <a:ext cx="1885334" cy="18045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36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吃    饭</a:t>
            </a:r>
            <a:endParaRPr lang="en-US" altLang="zh-CN" sz="3600" b="1" dirty="0"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6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看电影</a:t>
            </a:r>
            <a:endParaRPr lang="en-US" altLang="zh-CN" sz="3600" b="1" dirty="0"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9A7A11B-2355-4A42-991E-A3BB77AC5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4011" y="622455"/>
            <a:ext cx="2761727" cy="110956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C91FCE8-22D9-4CF3-A4BF-51F3E725FB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7765" y="2349604"/>
            <a:ext cx="1198336" cy="386130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0E09D19-3515-4774-AEA4-9B8CA63C4B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1637" y="2295756"/>
            <a:ext cx="1094258" cy="3969004"/>
          </a:xfrm>
          <a:prstGeom prst="rect">
            <a:avLst/>
          </a:prstGeom>
        </p:spPr>
      </p:pic>
      <p:sp>
        <p:nvSpPr>
          <p:cNvPr id="12" name="对话气泡: 圆角矩形 11">
            <a:extLst>
              <a:ext uri="{FF2B5EF4-FFF2-40B4-BE49-F238E27FC236}">
                <a16:creationId xmlns:a16="http://schemas.microsoft.com/office/drawing/2014/main" id="{A11F6A4A-3C80-4F95-9E84-EC42EAA70358}"/>
              </a:ext>
            </a:extLst>
          </p:cNvPr>
          <p:cNvSpPr/>
          <p:nvPr/>
        </p:nvSpPr>
        <p:spPr>
          <a:xfrm>
            <a:off x="7513108" y="1450991"/>
            <a:ext cx="2427649" cy="562063"/>
          </a:xfrm>
          <a:prstGeom prst="wedgeRoundRectCallout">
            <a:avLst>
              <a:gd name="adj1" fmla="val -5448"/>
              <a:gd name="adj2" fmla="val 9981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我们去图书馆。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BAC8951-AC00-4357-A02D-23DD1EDC46B4}"/>
              </a:ext>
            </a:extLst>
          </p:cNvPr>
          <p:cNvSpPr/>
          <p:nvPr/>
        </p:nvSpPr>
        <p:spPr>
          <a:xfrm>
            <a:off x="2655073" y="941108"/>
            <a:ext cx="715260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Adv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8CF2DA6B-41A1-432E-B84F-C4B272A10B5F}"/>
              </a:ext>
            </a:extLst>
          </p:cNvPr>
          <p:cNvSpPr/>
          <p:nvPr/>
        </p:nvSpPr>
        <p:spPr>
          <a:xfrm>
            <a:off x="1114513" y="4971890"/>
            <a:ext cx="6853158" cy="9450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李白和马小军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一起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去图书馆。</a:t>
            </a:r>
          </a:p>
        </p:txBody>
      </p:sp>
    </p:spTree>
    <p:extLst>
      <p:ext uri="{BB962C8B-B14F-4D97-AF65-F5344CB8AC3E}">
        <p14:creationId xmlns:p14="http://schemas.microsoft.com/office/powerpoint/2010/main" val="101731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12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46809" y="290945"/>
            <a:ext cx="2148110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来</a:t>
            </a:r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2208660" y="2698173"/>
            <a:ext cx="5303520" cy="46738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中国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山东大学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我的宿舍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46809" y="1618673"/>
            <a:ext cx="3879303" cy="9144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来 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+ </a:t>
            </a:r>
            <a:r>
              <a:rPr lang="en-US" altLang="zh-CN" sz="4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place</a:t>
            </a:r>
            <a:endParaRPr lang="zh-CN" altLang="en-US" sz="48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169131" y="2698173"/>
            <a:ext cx="6568440" cy="2745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我的朋友也想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来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中国留学。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很多留学生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来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山大学习汉语。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朋友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来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我的宿舍一起吃晚饭。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AADDF0D-C6B0-4E54-920F-2192B296BBD8}"/>
              </a:ext>
            </a:extLst>
          </p:cNvPr>
          <p:cNvSpPr/>
          <p:nvPr/>
        </p:nvSpPr>
        <p:spPr>
          <a:xfrm>
            <a:off x="2655073" y="941108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16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46809" y="290945"/>
            <a:ext cx="2148110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玩儿</a:t>
            </a:r>
          </a:p>
        </p:txBody>
      </p:sp>
      <p:sp>
        <p:nvSpPr>
          <p:cNvPr id="10" name="内容占位符 2"/>
          <p:cNvSpPr txBox="1">
            <a:spLocks/>
          </p:cNvSpPr>
          <p:nvPr/>
        </p:nvSpPr>
        <p:spPr>
          <a:xfrm>
            <a:off x="977113" y="1868872"/>
            <a:ext cx="9991097" cy="5055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457200">
              <a:lnSpc>
                <a:spcPct val="150000"/>
              </a:lnSpc>
              <a:spcBef>
                <a:spcPts val="0"/>
              </a:spcBef>
              <a:buClrTx/>
              <a:buSzTx/>
              <a:buNone/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玩儿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手机       </a:t>
            </a:r>
            <a:endParaRPr lang="en-US" altLang="zh-CN" sz="40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lvl="0" indent="0" defTabSz="457200">
              <a:lnSpc>
                <a:spcPct val="150000"/>
              </a:lnSpc>
              <a:spcBef>
                <a:spcPts val="0"/>
              </a:spcBef>
              <a:buClrTx/>
              <a:buSzTx/>
              <a:buNone/>
            </a:pP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去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朋友家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玩儿          </a:t>
            </a:r>
            <a:endParaRPr lang="en-US" altLang="zh-CN" sz="4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和朋友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一起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玩儿</a:t>
            </a:r>
            <a:endParaRPr lang="zh-CN" altLang="en-US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77113" y="4811706"/>
            <a:ext cx="8815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Li Bai and I will visit Beijing this weekend.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3C87DC0-9ABE-4276-95B1-40F8F891949D}"/>
              </a:ext>
            </a:extLst>
          </p:cNvPr>
          <p:cNvSpPr/>
          <p:nvPr/>
        </p:nvSpPr>
        <p:spPr>
          <a:xfrm>
            <a:off x="2523813" y="1207090"/>
            <a:ext cx="6096000" cy="498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914400">
              <a:lnSpc>
                <a:spcPct val="1500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en-US" altLang="zh-CN" sz="2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to play; to have fun; to amuse oneself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4418AA89-3A36-4AE4-A04F-8600C27C1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6301" y="333874"/>
            <a:ext cx="2450780" cy="163321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DC9B88D-685E-4806-96BD-B356C61F9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1927" y="2195110"/>
            <a:ext cx="2490307" cy="186773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42D967D-8D2F-4C41-8EC8-B52AFDEC99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2553" y="4192644"/>
            <a:ext cx="1952625" cy="1704975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4CC151C7-B79A-4280-A088-FFF4C5A5E8AD}"/>
              </a:ext>
            </a:extLst>
          </p:cNvPr>
          <p:cNvSpPr/>
          <p:nvPr/>
        </p:nvSpPr>
        <p:spPr>
          <a:xfrm>
            <a:off x="977113" y="5520615"/>
            <a:ext cx="27494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这个周末，</a:t>
            </a:r>
            <a:endParaRPr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E439F02-A4CC-4F4D-8402-5EA6DE4F44FA}"/>
              </a:ext>
            </a:extLst>
          </p:cNvPr>
          <p:cNvSpPr/>
          <p:nvPr/>
        </p:nvSpPr>
        <p:spPr>
          <a:xfrm>
            <a:off x="3335303" y="5534719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我和李白</a:t>
            </a:r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EAAE885-3DE4-47C4-AD7D-240E6C11D4F4}"/>
              </a:ext>
            </a:extLst>
          </p:cNvPr>
          <p:cNvSpPr/>
          <p:nvPr/>
        </p:nvSpPr>
        <p:spPr>
          <a:xfrm>
            <a:off x="5508967" y="5520615"/>
            <a:ext cx="3262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去北京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玩儿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FA00719-A05B-4BDF-A8E2-15201F993DE0}"/>
              </a:ext>
            </a:extLst>
          </p:cNvPr>
          <p:cNvSpPr/>
          <p:nvPr/>
        </p:nvSpPr>
        <p:spPr>
          <a:xfrm>
            <a:off x="5508967" y="5534719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600"/>
              </a:spcBef>
            </a:pP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一起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9575B0A2-DD3B-4B14-86C4-EECDD28CE469}"/>
              </a:ext>
            </a:extLst>
          </p:cNvPr>
          <p:cNvSpPr/>
          <p:nvPr/>
        </p:nvSpPr>
        <p:spPr>
          <a:xfrm>
            <a:off x="2669257" y="835614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11" name="星形: 五角 10">
            <a:extLst>
              <a:ext uri="{FF2B5EF4-FFF2-40B4-BE49-F238E27FC236}">
                <a16:creationId xmlns:a16="http://schemas.microsoft.com/office/drawing/2014/main" id="{B07EB911-27A7-4936-9D2E-E0BA57E69385}"/>
              </a:ext>
            </a:extLst>
          </p:cNvPr>
          <p:cNvSpPr/>
          <p:nvPr/>
        </p:nvSpPr>
        <p:spPr>
          <a:xfrm>
            <a:off x="9792554" y="3629951"/>
            <a:ext cx="284508" cy="301357"/>
          </a:xfrm>
          <a:prstGeom prst="star5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星形: 五角 15">
            <a:extLst>
              <a:ext uri="{FF2B5EF4-FFF2-40B4-BE49-F238E27FC236}">
                <a16:creationId xmlns:a16="http://schemas.microsoft.com/office/drawing/2014/main" id="{8A3AD0E6-C72D-41A9-B3E3-E7498AA2342E}"/>
              </a:ext>
            </a:extLst>
          </p:cNvPr>
          <p:cNvSpPr/>
          <p:nvPr/>
        </p:nvSpPr>
        <p:spPr>
          <a:xfrm>
            <a:off x="11215778" y="4245855"/>
            <a:ext cx="284508" cy="301357"/>
          </a:xfrm>
          <a:prstGeom prst="star5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47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48148E-6 L 0.09948 0.00023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6" grpId="1"/>
      <p:bldP spid="8" grpId="0"/>
      <p:bldP spid="11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957436" y="4754046"/>
            <a:ext cx="4318928" cy="1020949"/>
          </a:xfrm>
        </p:spPr>
        <p:txBody>
          <a:bodyPr>
            <a:normAutofit/>
          </a:bodyPr>
          <a:lstStyle/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们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学校</a:t>
            </a:r>
          </a:p>
        </p:txBody>
      </p:sp>
      <p:sp>
        <p:nvSpPr>
          <p:cNvPr id="2" name="椭圆 1"/>
          <p:cNvSpPr/>
          <p:nvPr/>
        </p:nvSpPr>
        <p:spPr>
          <a:xfrm>
            <a:off x="446809" y="290945"/>
            <a:ext cx="2148110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学校</a:t>
            </a:r>
          </a:p>
        </p:txBody>
      </p:sp>
      <p:sp>
        <p:nvSpPr>
          <p:cNvPr id="10" name="内容占位符 2"/>
          <p:cNvSpPr txBox="1">
            <a:spLocks/>
          </p:cNvSpPr>
          <p:nvPr/>
        </p:nvSpPr>
        <p:spPr>
          <a:xfrm>
            <a:off x="5179333" y="1440911"/>
            <a:ext cx="6449480" cy="2323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：你在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哪个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学校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学习？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：我在</a:t>
            </a:r>
            <a:r>
              <a:rPr lang="zh-CN" altLang="en-US" sz="4000" u="sng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北京大学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学习。</a:t>
            </a:r>
          </a:p>
        </p:txBody>
      </p:sp>
      <p:pic>
        <p:nvPicPr>
          <p:cNvPr id="6" name="Picture 2" descr="https://timgsa.baidu.com/timg?image&amp;quality=80&amp;size=b9999_10000&amp;sec=1567681896047&amp;di=b515f717dffe713ea5c9ea91de374931&amp;imgtype=0&amp;src=http%3A%2F%2Fwww.zhijin.com%2Fuploadfile%2F2018%2F1108%2F201811080219458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78" y="2257458"/>
            <a:ext cx="3487596" cy="2323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CB38AE40-5663-4247-B02C-92872C648755}"/>
              </a:ext>
            </a:extLst>
          </p:cNvPr>
          <p:cNvSpPr/>
          <p:nvPr/>
        </p:nvSpPr>
        <p:spPr>
          <a:xfrm>
            <a:off x="2655073" y="941108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pic>
        <p:nvPicPr>
          <p:cNvPr id="15" name="Picture 2" descr="https://timgsa.baidu.com/timg?image&amp;quality=80&amp;size=b9999_10000&amp;sec=1539161431233&amp;di=26c5ff0a4424d46a3eafc6a934ae1f85&amp;imgtype=0&amp;src=http%3A%2F%2Fgss0.baidu.com%2F9vo3dSag_xI4khGko9WTAnF6hhy%2Fzhidao%2Fpic%2Fitem%2Fe824b899a9014c08ffc69aed0c7b02087af4f4fd.jpg">
            <a:extLst>
              <a:ext uri="{FF2B5EF4-FFF2-40B4-BE49-F238E27FC236}">
                <a16:creationId xmlns:a16="http://schemas.microsoft.com/office/drawing/2014/main" id="{687A0964-1C99-4077-8151-AC9E3F40C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336" y="3764523"/>
            <a:ext cx="2482383" cy="247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B99889F6-9FE6-4E0F-9245-58420459F0F1}"/>
              </a:ext>
            </a:extLst>
          </p:cNvPr>
          <p:cNvSpPr/>
          <p:nvPr/>
        </p:nvSpPr>
        <p:spPr>
          <a:xfrm>
            <a:off x="7495167" y="4688130"/>
            <a:ext cx="1104159" cy="806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学校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8B5474BE-C496-4B65-B7A8-1757B16B57DC}"/>
              </a:ext>
            </a:extLst>
          </p:cNvPr>
          <p:cNvSpPr/>
          <p:nvPr/>
        </p:nvSpPr>
        <p:spPr>
          <a:xfrm>
            <a:off x="5370121" y="4107720"/>
            <a:ext cx="1451757" cy="80672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肯德基</a:t>
            </a:r>
            <a:r>
              <a:rPr lang="en-US" altLang="zh-CN" sz="2800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Kěndéjī</a:t>
            </a:r>
            <a:endParaRPr lang="zh-CN" altLang="en-US" sz="28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1E8B3AE2-3F4A-412C-9004-547CB9AB7B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0182" y="4914448"/>
            <a:ext cx="1461696" cy="1223908"/>
          </a:xfrm>
          <a:prstGeom prst="rect">
            <a:avLst/>
          </a:prstGeom>
        </p:spPr>
      </p:pic>
      <p:sp>
        <p:nvSpPr>
          <p:cNvPr id="19" name="内容占位符 2">
            <a:extLst>
              <a:ext uri="{FF2B5EF4-FFF2-40B4-BE49-F238E27FC236}">
                <a16:creationId xmlns:a16="http://schemas.microsoft.com/office/drawing/2014/main" id="{9CF41260-3044-4376-9FD6-AAA17662EF27}"/>
              </a:ext>
            </a:extLst>
          </p:cNvPr>
          <p:cNvSpPr txBox="1">
            <a:spLocks/>
          </p:cNvSpPr>
          <p:nvPr/>
        </p:nvSpPr>
        <p:spPr>
          <a:xfrm>
            <a:off x="8961062" y="5417089"/>
            <a:ext cx="4318928" cy="1020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学校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的西边</a:t>
            </a:r>
          </a:p>
        </p:txBody>
      </p:sp>
    </p:spTree>
    <p:extLst>
      <p:ext uri="{BB962C8B-B14F-4D97-AF65-F5344CB8AC3E}">
        <p14:creationId xmlns:p14="http://schemas.microsoft.com/office/powerpoint/2010/main" val="285957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71DE5E5-F607-4A08-99DA-BED0AF56C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1298" y="2242235"/>
            <a:ext cx="10058400" cy="405079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肯德基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Kěndéjī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不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远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麦当劳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Màidāngláo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也不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远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老师的家很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远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59D8F73B-16FC-47DB-A863-A4CB752BB24E}"/>
              </a:ext>
            </a:extLst>
          </p:cNvPr>
          <p:cNvSpPr/>
          <p:nvPr/>
        </p:nvSpPr>
        <p:spPr>
          <a:xfrm>
            <a:off x="506963" y="290945"/>
            <a:ext cx="1699027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远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AB08975-C4AC-455E-BE2A-EA24CC156977}"/>
              </a:ext>
            </a:extLst>
          </p:cNvPr>
          <p:cNvSpPr/>
          <p:nvPr/>
        </p:nvSpPr>
        <p:spPr>
          <a:xfrm>
            <a:off x="2655073" y="941108"/>
            <a:ext cx="646331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Adj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8EC2D6C-F16D-4888-9354-43A37634F340}"/>
              </a:ext>
            </a:extLst>
          </p:cNvPr>
          <p:cNvSpPr/>
          <p:nvPr/>
        </p:nvSpPr>
        <p:spPr>
          <a:xfrm>
            <a:off x="8995377" y="675216"/>
            <a:ext cx="1390030" cy="14551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学校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B865FFB-AD14-4369-B217-0563F9DB78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291" y="709612"/>
            <a:ext cx="762026" cy="63806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A55281D-CE66-4C96-9E52-95E467468C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3231" y="1432254"/>
            <a:ext cx="972146" cy="73749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171D90E7-7472-46C6-84B6-45FAB42B572A}"/>
              </a:ext>
            </a:extLst>
          </p:cNvPr>
          <p:cNvSpPr/>
          <p:nvPr/>
        </p:nvSpPr>
        <p:spPr>
          <a:xfrm>
            <a:off x="8765628" y="5857029"/>
            <a:ext cx="2406544" cy="6515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老师的家</a:t>
            </a:r>
          </a:p>
        </p:txBody>
      </p:sp>
    </p:spTree>
    <p:extLst>
      <p:ext uri="{BB962C8B-B14F-4D97-AF65-F5344CB8AC3E}">
        <p14:creationId xmlns:p14="http://schemas.microsoft.com/office/powerpoint/2010/main" val="139715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活字">
  <a:themeElements>
    <a:clrScheme name="木活字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木活字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木活字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TM03090434[[fn=木头类型]]</Template>
  <TotalTime>2389</TotalTime>
  <Words>771</Words>
  <Application>Microsoft Office PowerPoint</Application>
  <PresentationFormat>宽屏</PresentationFormat>
  <Paragraphs>214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5" baseType="lpstr">
      <vt:lpstr>等线</vt:lpstr>
      <vt:lpstr>仿宋</vt:lpstr>
      <vt:lpstr>黑体</vt:lpstr>
      <vt:lpstr>华文楷体</vt:lpstr>
      <vt:lpstr>楷体</vt:lpstr>
      <vt:lpstr>arial</vt:lpstr>
      <vt:lpstr>Rockwell</vt:lpstr>
      <vt:lpstr>Rockwell Condensed</vt:lpstr>
      <vt:lpstr>Times New Roman</vt:lpstr>
      <vt:lpstr>Wingdings</vt:lpstr>
      <vt:lpstr>木活字</vt:lpstr>
      <vt:lpstr>第5课   办公楼在哪儿</vt:lpstr>
      <vt:lpstr>PowerPoint 演示文稿</vt:lpstr>
      <vt:lpstr>生词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语法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小结</vt:lpstr>
      <vt:lpstr>PowerPoint 演示文稿</vt:lpstr>
      <vt:lpstr>PowerPoint 演示文稿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第5课   你好！</dc:title>
  <dc:creator>Pig Li</dc:creator>
  <cp:lastModifiedBy>李 昊天</cp:lastModifiedBy>
  <cp:revision>233</cp:revision>
  <dcterms:created xsi:type="dcterms:W3CDTF">2018-09-22T11:56:25Z</dcterms:created>
  <dcterms:modified xsi:type="dcterms:W3CDTF">2020-06-30T11:31:55Z</dcterms:modified>
</cp:coreProperties>
</file>