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09" r:id="rId1"/>
  </p:sldMasterIdLst>
  <p:sldIdLst>
    <p:sldId id="256" r:id="rId2"/>
    <p:sldId id="328" r:id="rId3"/>
    <p:sldId id="858" r:id="rId4"/>
    <p:sldId id="547" r:id="rId5"/>
    <p:sldId id="943" r:id="rId6"/>
    <p:sldId id="538" r:id="rId7"/>
    <p:sldId id="944" r:id="rId8"/>
    <p:sldId id="546" r:id="rId9"/>
    <p:sldId id="942" r:id="rId10"/>
    <p:sldId id="541" r:id="rId11"/>
    <p:sldId id="486" r:id="rId12"/>
    <p:sldId id="862" r:id="rId13"/>
    <p:sldId id="441" r:id="rId14"/>
    <p:sldId id="859" r:id="rId15"/>
    <p:sldId id="492" r:id="rId16"/>
    <p:sldId id="493" r:id="rId17"/>
    <p:sldId id="495" r:id="rId18"/>
    <p:sldId id="497" r:id="rId19"/>
    <p:sldId id="528" r:id="rId20"/>
    <p:sldId id="537" r:id="rId21"/>
    <p:sldId id="941" r:id="rId22"/>
    <p:sldId id="945" r:id="rId23"/>
    <p:sldId id="86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李 昊天" initials="李" lastIdx="1" clrIdx="0">
    <p:extLst>
      <p:ext uri="{19B8F6BF-5375-455C-9EA6-DF929625EA0E}">
        <p15:presenceInfo xmlns:p15="http://schemas.microsoft.com/office/powerpoint/2012/main" userId="4c536d1adb7b0c7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0000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9977" autoAdjust="0"/>
    <p:restoredTop sz="94660"/>
  </p:normalViewPr>
  <p:slideViewPr>
    <p:cSldViewPr snapToGrid="0">
      <p:cViewPr varScale="1">
        <p:scale>
          <a:sx n="61" d="100"/>
          <a:sy n="61" d="100"/>
        </p:scale>
        <p:origin x="78" y="10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926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15439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43075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81685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1160EA64-D806-43AC-9DF2-F8C432F32B4C}" type="datetimeFigureOut">
              <a:rPr lang="en-US" smtClean="0"/>
              <a:t>7/5/2020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932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84739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9144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7/5/2020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768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7/5/2020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261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69133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7/5/2020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38432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7/5/2020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4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69769" y="1926181"/>
            <a:ext cx="9966960" cy="2458721"/>
          </a:xfrm>
        </p:spPr>
        <p:txBody>
          <a:bodyPr/>
          <a:lstStyle/>
          <a:p>
            <a:pPr algn="ctr"/>
            <a:r>
              <a:rPr lang="zh-CN" altLang="en-US" sz="7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第</a:t>
            </a:r>
            <a:r>
              <a:rPr lang="en-US" altLang="zh-CN" sz="7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5</a:t>
            </a:r>
            <a:r>
              <a:rPr lang="zh-CN" altLang="en-US" sz="7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课   办公楼在哪儿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95604" y="4944300"/>
            <a:ext cx="7891272" cy="128016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仿宋" panose="02010609060101010101" pitchFamily="49" charset="-122"/>
                <a:ea typeface="仿宋" panose="02010609060101010101" pitchFamily="49" charset="-122"/>
              </a:rPr>
              <a:t>山东大学</a:t>
            </a:r>
            <a:endParaRPr lang="en-US" altLang="zh-CN" sz="4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823949" y="1726552"/>
            <a:ext cx="101186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D</a:t>
            </a:r>
            <a:r>
              <a: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it-IT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wǔ 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kè          </a:t>
            </a:r>
            <a:r>
              <a:rPr lang="it-IT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bàngōnglóu    zài     nǎr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948672" y="4222359"/>
            <a:ext cx="936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</a:rPr>
              <a:t>1</a:t>
            </a:r>
            <a:endParaRPr lang="zh-CN" alt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402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8969432" y="1601778"/>
            <a:ext cx="2481349" cy="1737360"/>
          </a:xfrm>
        </p:spPr>
        <p:txBody>
          <a:bodyPr>
            <a:normAutofit/>
          </a:bodyPr>
          <a:lstStyle/>
          <a:p>
            <a:pPr algn="ctr"/>
            <a:r>
              <a:rPr lang="zh-CN" altLang="en-US" sz="8000" dirty="0">
                <a:solidFill>
                  <a:schemeClr val="accent1">
                    <a:lumMod val="75000"/>
                  </a:schemeClr>
                </a:solidFill>
              </a:rPr>
              <a:t>语法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half" idx="2"/>
          </p:nvPr>
        </p:nvSpPr>
        <p:spPr>
          <a:xfrm>
            <a:off x="8710290" y="4280903"/>
            <a:ext cx="3703320" cy="2107276"/>
          </a:xfrm>
        </p:spPr>
        <p:txBody>
          <a:bodyPr>
            <a:normAutofit/>
          </a:bodyPr>
          <a:lstStyle/>
          <a:p>
            <a:r>
              <a:rPr lang="en-US" altLang="zh-CN" sz="4800" i="1" dirty="0">
                <a:solidFill>
                  <a:schemeClr val="tx2">
                    <a:lumMod val="75000"/>
                  </a:schemeClr>
                </a:solidFill>
              </a:rPr>
              <a:t>GRAMMAR</a:t>
            </a:r>
            <a:endParaRPr lang="zh-CN" altLang="en-US" sz="48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3E8A416-95C4-4DB1-A70D-B6608C41B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10" y="1755279"/>
            <a:ext cx="6335436" cy="316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34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5235580" y="2530971"/>
            <a:ext cx="4318928" cy="3943785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43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家</a:t>
            </a:r>
            <a:r>
              <a:rPr lang="zh-CN" altLang="zh-CN" sz="43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3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43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中国</a:t>
            </a:r>
            <a:endParaRPr lang="en-US" altLang="zh-CN" sz="43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43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洗手间</a:t>
            </a:r>
            <a:endParaRPr lang="en-US" altLang="zh-CN" sz="43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43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山东大学</a:t>
            </a:r>
            <a:r>
              <a:rPr lang="zh-CN" altLang="zh-CN" sz="43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3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FCA48FB-E165-4E4E-8C05-BDC0C980D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302" y="1402773"/>
            <a:ext cx="2901948" cy="107298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080F7F-8A9F-4709-AA61-E310693E0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047" y="858280"/>
            <a:ext cx="1498169" cy="1498169"/>
          </a:xfrm>
          <a:prstGeom prst="rect">
            <a:avLst/>
          </a:prstGeom>
        </p:spPr>
      </p:pic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941B9407-DFB7-4E17-9684-36603A8DD029}"/>
              </a:ext>
            </a:extLst>
          </p:cNvPr>
          <p:cNvSpPr txBox="1">
            <a:spLocks/>
          </p:cNvSpPr>
          <p:nvPr/>
        </p:nvSpPr>
        <p:spPr>
          <a:xfrm>
            <a:off x="3569775" y="2530971"/>
            <a:ext cx="4987816" cy="39437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zh-CN" altLang="en-US" sz="43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</a:t>
            </a:r>
            <a:r>
              <a:rPr lang="zh-CN" altLang="en-US" sz="43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在</a:t>
            </a:r>
            <a:r>
              <a:rPr lang="zh-CN" altLang="en-US" sz="43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。</a:t>
            </a:r>
            <a:r>
              <a:rPr lang="zh-CN" altLang="zh-CN" sz="43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3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zh-CN" altLang="en-US" sz="43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我们</a:t>
            </a:r>
            <a:r>
              <a:rPr lang="zh-CN" altLang="en-US" sz="43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在</a:t>
            </a:r>
            <a:r>
              <a:rPr lang="zh-CN" altLang="en-US" sz="43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。</a:t>
            </a:r>
            <a:endParaRPr lang="en-US" altLang="zh-CN" sz="43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zh-CN" altLang="en-US" sz="43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他</a:t>
            </a:r>
            <a:r>
              <a:rPr lang="zh-CN" altLang="en-US" sz="43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</a:t>
            </a:r>
            <a:r>
              <a:rPr lang="zh-CN" altLang="en-US" sz="43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在</a:t>
            </a:r>
            <a:r>
              <a:rPr lang="zh-CN" altLang="en-US" sz="43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。</a:t>
            </a:r>
            <a:endParaRPr lang="en-US" altLang="zh-CN" sz="43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zh-CN" altLang="en-US" sz="43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你</a:t>
            </a:r>
            <a:r>
              <a:rPr lang="zh-CN" altLang="en-US" sz="43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在</a:t>
            </a:r>
            <a:r>
              <a:rPr lang="zh-CN" altLang="en-US" sz="43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   </a:t>
            </a:r>
            <a:r>
              <a:rPr lang="zh-CN" altLang="en-US" sz="43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吗</a:t>
            </a:r>
            <a:r>
              <a:rPr lang="zh-CN" altLang="en-US" sz="43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？</a:t>
            </a:r>
            <a:r>
              <a:rPr lang="zh-CN" altLang="zh-CN" sz="43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3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  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Font typeface="Wingdings" pitchFamily="2" charset="2"/>
              <a:buNone/>
            </a:pP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29EA855-0F6B-447A-A881-FE1AA4071DEE}"/>
              </a:ext>
            </a:extLst>
          </p:cNvPr>
          <p:cNvSpPr/>
          <p:nvPr/>
        </p:nvSpPr>
        <p:spPr>
          <a:xfrm>
            <a:off x="572079" y="642220"/>
            <a:ext cx="4764446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动词：在   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verb “</a:t>
            </a: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在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714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BA9C255-EE54-4EAE-8BF0-B3F1CAEA1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700" y="1929103"/>
            <a:ext cx="6456806" cy="430453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19E3FB5-6DD3-421D-B4E8-CC946308F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727" y="2356481"/>
            <a:ext cx="1415847" cy="34497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82324D5-A1F6-4CFC-A8E6-D68C8F427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9466" y="3431718"/>
            <a:ext cx="1377655" cy="2705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2D7EF5-FE66-41D8-9765-5019C9F7BFD8}"/>
              </a:ext>
            </a:extLst>
          </p:cNvPr>
          <p:cNvSpPr/>
          <p:nvPr/>
        </p:nvSpPr>
        <p:spPr>
          <a:xfrm>
            <a:off x="10814952" y="2995432"/>
            <a:ext cx="525595" cy="1789043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</a:rPr>
              <a:t>办公楼</a:t>
            </a:r>
          </a:p>
        </p:txBody>
      </p:sp>
      <p:sp>
        <p:nvSpPr>
          <p:cNvPr id="9" name="对话气泡: 圆角矩形 8">
            <a:extLst>
              <a:ext uri="{FF2B5EF4-FFF2-40B4-BE49-F238E27FC236}">
                <a16:creationId xmlns:a16="http://schemas.microsoft.com/office/drawing/2014/main" id="{A5A49F6E-53FE-4825-844C-0AD770775999}"/>
              </a:ext>
            </a:extLst>
          </p:cNvPr>
          <p:cNvSpPr/>
          <p:nvPr/>
        </p:nvSpPr>
        <p:spPr>
          <a:xfrm>
            <a:off x="1341783" y="1004763"/>
            <a:ext cx="3081130" cy="924340"/>
          </a:xfrm>
          <a:prstGeom prst="wedgeRoundRectCallout">
            <a:avLst>
              <a:gd name="adj1" fmla="val -35027"/>
              <a:gd name="adj2" fmla="val 74328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你</a:t>
            </a:r>
            <a:r>
              <a:rPr lang="zh-CN" altLang="en-US" sz="3600" b="1" dirty="0">
                <a:solidFill>
                  <a:srgbClr val="FFFF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在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图书馆吗？</a:t>
            </a:r>
          </a:p>
        </p:txBody>
      </p:sp>
      <p:sp>
        <p:nvSpPr>
          <p:cNvPr id="10" name="对话气泡: 圆角矩形 9">
            <a:extLst>
              <a:ext uri="{FF2B5EF4-FFF2-40B4-BE49-F238E27FC236}">
                <a16:creationId xmlns:a16="http://schemas.microsoft.com/office/drawing/2014/main" id="{8F7821E0-A200-4A8B-BB29-FFEA6FB1D7A4}"/>
              </a:ext>
            </a:extLst>
          </p:cNvPr>
          <p:cNvSpPr/>
          <p:nvPr/>
        </p:nvSpPr>
        <p:spPr>
          <a:xfrm>
            <a:off x="6308759" y="2235820"/>
            <a:ext cx="3081130" cy="1099491"/>
          </a:xfrm>
          <a:prstGeom prst="wedgeRoundRectCallout">
            <a:avLst>
              <a:gd name="adj1" fmla="val -35027"/>
              <a:gd name="adj2" fmla="val 74328"/>
              <a:gd name="adj3" fmla="val 1666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我</a:t>
            </a:r>
            <a:r>
              <a:rPr lang="zh-CN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不</a:t>
            </a:r>
            <a:r>
              <a:rPr lang="zh-CN" altLang="en-US" sz="3200" b="1" dirty="0">
                <a:solidFill>
                  <a:srgbClr val="FFFF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在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图书馆，我</a:t>
            </a:r>
            <a:r>
              <a:rPr lang="zh-CN" altLang="en-US" sz="3200" b="1" dirty="0">
                <a:solidFill>
                  <a:srgbClr val="FFFF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在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办公楼。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B3961A6-EF40-487E-A839-609AEEA21905}"/>
              </a:ext>
            </a:extLst>
          </p:cNvPr>
          <p:cNvSpPr txBox="1"/>
          <p:nvPr/>
        </p:nvSpPr>
        <p:spPr>
          <a:xfrm>
            <a:off x="1485127" y="3352557"/>
            <a:ext cx="437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A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C398F6F-F9A6-468A-A2FF-9C70F5E93B78}"/>
              </a:ext>
            </a:extLst>
          </p:cNvPr>
          <p:cNvSpPr txBox="1"/>
          <p:nvPr/>
        </p:nvSpPr>
        <p:spPr>
          <a:xfrm>
            <a:off x="5658679" y="4522865"/>
            <a:ext cx="437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0000FF"/>
                </a:solidFill>
              </a:rPr>
              <a:t>B</a:t>
            </a:r>
            <a:endParaRPr lang="zh-CN" altLang="en-US" sz="2800" dirty="0">
              <a:solidFill>
                <a:srgbClr val="0000FF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67B3735-BE01-4CD5-A256-4BF973AEA5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3052" y="807910"/>
            <a:ext cx="290194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1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/>
          <p:cNvSpPr txBox="1">
            <a:spLocks/>
          </p:cNvSpPr>
          <p:nvPr/>
        </p:nvSpPr>
        <p:spPr>
          <a:xfrm>
            <a:off x="1285661" y="1635783"/>
            <a:ext cx="5303520" cy="3963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我：    你在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哪儿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？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李白：我在</a:t>
            </a:r>
            <a:r>
              <a:rPr lang="zh-CN" altLang="en-US" sz="4000" u="sng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办公楼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我：    你去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哪儿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？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李白：我去</a:t>
            </a:r>
            <a:r>
              <a:rPr lang="zh-CN" altLang="en-US" sz="4000" u="sng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图书馆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E368E48-3DB3-4573-AF90-3309744DE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094" y="2696389"/>
            <a:ext cx="1568742" cy="73261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D2994D3-2463-4869-8E1F-68C0CAC832FE}"/>
              </a:ext>
            </a:extLst>
          </p:cNvPr>
          <p:cNvSpPr/>
          <p:nvPr/>
        </p:nvSpPr>
        <p:spPr>
          <a:xfrm>
            <a:off x="749940" y="585862"/>
            <a:ext cx="8209299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疑问代词：哪儿   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question pronoun “</a:t>
            </a: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哪儿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708135A-FE38-48D0-93A1-831F20091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181" y="2112941"/>
            <a:ext cx="4857312" cy="323820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25033DE-C653-4FC0-B26D-3E0356443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4009" y="3084545"/>
            <a:ext cx="1069421" cy="2100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C483D4CF-7FAB-4939-9E26-0228380B7212}"/>
              </a:ext>
            </a:extLst>
          </p:cNvPr>
          <p:cNvSpPr/>
          <p:nvPr/>
        </p:nvSpPr>
        <p:spPr>
          <a:xfrm>
            <a:off x="10935563" y="3564100"/>
            <a:ext cx="525595" cy="1789043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</a:rPr>
              <a:t>办公楼</a:t>
            </a:r>
          </a:p>
        </p:txBody>
      </p:sp>
    </p:spTree>
    <p:extLst>
      <p:ext uri="{BB962C8B-B14F-4D97-AF65-F5344CB8AC3E}">
        <p14:creationId xmlns:p14="http://schemas.microsoft.com/office/powerpoint/2010/main" val="287812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14E1B1B-6627-4747-859E-53CDA8B038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99"/>
          <a:stretch/>
        </p:blipFill>
        <p:spPr>
          <a:xfrm>
            <a:off x="6253507" y="3015519"/>
            <a:ext cx="2806148" cy="189547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5907339-10C7-4240-A02D-B7FE40E577B9}"/>
              </a:ext>
            </a:extLst>
          </p:cNvPr>
          <p:cNvSpPr/>
          <p:nvPr/>
        </p:nvSpPr>
        <p:spPr>
          <a:xfrm>
            <a:off x="7143882" y="5065542"/>
            <a:ext cx="12105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前边</a:t>
            </a:r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4DDB5DF-AE2F-4EEB-96FE-A42D41227FB8}"/>
              </a:ext>
            </a:extLst>
          </p:cNvPr>
          <p:cNvSpPr/>
          <p:nvPr/>
        </p:nvSpPr>
        <p:spPr>
          <a:xfrm>
            <a:off x="9844938" y="5065542"/>
            <a:ext cx="12105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后边</a:t>
            </a:r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DC3E0F3-6109-47E0-A8A8-7ACF4198FA7B}"/>
              </a:ext>
            </a:extLst>
          </p:cNvPr>
          <p:cNvSpPr/>
          <p:nvPr/>
        </p:nvSpPr>
        <p:spPr>
          <a:xfrm>
            <a:off x="749940" y="585862"/>
            <a:ext cx="5141151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方位名词   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Nouns of locality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3F98FA1-0EAB-4CD9-A80E-A9FEC683C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524" y="2651812"/>
            <a:ext cx="2915302" cy="312161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0985629-F840-4FE9-8BEA-2FC03223096D}"/>
              </a:ext>
            </a:extLst>
          </p:cNvPr>
          <p:cNvSpPr/>
          <p:nvPr/>
        </p:nvSpPr>
        <p:spPr>
          <a:xfrm>
            <a:off x="2379881" y="1943926"/>
            <a:ext cx="12105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北边</a:t>
            </a: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F489D19-0C93-4877-818C-C9D421A09D1D}"/>
              </a:ext>
            </a:extLst>
          </p:cNvPr>
          <p:cNvSpPr/>
          <p:nvPr/>
        </p:nvSpPr>
        <p:spPr>
          <a:xfrm>
            <a:off x="262091" y="3740568"/>
            <a:ext cx="12105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西边</a:t>
            </a:r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149DE91-4E4A-44AA-8491-3F94C59BB0B7}"/>
              </a:ext>
            </a:extLst>
          </p:cNvPr>
          <p:cNvSpPr/>
          <p:nvPr/>
        </p:nvSpPr>
        <p:spPr>
          <a:xfrm>
            <a:off x="4583916" y="3819899"/>
            <a:ext cx="12105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东边</a:t>
            </a:r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7950398-2BA2-4408-A609-68EF9C432E28}"/>
              </a:ext>
            </a:extLst>
          </p:cNvPr>
          <p:cNvSpPr/>
          <p:nvPr/>
        </p:nvSpPr>
        <p:spPr>
          <a:xfrm>
            <a:off x="2454511" y="5805820"/>
            <a:ext cx="12105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南边</a:t>
            </a:r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B42A8D6-A98B-46E8-A9BC-2C58B7BAFF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438"/>
          <a:stretch/>
        </p:blipFill>
        <p:spPr>
          <a:xfrm>
            <a:off x="9167977" y="3028913"/>
            <a:ext cx="3003934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8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imgsa.baidu.com/timg?image&amp;quality=80&amp;size=b9999_10000&amp;sec=1539161431233&amp;di=26c5ff0a4424d46a3eafc6a934ae1f85&amp;imgtype=0&amp;src=http%3A%2F%2Fgss0.baidu.com%2F9vo3dSag_xI4khGko9WTAnF6hhy%2Fzhidao%2Fpic%2Fitem%2Fe824b899a9014c08ffc69aed0c7b02087af4f4f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528" y="662626"/>
            <a:ext cx="5115063" cy="509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802" y="2359351"/>
            <a:ext cx="2590800" cy="2162175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101173" y="3812845"/>
            <a:ext cx="1371362" cy="612275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图书馆</a:t>
            </a:r>
          </a:p>
        </p:txBody>
      </p:sp>
      <p:sp>
        <p:nvSpPr>
          <p:cNvPr id="6" name="椭圆 5"/>
          <p:cNvSpPr/>
          <p:nvPr/>
        </p:nvSpPr>
        <p:spPr>
          <a:xfrm>
            <a:off x="2249377" y="271598"/>
            <a:ext cx="7985051" cy="1730575"/>
          </a:xfrm>
          <a:prstGeom prst="ellipse">
            <a:avLst/>
          </a:prstGeom>
          <a:noFill/>
          <a:ln w="476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41984" y="1701800"/>
            <a:ext cx="4451765" cy="3149600"/>
          </a:xfrm>
          <a:prstGeom prst="ellipse">
            <a:avLst/>
          </a:prstGeom>
          <a:noFill/>
          <a:ln w="4762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2249376" y="4606489"/>
            <a:ext cx="7985051" cy="2115879"/>
          </a:xfrm>
          <a:prstGeom prst="ellipse">
            <a:avLst/>
          </a:prstGeom>
          <a:noFill/>
          <a:ln w="47625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7583689" y="1701800"/>
            <a:ext cx="4451765" cy="3149600"/>
          </a:xfrm>
          <a:prstGeom prst="ellipse">
            <a:avLst/>
          </a:prstGeom>
          <a:noFill/>
          <a:ln w="4762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456284" y="492700"/>
            <a:ext cx="3824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图书馆（的）北边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456284" y="5857897"/>
            <a:ext cx="3824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图书馆（的）南边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98655" y="2567045"/>
            <a:ext cx="2634806" cy="1474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图书馆（的）西边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8712725" y="2473655"/>
            <a:ext cx="2634806" cy="1474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图书馆（的）东边</a:t>
            </a:r>
          </a:p>
        </p:txBody>
      </p:sp>
    </p:spTree>
    <p:extLst>
      <p:ext uri="{BB962C8B-B14F-4D97-AF65-F5344CB8AC3E}">
        <p14:creationId xmlns:p14="http://schemas.microsoft.com/office/powerpoint/2010/main" val="389645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imgsa.baidu.com/timg?image&amp;quality=80&amp;size=b9999_10000&amp;sec=1539161431233&amp;di=26c5ff0a4424d46a3eafc6a934ae1f85&amp;imgtype=0&amp;src=http%3A%2F%2Fgss0.baidu.com%2F9vo3dSag_xI4khGko9WTAnF6hhy%2Fzhidao%2Fpic%2Fitem%2Fe824b899a9014c08ffc69aed0c7b02087af4f4f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528" y="585736"/>
            <a:ext cx="5192232" cy="517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735" y="2337279"/>
            <a:ext cx="2590800" cy="2162175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101173" y="3812845"/>
            <a:ext cx="1371362" cy="612275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图书馆</a:t>
            </a:r>
          </a:p>
        </p:txBody>
      </p:sp>
      <p:sp>
        <p:nvSpPr>
          <p:cNvPr id="6" name="椭圆 5"/>
          <p:cNvSpPr/>
          <p:nvPr/>
        </p:nvSpPr>
        <p:spPr>
          <a:xfrm>
            <a:off x="2249377" y="271598"/>
            <a:ext cx="7985051" cy="1730575"/>
          </a:xfrm>
          <a:prstGeom prst="ellipse">
            <a:avLst/>
          </a:prstGeom>
          <a:noFill/>
          <a:ln w="476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41984" y="1701800"/>
            <a:ext cx="4451765" cy="3149600"/>
          </a:xfrm>
          <a:prstGeom prst="ellipse">
            <a:avLst/>
          </a:prstGeom>
          <a:noFill/>
          <a:ln w="4762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2249376" y="4606489"/>
            <a:ext cx="7985051" cy="2115879"/>
          </a:xfrm>
          <a:prstGeom prst="ellipse">
            <a:avLst/>
          </a:prstGeom>
          <a:noFill/>
          <a:ln w="47625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7583689" y="1701800"/>
            <a:ext cx="4451765" cy="3149600"/>
          </a:xfrm>
          <a:prstGeom prst="ellipse">
            <a:avLst/>
          </a:prstGeom>
          <a:noFill/>
          <a:ln w="4762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9571" y="2547937"/>
            <a:ext cx="752475" cy="145732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0" y="0"/>
            <a:ext cx="3790949" cy="79394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dirty="0">
                <a:latin typeface="黑体" panose="02010609060101010101" pitchFamily="49" charset="-122"/>
                <a:ea typeface="黑体" panose="02010609060101010101" pitchFamily="49" charset="-122"/>
              </a:rPr>
              <a:t>李白在哪儿？</a:t>
            </a:r>
            <a:endParaRPr lang="zh-CN" altLang="en-US" sz="4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596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imgsa.baidu.com/timg?image&amp;quality=80&amp;size=b9999_10000&amp;sec=1539161431233&amp;di=26c5ff0a4424d46a3eafc6a934ae1f85&amp;imgtype=0&amp;src=http%3A%2F%2Fgss0.baidu.com%2F9vo3dSag_xI4khGko9WTAnF6hhy%2Fzhidao%2Fpic%2Fitem%2Fe824b899a9014c08ffc69aed0c7b02087af4f4f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528" y="585736"/>
            <a:ext cx="5192232" cy="517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735" y="2337279"/>
            <a:ext cx="2590800" cy="2162175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101173" y="3812845"/>
            <a:ext cx="1371362" cy="612275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图书馆</a:t>
            </a:r>
          </a:p>
        </p:txBody>
      </p:sp>
      <p:sp>
        <p:nvSpPr>
          <p:cNvPr id="6" name="椭圆 5"/>
          <p:cNvSpPr/>
          <p:nvPr/>
        </p:nvSpPr>
        <p:spPr>
          <a:xfrm>
            <a:off x="2249377" y="271598"/>
            <a:ext cx="7985051" cy="1730575"/>
          </a:xfrm>
          <a:prstGeom prst="ellipse">
            <a:avLst/>
          </a:prstGeom>
          <a:noFill/>
          <a:ln w="476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41984" y="1701800"/>
            <a:ext cx="4451765" cy="3149600"/>
          </a:xfrm>
          <a:prstGeom prst="ellipse">
            <a:avLst/>
          </a:prstGeom>
          <a:noFill/>
          <a:ln w="4762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2249376" y="4606489"/>
            <a:ext cx="7985051" cy="2115879"/>
          </a:xfrm>
          <a:prstGeom prst="ellipse">
            <a:avLst/>
          </a:prstGeom>
          <a:noFill/>
          <a:ln w="47625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7583689" y="1701800"/>
            <a:ext cx="4451765" cy="3149600"/>
          </a:xfrm>
          <a:prstGeom prst="ellipse">
            <a:avLst/>
          </a:prstGeom>
          <a:noFill/>
          <a:ln w="4762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672" y="585736"/>
            <a:ext cx="655008" cy="126856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0" y="0"/>
            <a:ext cx="3829050" cy="79394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dirty="0">
                <a:latin typeface="黑体" panose="02010609060101010101" pitchFamily="49" charset="-122"/>
                <a:ea typeface="黑体" panose="02010609060101010101" pitchFamily="49" charset="-122"/>
              </a:rPr>
              <a:t>李白在哪儿？</a:t>
            </a:r>
            <a:endParaRPr lang="zh-CN" altLang="en-US" sz="4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192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timgsa.baidu.com/timg?image&amp;quality=80&amp;size=b9999_10000&amp;sec=1539161431233&amp;di=26c5ff0a4424d46a3eafc6a934ae1f85&amp;imgtype=0&amp;src=http%3A%2F%2Fgss0.baidu.com%2F9vo3dSag_xI4khGko9WTAnF6hhy%2Fzhidao%2Fpic%2Fitem%2Fe824b899a9014c08ffc69aed0c7b02087af4f4f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126" y="916839"/>
            <a:ext cx="3821460" cy="380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4793726" y="2351940"/>
            <a:ext cx="1917700" cy="1257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latin typeface="黑体" panose="02010609060101010101" pitchFamily="49" charset="-122"/>
                <a:ea typeface="黑体" panose="02010609060101010101" pitchFamily="49" charset="-122"/>
              </a:rPr>
              <a:t>图书馆</a:t>
            </a:r>
          </a:p>
        </p:txBody>
      </p:sp>
      <p:sp>
        <p:nvSpPr>
          <p:cNvPr id="9" name="矩形 8"/>
          <p:cNvSpPr/>
          <p:nvPr/>
        </p:nvSpPr>
        <p:spPr>
          <a:xfrm>
            <a:off x="4888298" y="5046438"/>
            <a:ext cx="1917700" cy="97556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latin typeface="黑体" panose="02010609060101010101" pitchFamily="49" charset="-122"/>
                <a:ea typeface="黑体" panose="02010609060101010101" pitchFamily="49" charset="-122"/>
              </a:rPr>
              <a:t>办公楼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2" name="矩形: 圆角 2"/>
          <p:cNvSpPr/>
          <p:nvPr/>
        </p:nvSpPr>
        <p:spPr>
          <a:xfrm>
            <a:off x="1882775" y="7244715"/>
            <a:ext cx="1131570" cy="190500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5" name="矩形: 圆角 2"/>
          <p:cNvSpPr/>
          <p:nvPr/>
        </p:nvSpPr>
        <p:spPr>
          <a:xfrm>
            <a:off x="1882775" y="7244715"/>
            <a:ext cx="1131570" cy="190500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8023516" y="2425696"/>
            <a:ext cx="1917700" cy="136006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latin typeface="黑体" panose="02010609060101010101" pitchFamily="49" charset="-122"/>
                <a:ea typeface="黑体" panose="02010609060101010101" pitchFamily="49" charset="-122"/>
              </a:rPr>
              <a:t>留学生宿舍楼</a:t>
            </a:r>
          </a:p>
        </p:txBody>
      </p:sp>
      <p:sp>
        <p:nvSpPr>
          <p:cNvPr id="13" name="矩形 12"/>
          <p:cNvSpPr/>
          <p:nvPr/>
        </p:nvSpPr>
        <p:spPr>
          <a:xfrm>
            <a:off x="1" y="0"/>
            <a:ext cx="3590924" cy="79394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dirty="0">
                <a:latin typeface="黑体" panose="02010609060101010101" pitchFamily="49" charset="-122"/>
                <a:ea typeface="黑体" panose="02010609060101010101" pitchFamily="49" charset="-122"/>
              </a:rPr>
              <a:t>S </a:t>
            </a:r>
            <a:r>
              <a:rPr lang="zh-CN" altLang="en-US" sz="4400" dirty="0">
                <a:latin typeface="黑体" panose="02010609060101010101" pitchFamily="49" charset="-122"/>
                <a:ea typeface="黑体" panose="02010609060101010101" pitchFamily="49" charset="-122"/>
              </a:rPr>
              <a:t>在</a:t>
            </a:r>
            <a:r>
              <a:rPr lang="en-US" altLang="zh-CN" sz="4400" dirty="0">
                <a:latin typeface="黑体" panose="02010609060101010101" pitchFamily="49" charset="-122"/>
                <a:ea typeface="黑体" panose="02010609060101010101" pitchFamily="49" charset="-122"/>
              </a:rPr>
              <a:t>_____</a:t>
            </a:r>
            <a:r>
              <a:rPr lang="zh-CN" altLang="en-US" sz="4400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sz="4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65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249862" y="946938"/>
            <a:ext cx="7712765" cy="133506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zh-CN" altLang="en-US" sz="40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宿舍楼的南边 </a:t>
            </a: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VS</a:t>
            </a:r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4000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南边的宿舍楼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E10C665-A96E-4EF7-8D19-EA568B496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862" y="2375372"/>
            <a:ext cx="2080091" cy="173595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E10C665-A96E-4EF7-8D19-EA568B496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381" y="2282002"/>
            <a:ext cx="2080091" cy="173595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849" y="4111330"/>
            <a:ext cx="1781175" cy="1333500"/>
          </a:xfrm>
          <a:prstGeom prst="rect">
            <a:avLst/>
          </a:prstGeom>
        </p:spPr>
      </p:pic>
      <p:sp>
        <p:nvSpPr>
          <p:cNvPr id="17" name="椭圆 16"/>
          <p:cNvSpPr/>
          <p:nvPr/>
        </p:nvSpPr>
        <p:spPr>
          <a:xfrm>
            <a:off x="1349477" y="4111330"/>
            <a:ext cx="3731232" cy="2115879"/>
          </a:xfrm>
          <a:prstGeom prst="ellipse">
            <a:avLst/>
          </a:prstGeom>
          <a:noFill/>
          <a:ln w="47625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E10C665-A96E-4EF7-8D19-EA568B496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381" y="4491251"/>
            <a:ext cx="2080091" cy="1735958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9080548" y="5158888"/>
            <a:ext cx="2174828" cy="57188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南边的宿舍楼</a:t>
            </a:r>
          </a:p>
        </p:txBody>
      </p:sp>
      <p:sp>
        <p:nvSpPr>
          <p:cNvPr id="20" name="矩形 19"/>
          <p:cNvSpPr/>
          <p:nvPr/>
        </p:nvSpPr>
        <p:spPr>
          <a:xfrm>
            <a:off x="9080548" y="2816162"/>
            <a:ext cx="2174828" cy="57188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北边的宿舍楼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4340586" y="1110484"/>
            <a:ext cx="1112700" cy="719091"/>
          </a:xfrm>
          <a:prstGeom prst="round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/>
        </p:nvSpPr>
        <p:spPr>
          <a:xfrm>
            <a:off x="9080548" y="1110484"/>
            <a:ext cx="560602" cy="719091"/>
          </a:xfrm>
          <a:prstGeom prst="round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195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1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6760" y="1070265"/>
            <a:ext cx="11114532" cy="5787735"/>
          </a:xfrm>
        </p:spPr>
        <p:txBody>
          <a:bodyPr>
            <a:normAutofit lnSpcReduction="10000"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在   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zài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V      be in/at/on</a:t>
            </a:r>
          </a:p>
          <a:p>
            <a:pPr marL="514350" lvl="0" indent="-514350">
              <a:lnSpc>
                <a:spcPct val="150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/>
            </a:pP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办公楼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bànɡōnɡlóu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N      administration building</a:t>
            </a:r>
          </a:p>
          <a:p>
            <a:pPr marL="514350" lvl="0" indent="-514350">
              <a:lnSpc>
                <a:spcPct val="150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/>
            </a:pP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图书馆 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túshūɡuǎn     N      library</a:t>
            </a:r>
          </a:p>
          <a:p>
            <a:pPr marL="514350" lvl="0" indent="-514350">
              <a:lnSpc>
                <a:spcPct val="150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/>
            </a:pP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南边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nánbiɑn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N       south</a:t>
            </a:r>
            <a:endParaRPr lang="en-US" altLang="zh-CN" sz="32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哪儿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nǎr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Qpr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where</a:t>
            </a:r>
          </a:p>
          <a:p>
            <a:pPr marL="514350" lvl="0" indent="-514350">
              <a:lnSpc>
                <a:spcPct val="150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/>
            </a:pP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北边     </a:t>
            </a:r>
            <a:r>
              <a:rPr lang="en-US" altLang="zh-CN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běibiɑn</a:t>
            </a: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N       north</a:t>
            </a:r>
          </a:p>
          <a:p>
            <a:pPr marL="514350" lvl="0" indent="-514350">
              <a:lnSpc>
                <a:spcPct val="150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/>
            </a:pP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晚饭     </a:t>
            </a:r>
            <a:r>
              <a:rPr lang="en-US" altLang="zh-CN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wǎnfàn</a:t>
            </a: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N       dinner</a:t>
            </a:r>
          </a:p>
          <a:p>
            <a:pPr marL="514350" lvl="0" indent="-514350">
              <a:lnSpc>
                <a:spcPct val="150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/>
            </a:pP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不客气 </a:t>
            </a:r>
            <a:r>
              <a:rPr lang="en-US" altLang="zh-CN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búkèqi</a:t>
            </a: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IE      You are welcome.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48ED922-29F5-4F99-97A6-DF56E15F8B07}"/>
              </a:ext>
            </a:extLst>
          </p:cNvPr>
          <p:cNvSpPr/>
          <p:nvPr/>
        </p:nvSpPr>
        <p:spPr>
          <a:xfrm>
            <a:off x="303745" y="421123"/>
            <a:ext cx="1693867" cy="5366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生词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248EDA2-0E0E-48B9-BEBB-7FD128E145F9}"/>
              </a:ext>
            </a:extLst>
          </p:cNvPr>
          <p:cNvSpPr/>
          <p:nvPr/>
        </p:nvSpPr>
        <p:spPr>
          <a:xfrm>
            <a:off x="6096000" y="1086430"/>
            <a:ext cx="6096000" cy="22148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lvl="0" indent="-514350" defTabSz="914400">
              <a:lnSpc>
                <a:spcPct val="150000"/>
              </a:lnSpc>
              <a:buClr>
                <a:srgbClr val="D34817">
                  <a:lumMod val="75000"/>
                </a:srgbClr>
              </a:buClr>
              <a:buSzPct val="85000"/>
              <a:buFont typeface="+mj-lt"/>
              <a:buAutoNum type="arabicPeriod" startAt="9"/>
            </a:pP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留学生 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liúxué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shēnɡ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N      foreign student</a:t>
            </a:r>
          </a:p>
          <a:p>
            <a:pPr marL="514350" lvl="0" indent="-514350" defTabSz="914400">
              <a:lnSpc>
                <a:spcPct val="150000"/>
              </a:lnSpc>
              <a:buClr>
                <a:srgbClr val="D34817">
                  <a:lumMod val="75000"/>
                </a:srgbClr>
              </a:buClr>
              <a:buSzPct val="85000"/>
              <a:buFont typeface="+mj-lt"/>
              <a:buAutoNum type="arabicPeriod" startAt="9"/>
            </a:pP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宿舍楼 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sùshèlóu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N     dormitory building</a:t>
            </a:r>
          </a:p>
          <a:p>
            <a:pPr marL="514350" lvl="0" indent="-514350" defTabSz="914400">
              <a:lnSpc>
                <a:spcPct val="150000"/>
              </a:lnSpc>
              <a:buClr>
                <a:srgbClr val="D34817">
                  <a:lumMod val="75000"/>
                </a:srgbClr>
              </a:buClr>
              <a:buSzPct val="85000"/>
              <a:buFont typeface="+mj-lt"/>
              <a:buAutoNum type="arabicPeriod" startAt="9"/>
            </a:pP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前边     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qiánbiɑn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N     front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88DDDAE-7456-44FE-A5C9-0F16D1689262}"/>
              </a:ext>
            </a:extLst>
          </p:cNvPr>
          <p:cNvSpPr/>
          <p:nvPr/>
        </p:nvSpPr>
        <p:spPr>
          <a:xfrm>
            <a:off x="6194474" y="3692059"/>
            <a:ext cx="1693867" cy="5366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语法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00692C2-C837-47EF-83C4-6623D78C4D77}"/>
              </a:ext>
            </a:extLst>
          </p:cNvPr>
          <p:cNvSpPr/>
          <p:nvPr/>
        </p:nvSpPr>
        <p:spPr>
          <a:xfrm>
            <a:off x="6096000" y="4365801"/>
            <a:ext cx="6096000" cy="23525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lvl="0" indent="-51435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  <a:buFont typeface="+mj-lt"/>
              <a:buAutoNum type="arabicPeriod"/>
            </a:pP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动词：在            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verb “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在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</a:p>
          <a:p>
            <a:pPr marL="514350" lvl="0" indent="-51435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  <a:buFont typeface="+mj-lt"/>
              <a:buAutoNum type="arabicPeriod"/>
            </a:pP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方位名词            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Nouns of locality</a:t>
            </a:r>
          </a:p>
          <a:p>
            <a:pPr marL="514350" indent="-51435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  <a:buFont typeface="+mj-lt"/>
              <a:buAutoNum type="arabicPeriod"/>
            </a:pP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疑问代词：哪儿                                  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question pronoun “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哪儿”</a:t>
            </a:r>
          </a:p>
        </p:txBody>
      </p:sp>
    </p:spTree>
    <p:extLst>
      <p:ext uri="{BB962C8B-B14F-4D97-AF65-F5344CB8AC3E}">
        <p14:creationId xmlns:p14="http://schemas.microsoft.com/office/powerpoint/2010/main" val="730718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656" y="1191877"/>
            <a:ext cx="7222427" cy="372770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639615" y="3983230"/>
            <a:ext cx="829056" cy="402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李白</a:t>
            </a:r>
          </a:p>
        </p:txBody>
      </p:sp>
      <p:sp>
        <p:nvSpPr>
          <p:cNvPr id="8" name="矩形 7"/>
          <p:cNvSpPr/>
          <p:nvPr/>
        </p:nvSpPr>
        <p:spPr>
          <a:xfrm>
            <a:off x="2901999" y="3110593"/>
            <a:ext cx="737616" cy="402336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王南</a:t>
            </a:r>
          </a:p>
        </p:txBody>
      </p:sp>
      <p:sp>
        <p:nvSpPr>
          <p:cNvPr id="9" name="矩形 8"/>
          <p:cNvSpPr/>
          <p:nvPr/>
        </p:nvSpPr>
        <p:spPr>
          <a:xfrm>
            <a:off x="8330130" y="1235038"/>
            <a:ext cx="3262432" cy="36413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王南</a:t>
            </a:r>
            <a:r>
              <a:rPr lang="zh-CN" altLang="en-US" sz="4000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</a:t>
            </a:r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李白</a:t>
            </a:r>
            <a:r>
              <a:rPr lang="zh-CN" altLang="en-US" sz="4000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</a:t>
            </a:r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前边的学生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后边的学生 </a:t>
            </a:r>
          </a:p>
        </p:txBody>
      </p:sp>
    </p:spTree>
    <p:extLst>
      <p:ext uri="{BB962C8B-B14F-4D97-AF65-F5344CB8AC3E}">
        <p14:creationId xmlns:p14="http://schemas.microsoft.com/office/powerpoint/2010/main" val="391524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FC5C345-8252-4D60-A86B-7A5F8D093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043" y="2029265"/>
            <a:ext cx="6358859" cy="2992902"/>
          </a:xfrm>
          <a:prstGeom prst="rect">
            <a:avLst/>
          </a:prstGeom>
        </p:spPr>
      </p:pic>
      <p:sp>
        <p:nvSpPr>
          <p:cNvPr id="7" name="标题 4">
            <a:extLst>
              <a:ext uri="{FF2B5EF4-FFF2-40B4-BE49-F238E27FC236}">
                <a16:creationId xmlns:a16="http://schemas.microsoft.com/office/drawing/2014/main" id="{E3D51FFF-2B43-4B9A-8DF4-B13D23BA5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9432" y="1601778"/>
            <a:ext cx="2481349" cy="1737360"/>
          </a:xfrm>
        </p:spPr>
        <p:txBody>
          <a:bodyPr>
            <a:normAutofit/>
          </a:bodyPr>
          <a:lstStyle/>
          <a:p>
            <a:pPr algn="ctr"/>
            <a:r>
              <a:rPr lang="zh-CN" altLang="en-US" sz="8000" dirty="0">
                <a:solidFill>
                  <a:schemeClr val="accent1">
                    <a:lumMod val="75000"/>
                  </a:schemeClr>
                </a:solidFill>
              </a:rPr>
              <a:t>小结</a:t>
            </a:r>
          </a:p>
        </p:txBody>
      </p:sp>
      <p:sp>
        <p:nvSpPr>
          <p:cNvPr id="8" name="文本占位符 6">
            <a:extLst>
              <a:ext uri="{FF2B5EF4-FFF2-40B4-BE49-F238E27FC236}">
                <a16:creationId xmlns:a16="http://schemas.microsoft.com/office/drawing/2014/main" id="{A1E82F00-A4ED-46BD-B8F2-4EBA89A17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40832" y="3968529"/>
            <a:ext cx="3703320" cy="2107276"/>
          </a:xfrm>
        </p:spPr>
        <p:txBody>
          <a:bodyPr>
            <a:normAutofit/>
          </a:bodyPr>
          <a:lstStyle/>
          <a:p>
            <a:r>
              <a:rPr lang="en-US" altLang="zh-CN" sz="4800" i="1" dirty="0">
                <a:solidFill>
                  <a:schemeClr val="tx2">
                    <a:lumMod val="75000"/>
                  </a:schemeClr>
                </a:solidFill>
              </a:rPr>
              <a:t>SUMMARY</a:t>
            </a:r>
            <a:endParaRPr lang="zh-CN" altLang="en-US" sz="4800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755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6760" y="1070265"/>
            <a:ext cx="11114532" cy="5787735"/>
          </a:xfrm>
        </p:spPr>
        <p:txBody>
          <a:bodyPr>
            <a:normAutofit lnSpcReduction="10000"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在   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zài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V      be in/at/on</a:t>
            </a:r>
          </a:p>
          <a:p>
            <a:pPr marL="514350" lvl="0" indent="-514350">
              <a:lnSpc>
                <a:spcPct val="150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/>
            </a:pP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办公楼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bànɡōnɡlóu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N      administration building</a:t>
            </a:r>
          </a:p>
          <a:p>
            <a:pPr marL="514350" lvl="0" indent="-514350">
              <a:lnSpc>
                <a:spcPct val="150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/>
            </a:pP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图书馆 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túshūɡuǎn     N      library</a:t>
            </a:r>
          </a:p>
          <a:p>
            <a:pPr marL="514350" lvl="0" indent="-514350">
              <a:lnSpc>
                <a:spcPct val="150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/>
            </a:pP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南边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nánbiɑn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N       south</a:t>
            </a:r>
            <a:endParaRPr lang="en-US" altLang="zh-CN" sz="32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哪儿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nǎr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Qpr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where</a:t>
            </a:r>
          </a:p>
          <a:p>
            <a:pPr marL="514350" lvl="0" indent="-514350">
              <a:lnSpc>
                <a:spcPct val="150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/>
            </a:pP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北边     </a:t>
            </a:r>
            <a:r>
              <a:rPr lang="en-US" altLang="zh-CN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běibiɑn</a:t>
            </a: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N       north</a:t>
            </a:r>
          </a:p>
          <a:p>
            <a:pPr marL="514350" lvl="0" indent="-514350">
              <a:lnSpc>
                <a:spcPct val="150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/>
            </a:pP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晚饭     </a:t>
            </a:r>
            <a:r>
              <a:rPr lang="en-US" altLang="zh-CN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wǎnfàn</a:t>
            </a: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N       dinner</a:t>
            </a:r>
          </a:p>
          <a:p>
            <a:pPr marL="514350" lvl="0" indent="-514350">
              <a:lnSpc>
                <a:spcPct val="150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/>
            </a:pP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不客气 </a:t>
            </a:r>
            <a:r>
              <a:rPr lang="en-US" altLang="zh-CN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búkèqi</a:t>
            </a: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IE      You are welcome.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48ED922-29F5-4F99-97A6-DF56E15F8B07}"/>
              </a:ext>
            </a:extLst>
          </p:cNvPr>
          <p:cNvSpPr/>
          <p:nvPr/>
        </p:nvSpPr>
        <p:spPr>
          <a:xfrm>
            <a:off x="303745" y="421123"/>
            <a:ext cx="1693867" cy="5366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生词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248EDA2-0E0E-48B9-BEBB-7FD128E145F9}"/>
              </a:ext>
            </a:extLst>
          </p:cNvPr>
          <p:cNvSpPr/>
          <p:nvPr/>
        </p:nvSpPr>
        <p:spPr>
          <a:xfrm>
            <a:off x="6096000" y="1086430"/>
            <a:ext cx="6096000" cy="22148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lvl="0" indent="-514350" defTabSz="914400">
              <a:lnSpc>
                <a:spcPct val="150000"/>
              </a:lnSpc>
              <a:buClr>
                <a:srgbClr val="D34817">
                  <a:lumMod val="75000"/>
                </a:srgbClr>
              </a:buClr>
              <a:buSzPct val="85000"/>
              <a:buFont typeface="+mj-lt"/>
              <a:buAutoNum type="arabicPeriod" startAt="9"/>
            </a:pP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留学生 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liúxué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shēnɡ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N      foreign student</a:t>
            </a:r>
          </a:p>
          <a:p>
            <a:pPr marL="514350" lvl="0" indent="-514350" defTabSz="914400">
              <a:lnSpc>
                <a:spcPct val="150000"/>
              </a:lnSpc>
              <a:buClr>
                <a:srgbClr val="D34817">
                  <a:lumMod val="75000"/>
                </a:srgbClr>
              </a:buClr>
              <a:buSzPct val="85000"/>
              <a:buFont typeface="+mj-lt"/>
              <a:buAutoNum type="arabicPeriod" startAt="9"/>
            </a:pP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宿舍楼 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sùshèlóu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N     dormitory building</a:t>
            </a:r>
          </a:p>
          <a:p>
            <a:pPr marL="514350" lvl="0" indent="-514350" defTabSz="914400">
              <a:lnSpc>
                <a:spcPct val="150000"/>
              </a:lnSpc>
              <a:buClr>
                <a:srgbClr val="D34817">
                  <a:lumMod val="75000"/>
                </a:srgbClr>
              </a:buClr>
              <a:buSzPct val="85000"/>
              <a:buFont typeface="+mj-lt"/>
              <a:buAutoNum type="arabicPeriod" startAt="9"/>
            </a:pP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前边     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qiánbiɑn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N     front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88DDDAE-7456-44FE-A5C9-0F16D1689262}"/>
              </a:ext>
            </a:extLst>
          </p:cNvPr>
          <p:cNvSpPr/>
          <p:nvPr/>
        </p:nvSpPr>
        <p:spPr>
          <a:xfrm>
            <a:off x="6194474" y="3692059"/>
            <a:ext cx="1693867" cy="5366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语法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00692C2-C837-47EF-83C4-6623D78C4D77}"/>
              </a:ext>
            </a:extLst>
          </p:cNvPr>
          <p:cNvSpPr/>
          <p:nvPr/>
        </p:nvSpPr>
        <p:spPr>
          <a:xfrm>
            <a:off x="6096000" y="4365801"/>
            <a:ext cx="6096000" cy="23525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lvl="0" indent="-51435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  <a:buFont typeface="+mj-lt"/>
              <a:buAutoNum type="arabicPeriod"/>
            </a:pP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动词：在            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verb “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在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</a:p>
          <a:p>
            <a:pPr marL="514350" lvl="0" indent="-51435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  <a:buFont typeface="+mj-lt"/>
              <a:buAutoNum type="arabicPeriod"/>
            </a:pP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方位名词            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Nouns of locality</a:t>
            </a:r>
          </a:p>
          <a:p>
            <a:pPr marL="514350" indent="-51435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  <a:buFont typeface="+mj-lt"/>
              <a:buAutoNum type="arabicPeriod"/>
            </a:pP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疑问代词：哪儿                                  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question pronoun “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哪儿”</a:t>
            </a:r>
          </a:p>
        </p:txBody>
      </p:sp>
    </p:spTree>
    <p:extLst>
      <p:ext uri="{BB962C8B-B14F-4D97-AF65-F5344CB8AC3E}">
        <p14:creationId xmlns:p14="http://schemas.microsoft.com/office/powerpoint/2010/main" val="25854751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17D2F89-55C8-4349-83DA-F9B484F74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723" y="1485961"/>
            <a:ext cx="5504329" cy="412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30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8969432" y="1601778"/>
            <a:ext cx="2481349" cy="1737360"/>
          </a:xfrm>
        </p:spPr>
        <p:txBody>
          <a:bodyPr>
            <a:normAutofit/>
          </a:bodyPr>
          <a:lstStyle/>
          <a:p>
            <a:pPr algn="ctr"/>
            <a:r>
              <a:rPr lang="zh-CN" altLang="en-US" sz="8000" dirty="0">
                <a:solidFill>
                  <a:schemeClr val="accent1">
                    <a:lumMod val="75000"/>
                  </a:schemeClr>
                </a:solidFill>
              </a:rPr>
              <a:t>生词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half" idx="2"/>
          </p:nvPr>
        </p:nvSpPr>
        <p:spPr>
          <a:xfrm>
            <a:off x="8969432" y="4094498"/>
            <a:ext cx="3703320" cy="2107276"/>
          </a:xfrm>
        </p:spPr>
        <p:txBody>
          <a:bodyPr>
            <a:normAutofit/>
          </a:bodyPr>
          <a:lstStyle/>
          <a:p>
            <a:r>
              <a:rPr lang="en-US" altLang="zh-CN" sz="4800" i="1" dirty="0">
                <a:solidFill>
                  <a:schemeClr val="tx2">
                    <a:lumMod val="75000"/>
                  </a:schemeClr>
                </a:solidFill>
              </a:rPr>
              <a:t>WORDS</a:t>
            </a:r>
            <a:endParaRPr lang="zh-CN" altLang="en-US" sz="48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EFF9B55-E66C-4271-91F8-14CF0AC7A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211" y="1245209"/>
            <a:ext cx="5965262" cy="397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49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777617" y="336820"/>
            <a:ext cx="2905383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办公楼</a:t>
            </a: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2174468" y="1905429"/>
            <a:ext cx="4807938" cy="1197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这个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楼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是办公楼。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030" name="Picture 6" descr="https://timgsa.baidu.com/timg?image&amp;quality=80&amp;size=b9999_10000&amp;sec=1571323072922&amp;di=67ad3a2ecec63865882e4115314c511d&amp;imgtype=0&amp;src=http%3A%2F%2Fpic31.nipic.com%2F20130724%2F9027878_184608022000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855" y="3605592"/>
            <a:ext cx="3326885" cy="220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80AAB049-5558-4FFD-94F4-CED7FCA190F9}"/>
              </a:ext>
            </a:extLst>
          </p:cNvPr>
          <p:cNvSpPr/>
          <p:nvPr/>
        </p:nvSpPr>
        <p:spPr>
          <a:xfrm>
            <a:off x="3890744" y="986983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2F77FAE-02E9-4A50-AC86-E39A7A61C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406" y="3605592"/>
            <a:ext cx="4137825" cy="2327970"/>
          </a:xfrm>
          <a:prstGeom prst="rect">
            <a:avLst/>
          </a:prstGeom>
        </p:spPr>
      </p:pic>
      <p:sp>
        <p:nvSpPr>
          <p:cNvPr id="14" name="右箭头 13"/>
          <p:cNvSpPr/>
          <p:nvPr/>
        </p:nvSpPr>
        <p:spPr>
          <a:xfrm>
            <a:off x="4794264" y="4610099"/>
            <a:ext cx="1803749" cy="658467"/>
          </a:xfrm>
          <a:prstGeom prst="rightArrow">
            <a:avLst>
              <a:gd name="adj1" fmla="val 36301"/>
              <a:gd name="adj2" fmla="val 52740"/>
            </a:avLst>
          </a:prstGeom>
          <a:solidFill>
            <a:srgbClr val="FFC0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内容占位符 2">
            <a:extLst>
              <a:ext uri="{FF2B5EF4-FFF2-40B4-BE49-F238E27FC236}">
                <a16:creationId xmlns:a16="http://schemas.microsoft.com/office/drawing/2014/main" id="{8F29CBCA-5630-4FFD-816E-E42E3254D719}"/>
              </a:ext>
            </a:extLst>
          </p:cNvPr>
          <p:cNvSpPr txBox="1">
            <a:spLocks/>
          </p:cNvSpPr>
          <p:nvPr/>
        </p:nvSpPr>
        <p:spPr>
          <a:xfrm>
            <a:off x="1288062" y="5012318"/>
            <a:ext cx="1358840" cy="109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楼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36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4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235A392-5F3A-4422-992F-AAACFDC72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3839" y="3124368"/>
            <a:ext cx="4519117" cy="300973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2553691-7098-4E71-85A2-0D3492FF2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" y="3124368"/>
            <a:ext cx="5346700" cy="3009732"/>
          </a:xfrm>
          <a:prstGeom prst="rect">
            <a:avLst/>
          </a:prstGeom>
        </p:spPr>
      </p:pic>
      <p:sp>
        <p:nvSpPr>
          <p:cNvPr id="4" name="右箭头 7">
            <a:extLst>
              <a:ext uri="{FF2B5EF4-FFF2-40B4-BE49-F238E27FC236}">
                <a16:creationId xmlns:a16="http://schemas.microsoft.com/office/drawing/2014/main" id="{A5465C4E-A4D6-44D2-9935-03F1A0F832D5}"/>
              </a:ext>
            </a:extLst>
          </p:cNvPr>
          <p:cNvSpPr/>
          <p:nvPr/>
        </p:nvSpPr>
        <p:spPr>
          <a:xfrm>
            <a:off x="5118099" y="4848065"/>
            <a:ext cx="2311401" cy="772286"/>
          </a:xfrm>
          <a:prstGeom prst="rightArrow">
            <a:avLst>
              <a:gd name="adj1" fmla="val 36301"/>
              <a:gd name="adj2" fmla="val 52740"/>
            </a:avLst>
          </a:prstGeom>
          <a:solidFill>
            <a:srgbClr val="FFC0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935547ED-5FBA-4C6D-80BB-50F2434F2BF1}"/>
              </a:ext>
            </a:extLst>
          </p:cNvPr>
          <p:cNvSpPr/>
          <p:nvPr/>
        </p:nvSpPr>
        <p:spPr>
          <a:xfrm>
            <a:off x="777617" y="336820"/>
            <a:ext cx="2905383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图书馆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FC29CA7-3280-42C4-8A3F-1ADFE3D9EB71}"/>
              </a:ext>
            </a:extLst>
          </p:cNvPr>
          <p:cNvSpPr/>
          <p:nvPr/>
        </p:nvSpPr>
        <p:spPr>
          <a:xfrm>
            <a:off x="3890744" y="986983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8630CC2C-CA57-45D2-B44D-37884E1F52C0}"/>
              </a:ext>
            </a:extLst>
          </p:cNvPr>
          <p:cNvSpPr/>
          <p:nvPr/>
        </p:nvSpPr>
        <p:spPr>
          <a:xfrm>
            <a:off x="2324100" y="4597400"/>
            <a:ext cx="2793999" cy="1273617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C7B75D2-B1C4-4B9E-BB0B-CC5A99ABD814}"/>
              </a:ext>
            </a:extLst>
          </p:cNvPr>
          <p:cNvSpPr/>
          <p:nvPr/>
        </p:nvSpPr>
        <p:spPr>
          <a:xfrm>
            <a:off x="1089609" y="2064687"/>
            <a:ext cx="52629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现在，李白想去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图书馆</a:t>
            </a:r>
            <a:r>
              <a:rPr lang="zh-CN" alt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988D4F0-37DC-460B-8C74-CF7B538B27D9}"/>
              </a:ext>
            </a:extLst>
          </p:cNvPr>
          <p:cNvSpPr/>
          <p:nvPr/>
        </p:nvSpPr>
        <p:spPr>
          <a:xfrm>
            <a:off x="7224406" y="2064686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他去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图书馆</a:t>
            </a:r>
            <a:r>
              <a:rPr lang="zh-CN" alt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看书。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375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599351" y="363105"/>
            <a:ext cx="2148110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晚饭</a:t>
            </a:r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10286873" y="499999"/>
            <a:ext cx="1358840" cy="109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早饭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10322089" y="1853104"/>
            <a:ext cx="1358840" cy="109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午饭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内容占位符 2"/>
          <p:cNvSpPr txBox="1">
            <a:spLocks/>
          </p:cNvSpPr>
          <p:nvPr/>
        </p:nvSpPr>
        <p:spPr>
          <a:xfrm>
            <a:off x="10322089" y="3244039"/>
            <a:ext cx="1358840" cy="109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晚饭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内容占位符 2"/>
          <p:cNvSpPr txBox="1">
            <a:spLocks/>
          </p:cNvSpPr>
          <p:nvPr/>
        </p:nvSpPr>
        <p:spPr>
          <a:xfrm>
            <a:off x="1856646" y="4912014"/>
            <a:ext cx="1358840" cy="1099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6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吃</a:t>
            </a:r>
            <a:endParaRPr lang="en-US" altLang="zh-CN" sz="6000" dirty="0">
              <a:solidFill>
                <a:srgbClr val="0000FF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029611" y="4820881"/>
            <a:ext cx="559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chī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8BE874B-DADE-46F0-ABAF-C421DB5F2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605" y="274782"/>
            <a:ext cx="3946146" cy="422910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AA4BBA7C-47BC-40A0-A1CF-0E4C57501ABF}"/>
              </a:ext>
            </a:extLst>
          </p:cNvPr>
          <p:cNvSpPr/>
          <p:nvPr/>
        </p:nvSpPr>
        <p:spPr>
          <a:xfrm>
            <a:off x="2946159" y="919019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CB70B7D-DD43-4473-A6C3-E6DE66432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351" y="2410592"/>
            <a:ext cx="3797229" cy="212407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53582AD-ECEB-405D-BBA5-E978AE6F2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0208" y="4838180"/>
            <a:ext cx="1898614" cy="1668704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50E343D-DDA2-426C-BE15-E295E00CE89B}"/>
              </a:ext>
            </a:extLst>
          </p:cNvPr>
          <p:cNvSpPr/>
          <p:nvPr/>
        </p:nvSpPr>
        <p:spPr>
          <a:xfrm>
            <a:off x="7750568" y="4744890"/>
            <a:ext cx="6096000" cy="18221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他吃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早饭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了吗？</a:t>
            </a:r>
          </a:p>
          <a:p>
            <a:pPr>
              <a:lnSpc>
                <a:spcPct val="150000"/>
              </a:lnSpc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他没吃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早饭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83E1418-EA8F-455D-8192-3705702F0E0C}"/>
              </a:ext>
            </a:extLst>
          </p:cNvPr>
          <p:cNvSpPr/>
          <p:nvPr/>
        </p:nvSpPr>
        <p:spPr>
          <a:xfrm>
            <a:off x="10437722" y="1787545"/>
            <a:ext cx="49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wǔ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46F256D-2710-4E78-A4A7-3E4E5C02199B}"/>
              </a:ext>
            </a:extLst>
          </p:cNvPr>
          <p:cNvSpPr txBox="1"/>
          <p:nvPr/>
        </p:nvSpPr>
        <p:spPr>
          <a:xfrm>
            <a:off x="9582816" y="768289"/>
            <a:ext cx="490840" cy="523220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D887452-5FBE-4D92-AD0F-974DC8B62B70}"/>
              </a:ext>
            </a:extLst>
          </p:cNvPr>
          <p:cNvSpPr txBox="1"/>
          <p:nvPr/>
        </p:nvSpPr>
        <p:spPr>
          <a:xfrm>
            <a:off x="9582816" y="2105549"/>
            <a:ext cx="490840" cy="523220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AAF43AB-EFE8-4362-9F22-AB0A3DD05E94}"/>
              </a:ext>
            </a:extLst>
          </p:cNvPr>
          <p:cNvSpPr txBox="1"/>
          <p:nvPr/>
        </p:nvSpPr>
        <p:spPr>
          <a:xfrm>
            <a:off x="9582816" y="3499675"/>
            <a:ext cx="490840" cy="523220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1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3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99DE10AF-0E5B-4BB3-A946-7E98E16CC8CA}"/>
              </a:ext>
            </a:extLst>
          </p:cNvPr>
          <p:cNvSpPr/>
          <p:nvPr/>
        </p:nvSpPr>
        <p:spPr>
          <a:xfrm>
            <a:off x="446808" y="290945"/>
            <a:ext cx="2944092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不客气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5438369-ECF9-4FE0-A4F2-63A146FF3D4D}"/>
              </a:ext>
            </a:extLst>
          </p:cNvPr>
          <p:cNvSpPr/>
          <p:nvPr/>
        </p:nvSpPr>
        <p:spPr>
          <a:xfrm>
            <a:off x="3738344" y="860867"/>
            <a:ext cx="474810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IE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C900051-3E3C-4768-B9C8-811309C76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577" y="2223211"/>
            <a:ext cx="3224646" cy="3224646"/>
          </a:xfrm>
          <a:prstGeom prst="rect">
            <a:avLst/>
          </a:prstGeom>
        </p:spPr>
      </p:pic>
      <p:sp>
        <p:nvSpPr>
          <p:cNvPr id="8" name="对话气泡: 圆角矩形 7">
            <a:extLst>
              <a:ext uri="{FF2B5EF4-FFF2-40B4-BE49-F238E27FC236}">
                <a16:creationId xmlns:a16="http://schemas.microsoft.com/office/drawing/2014/main" id="{8F694C19-E7AA-4CBE-A740-F93F06EFE2E0}"/>
              </a:ext>
            </a:extLst>
          </p:cNvPr>
          <p:cNvSpPr/>
          <p:nvPr/>
        </p:nvSpPr>
        <p:spPr>
          <a:xfrm>
            <a:off x="6305552" y="1854200"/>
            <a:ext cx="3105148" cy="1033904"/>
          </a:xfrm>
          <a:prstGeom prst="wedgeRoundRectCallout">
            <a:avLst>
              <a:gd name="adj1" fmla="val 40184"/>
              <a:gd name="adj2" fmla="val 77764"/>
              <a:gd name="adj3" fmla="val 16667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不用谢！</a:t>
            </a:r>
          </a:p>
        </p:txBody>
      </p:sp>
      <p:sp>
        <p:nvSpPr>
          <p:cNvPr id="9" name="对话气泡: 圆角矩形 8">
            <a:extLst>
              <a:ext uri="{FF2B5EF4-FFF2-40B4-BE49-F238E27FC236}">
                <a16:creationId xmlns:a16="http://schemas.microsoft.com/office/drawing/2014/main" id="{0DE57194-1140-4467-82F0-736331EEE12D}"/>
              </a:ext>
            </a:extLst>
          </p:cNvPr>
          <p:cNvSpPr/>
          <p:nvPr/>
        </p:nvSpPr>
        <p:spPr>
          <a:xfrm>
            <a:off x="7167998" y="4096897"/>
            <a:ext cx="3105148" cy="1033904"/>
          </a:xfrm>
          <a:prstGeom prst="wedgeRoundRectCallout">
            <a:avLst>
              <a:gd name="adj1" fmla="val 40184"/>
              <a:gd name="adj2" fmla="val 77764"/>
              <a:gd name="adj3" fmla="val 16667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不客气！</a:t>
            </a:r>
          </a:p>
        </p:txBody>
      </p:sp>
    </p:spTree>
    <p:extLst>
      <p:ext uri="{BB962C8B-B14F-4D97-AF65-F5344CB8AC3E}">
        <p14:creationId xmlns:p14="http://schemas.microsoft.com/office/powerpoint/2010/main" val="391670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46808" y="290945"/>
            <a:ext cx="2944092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留学生</a:t>
            </a:r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922548" y="1861677"/>
            <a:ext cx="5319249" cy="33119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李白是法国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留学生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你是哪国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留学生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？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他去哪国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留学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？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他去美国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留学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D71E6BA-EA0A-4B9D-9415-0A6B51120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59059"/>
            <a:ext cx="4214696" cy="280523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CD7CAC28-92D6-4360-B10B-8419DAAEDBD5}"/>
              </a:ext>
            </a:extLst>
          </p:cNvPr>
          <p:cNvSpPr/>
          <p:nvPr/>
        </p:nvSpPr>
        <p:spPr>
          <a:xfrm>
            <a:off x="3582173" y="892930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BE774D6-1E07-42DC-B838-4EB78B1B9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593706"/>
            <a:ext cx="4214696" cy="251157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15789EE-40D3-4805-B25F-43B5E8D89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4957" y="4635502"/>
            <a:ext cx="1577012" cy="146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5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46808" y="290945"/>
            <a:ext cx="2944092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宿舍楼</a:t>
            </a:r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776751" y="1622831"/>
            <a:ext cx="5319249" cy="480452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马小军的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宿舍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好吗？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他的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宿舍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很不错。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中国学生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宿舍楼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留学生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宿舍楼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舍友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D7CAC28-92D6-4360-B10B-8419DAAEDBD5}"/>
              </a:ext>
            </a:extLst>
          </p:cNvPr>
          <p:cNvSpPr/>
          <p:nvPr/>
        </p:nvSpPr>
        <p:spPr>
          <a:xfrm>
            <a:off x="3582173" y="892930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DF4769F-14B0-4F79-A2A7-2FF47EA47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619" y="548742"/>
            <a:ext cx="3519250" cy="275104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C2EFB2A-FBFE-4A13-A331-593144A28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0619" y="3558210"/>
            <a:ext cx="4546600" cy="2557463"/>
          </a:xfrm>
          <a:prstGeom prst="rect">
            <a:avLst/>
          </a:prstGeom>
        </p:spPr>
      </p:pic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D24B98CD-9572-466E-AE09-A97010CC74DA}"/>
              </a:ext>
            </a:extLst>
          </p:cNvPr>
          <p:cNvSpPr txBox="1">
            <a:spLocks/>
          </p:cNvSpPr>
          <p:nvPr/>
        </p:nvSpPr>
        <p:spPr>
          <a:xfrm>
            <a:off x="10719155" y="2497743"/>
            <a:ext cx="1358840" cy="109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宿舍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3402D18-2EA1-47F4-B027-CB23CA5CC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2416" y="3547324"/>
            <a:ext cx="1765740" cy="256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8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木活字">
  <a:themeElements>
    <a:clrScheme name="木活字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木活字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木活字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TM03090434[[fn=木头类型]]</Template>
  <TotalTime>3347</TotalTime>
  <Words>457</Words>
  <Application>Microsoft Office PowerPoint</Application>
  <PresentationFormat>宽屏</PresentationFormat>
  <Paragraphs>130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3" baseType="lpstr">
      <vt:lpstr>仿宋</vt:lpstr>
      <vt:lpstr>黑体</vt:lpstr>
      <vt:lpstr>华文楷体</vt:lpstr>
      <vt:lpstr>楷体</vt:lpstr>
      <vt:lpstr>微软雅黑</vt:lpstr>
      <vt:lpstr>Rockwell</vt:lpstr>
      <vt:lpstr>Rockwell Condensed</vt:lpstr>
      <vt:lpstr>Times New Roman</vt:lpstr>
      <vt:lpstr>Wingdings</vt:lpstr>
      <vt:lpstr>木活字</vt:lpstr>
      <vt:lpstr>第5课   办公楼在哪儿</vt:lpstr>
      <vt:lpstr>PowerPoint 演示文稿</vt:lpstr>
      <vt:lpstr>生词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语法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小结</vt:lpstr>
      <vt:lpstr>PowerPoint 演示文稿</vt:lpstr>
      <vt:lpstr>PowerPoint 演示文稿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第5课   你好！</dc:title>
  <dc:creator>Pig Li</dc:creator>
  <cp:lastModifiedBy>李 昊天</cp:lastModifiedBy>
  <cp:revision>244</cp:revision>
  <dcterms:created xsi:type="dcterms:W3CDTF">2018-09-22T11:56:25Z</dcterms:created>
  <dcterms:modified xsi:type="dcterms:W3CDTF">2020-07-05T06:34:35Z</dcterms:modified>
</cp:coreProperties>
</file>