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</p:sldMasterIdLst>
  <p:notesMasterIdLst>
    <p:notesMasterId r:id="rId28"/>
  </p:notesMasterIdLst>
  <p:sldIdLst>
    <p:sldId id="256" r:id="rId2"/>
    <p:sldId id="328" r:id="rId3"/>
    <p:sldId id="858" r:id="rId4"/>
    <p:sldId id="1245" r:id="rId5"/>
    <p:sldId id="1511" r:id="rId6"/>
    <p:sldId id="1579" r:id="rId7"/>
    <p:sldId id="1462" r:id="rId8"/>
    <p:sldId id="1447" r:id="rId9"/>
    <p:sldId id="1374" r:id="rId10"/>
    <p:sldId id="1490" r:id="rId11"/>
    <p:sldId id="1514" r:id="rId12"/>
    <p:sldId id="1496" r:id="rId13"/>
    <p:sldId id="1527" r:id="rId14"/>
    <p:sldId id="1582" r:id="rId15"/>
    <p:sldId id="1581" r:id="rId16"/>
    <p:sldId id="1463" r:id="rId17"/>
    <p:sldId id="945" r:id="rId18"/>
    <p:sldId id="1501" r:id="rId19"/>
    <p:sldId id="1502" r:id="rId20"/>
    <p:sldId id="1503" r:id="rId21"/>
    <p:sldId id="1584" r:id="rId22"/>
    <p:sldId id="1499" r:id="rId23"/>
    <p:sldId id="1583" r:id="rId24"/>
    <p:sldId id="1585" r:id="rId25"/>
    <p:sldId id="1425" r:id="rId26"/>
    <p:sldId id="150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99"/>
    <a:srgbClr val="FF6600"/>
    <a:srgbClr val="CC0099"/>
    <a:srgbClr val="008000"/>
    <a:srgbClr val="FFFFCC"/>
    <a:srgbClr val="00FFCC"/>
    <a:srgbClr val="99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62" autoAdjust="0"/>
    <p:restoredTop sz="95238" autoAdjust="0"/>
  </p:normalViewPr>
  <p:slideViewPr>
    <p:cSldViewPr snapToGrid="0">
      <p:cViewPr varScale="1">
        <p:scale>
          <a:sx n="86" d="100"/>
          <a:sy n="86" d="100"/>
        </p:scale>
        <p:origin x="3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135FE-73F9-4B97-A8B7-A096687FCB7D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4BBA-7D18-459C-AE7F-A53DA9F6A9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66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4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07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68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73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1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12/16/2020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4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00425" y="1948759"/>
            <a:ext cx="10819040" cy="2458721"/>
          </a:xfrm>
        </p:spPr>
        <p:txBody>
          <a:bodyPr/>
          <a:lstStyle/>
          <a:p>
            <a:pPr algn="ctr"/>
            <a:r>
              <a:rPr lang="zh-CN" altLang="en-US" sz="5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5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5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 我们想给她一个惊喜。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61288" y="4979324"/>
            <a:ext cx="7891272" cy="128016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山东大学国际教育学院</a:t>
            </a:r>
            <a:endParaRPr lang="en-US" altLang="zh-CN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来华留学生预科部</a:t>
            </a:r>
          </a:p>
        </p:txBody>
      </p:sp>
      <p:sp>
        <p:nvSpPr>
          <p:cNvPr id="4" name="矩形 3"/>
          <p:cNvSpPr/>
          <p:nvPr/>
        </p:nvSpPr>
        <p:spPr>
          <a:xfrm>
            <a:off x="1039092" y="1800443"/>
            <a:ext cx="10349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8672" y="4148327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1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13072" y="1873674"/>
            <a:ext cx="8764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 shí kè     wǒ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xiǎng gěi   tā     yí gè   jīng xǐ</a:t>
            </a:r>
          </a:p>
        </p:txBody>
      </p:sp>
    </p:spTree>
    <p:extLst>
      <p:ext uri="{BB962C8B-B14F-4D97-AF65-F5344CB8AC3E}">
        <p14:creationId xmlns:p14="http://schemas.microsoft.com/office/powerpoint/2010/main" val="355940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73318" y="1685141"/>
            <a:ext cx="99135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时间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够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够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现在去，时间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够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（去食堂吃饭）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卡里还有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块，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钱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够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一碗米饭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够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吗？你吃得太少了！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1" y="251026"/>
            <a:ext cx="142273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够</a:t>
            </a:r>
          </a:p>
        </p:txBody>
      </p:sp>
      <p:sp>
        <p:nvSpPr>
          <p:cNvPr id="2" name="矩形 1"/>
          <p:cNvSpPr/>
          <p:nvPr/>
        </p:nvSpPr>
        <p:spPr>
          <a:xfrm>
            <a:off x="8618314" y="1277908"/>
            <a:ext cx="3101488" cy="164916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点的火车    </a:t>
            </a:r>
            <a:endParaRPr lang="en-US" altLang="zh-CN" sz="360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点的飞机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8314" y="4757057"/>
            <a:ext cx="2604858" cy="173831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00493A1-3FF9-489D-ACEA-D9F64288ADDB}"/>
              </a:ext>
            </a:extLst>
          </p:cNvPr>
          <p:cNvSpPr/>
          <p:nvPr/>
        </p:nvSpPr>
        <p:spPr>
          <a:xfrm>
            <a:off x="2089936" y="1062332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8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8" y="382385"/>
            <a:ext cx="221645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发音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18184" y="1773560"/>
            <a:ext cx="8832768" cy="3311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李白的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发音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很好，和中国人一样。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：下课以后，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我们一起练习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发音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吧！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：好的！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FC65B6C-489D-4343-84A7-B47164D36697}"/>
              </a:ext>
            </a:extLst>
          </p:cNvPr>
          <p:cNvSpPr/>
          <p:nvPr/>
        </p:nvSpPr>
        <p:spPr>
          <a:xfrm>
            <a:off x="2724417" y="1263380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61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7588" y="1701073"/>
            <a:ext cx="12294284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不能送中国人伞，因为“伞”跟“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散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发音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差不多。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他跟女朋友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散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孩子跟妈妈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走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散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</a:p>
        </p:txBody>
      </p:sp>
      <p:sp>
        <p:nvSpPr>
          <p:cNvPr id="7" name="椭圆 6"/>
          <p:cNvSpPr/>
          <p:nvPr/>
        </p:nvSpPr>
        <p:spPr>
          <a:xfrm>
            <a:off x="769963" y="402934"/>
            <a:ext cx="142843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散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133" y="4563395"/>
            <a:ext cx="3270704" cy="204746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6734" y="4563395"/>
            <a:ext cx="2026190" cy="20261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170" y="4574030"/>
            <a:ext cx="2713231" cy="202619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F893EAE-4D13-42FD-B97D-602F441B4E0C}"/>
              </a:ext>
            </a:extLst>
          </p:cNvPr>
          <p:cNvSpPr/>
          <p:nvPr/>
        </p:nvSpPr>
        <p:spPr>
          <a:xfrm>
            <a:off x="2267218" y="1283929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2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0161" y="1746617"/>
            <a:ext cx="10746643" cy="5867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她们长得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差不多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这两件毛衣看起来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差不多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北京和上海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差不多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我跟李老师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差不多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：你的校园卡里有多少钱？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差不多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200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块。</a:t>
            </a:r>
          </a:p>
          <a:p>
            <a:pPr>
              <a:lnSpc>
                <a:spcPct val="150000"/>
              </a:lnSpc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37538" y="382385"/>
            <a:ext cx="294128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差不多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524" y="862519"/>
            <a:ext cx="3385820" cy="22572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524" y="3896826"/>
            <a:ext cx="3385820" cy="188496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336783" y="1742255"/>
            <a:ext cx="2892138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几乎一样。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6DB6C2C-A61A-4E05-A742-605E44837160}"/>
              </a:ext>
            </a:extLst>
          </p:cNvPr>
          <p:cNvSpPr/>
          <p:nvPr/>
        </p:nvSpPr>
        <p:spPr>
          <a:xfrm>
            <a:off x="3554842" y="1158750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4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8" y="382385"/>
            <a:ext cx="286014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咖啡机</a:t>
            </a:r>
          </a:p>
        </p:txBody>
      </p:sp>
      <p:pic>
        <p:nvPicPr>
          <p:cNvPr id="1026" name="Picture 2" descr="https://timgsa.baidu.com/timg?image&amp;quality=80&amp;size=b9999_10000&amp;sec=1571747312074&amp;di=0d3f2763e21e60ccda9c1c1567d0d201&amp;imgtype=0&amp;src=http%3A%2F%2Fimages.qianyan.biz%2Fqy%2F4%2F1%2F5%2F20071081411235897.gif">
            <a:extLst>
              <a:ext uri="{FF2B5EF4-FFF2-40B4-BE49-F238E27FC236}">
                <a16:creationId xmlns:a16="http://schemas.microsoft.com/office/drawing/2014/main" id="{3A35B0DC-FD13-4CF6-9629-A9C7340C9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717" y="1494213"/>
            <a:ext cx="3728752" cy="412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6BF2941-74C2-4F6D-AEFB-B3FAFD8A2E82}"/>
              </a:ext>
            </a:extLst>
          </p:cNvPr>
          <p:cNvSpPr/>
          <p:nvPr/>
        </p:nvSpPr>
        <p:spPr>
          <a:xfrm>
            <a:off x="1644821" y="2368143"/>
            <a:ext cx="58777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台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咖啡机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咖啡机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很好用。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1E4874D-24D2-4D9B-8BF0-6A3E978134AD}"/>
              </a:ext>
            </a:extLst>
          </p:cNvPr>
          <p:cNvSpPr/>
          <p:nvPr/>
        </p:nvSpPr>
        <p:spPr>
          <a:xfrm>
            <a:off x="3297678" y="1263380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2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950656" y="410377"/>
            <a:ext cx="221645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主意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50656" y="1624841"/>
            <a:ext cx="6317891" cy="4142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：明天是李白的生日，  </a:t>
            </a:r>
            <a:endParaRPr lang="en-US" altLang="zh-CN" sz="36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我想给他一个惊喜，</a:t>
            </a:r>
            <a:endParaRPr lang="en-US" altLang="zh-CN" sz="36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送什么礼物好？</a:t>
            </a:r>
          </a:p>
          <a:p>
            <a:pPr lvl="0">
              <a:lnSpc>
                <a:spcPct val="150000"/>
              </a:lnSpc>
            </a:pP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：送他一台咖啡机，怎么样？</a:t>
            </a:r>
          </a:p>
          <a:p>
            <a:pPr lvl="0">
              <a:lnSpc>
                <a:spcPct val="150000"/>
              </a:lnSpc>
            </a:pP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：好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主意</a:t>
            </a: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！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2854758-8B66-4B28-9C8A-2978C7F56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547" y="2886077"/>
            <a:ext cx="3982432" cy="298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68F665D-6231-499F-945B-09CB4B074714}"/>
              </a:ext>
            </a:extLst>
          </p:cNvPr>
          <p:cNvSpPr/>
          <p:nvPr/>
        </p:nvSpPr>
        <p:spPr>
          <a:xfrm>
            <a:off x="3246932" y="1163176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0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97556" y="1843913"/>
            <a:ext cx="71793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辆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自行车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一辆出租车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一辆火车（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4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0" name="椭圆 9"/>
          <p:cNvSpPr/>
          <p:nvPr/>
        </p:nvSpPr>
        <p:spPr>
          <a:xfrm>
            <a:off x="3432484" y="465427"/>
            <a:ext cx="2950745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自行车</a:t>
            </a:r>
          </a:p>
        </p:txBody>
      </p:sp>
      <p:sp>
        <p:nvSpPr>
          <p:cNvPr id="2" name="矩形 1"/>
          <p:cNvSpPr/>
          <p:nvPr/>
        </p:nvSpPr>
        <p:spPr>
          <a:xfrm>
            <a:off x="797556" y="462162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骑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自行车   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开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车    开出租车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937" y="4621624"/>
            <a:ext cx="3159292" cy="214200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2021305" y="465427"/>
            <a:ext cx="121518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辆</a:t>
            </a:r>
          </a:p>
        </p:txBody>
      </p:sp>
      <p:sp>
        <p:nvSpPr>
          <p:cNvPr id="7" name="椭圆 6"/>
          <p:cNvSpPr/>
          <p:nvPr/>
        </p:nvSpPr>
        <p:spPr>
          <a:xfrm>
            <a:off x="537617" y="465427"/>
            <a:ext cx="121518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骑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584" y="1956060"/>
            <a:ext cx="3415997" cy="231604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432484" y="4615353"/>
            <a:ext cx="12105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骑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马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207" y="160147"/>
            <a:ext cx="3628022" cy="155043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0D11C067-A3BC-41E6-8F98-93259FEEB29C}"/>
              </a:ext>
            </a:extLst>
          </p:cNvPr>
          <p:cNvSpPr/>
          <p:nvPr/>
        </p:nvSpPr>
        <p:spPr>
          <a:xfrm>
            <a:off x="3109975" y="1577255"/>
            <a:ext cx="45878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1C393EF-9E05-4D28-A5DD-9A971AEC1161}"/>
              </a:ext>
            </a:extLst>
          </p:cNvPr>
          <p:cNvSpPr/>
          <p:nvPr/>
        </p:nvSpPr>
        <p:spPr>
          <a:xfrm>
            <a:off x="1530329" y="1546416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3F13267-634E-43D9-A77C-0F22137F25E6}"/>
              </a:ext>
            </a:extLst>
          </p:cNvPr>
          <p:cNvSpPr/>
          <p:nvPr/>
        </p:nvSpPr>
        <p:spPr>
          <a:xfrm>
            <a:off x="6096000" y="157725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6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2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38030" y="2108914"/>
            <a:ext cx="634191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我的汉字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得越来越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 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我的汉字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得越来越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漂亮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 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我的汉字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得越来越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快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 </a:t>
            </a:r>
          </a:p>
        </p:txBody>
      </p:sp>
      <p:sp>
        <p:nvSpPr>
          <p:cNvPr id="2" name="矩形 1"/>
          <p:cNvSpPr/>
          <p:nvPr/>
        </p:nvSpPr>
        <p:spPr>
          <a:xfrm>
            <a:off x="6518468" y="3061469"/>
            <a:ext cx="58272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我的汉字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漂亮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</a:p>
        </p:txBody>
      </p:sp>
      <p:sp>
        <p:nvSpPr>
          <p:cNvPr id="6" name="矩形 5"/>
          <p:cNvSpPr/>
          <p:nvPr/>
        </p:nvSpPr>
        <p:spPr>
          <a:xfrm>
            <a:off x="6518468" y="2084548"/>
            <a:ext cx="53142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我的汉字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</a:p>
        </p:txBody>
      </p:sp>
      <p:sp>
        <p:nvSpPr>
          <p:cNvPr id="7" name="矩形 6"/>
          <p:cNvSpPr/>
          <p:nvPr/>
        </p:nvSpPr>
        <p:spPr>
          <a:xfrm>
            <a:off x="6518468" y="3986351"/>
            <a:ext cx="53142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我的汉字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快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F4F233D-1A77-4DA8-BC58-F48BCDBB80E8}"/>
              </a:ext>
            </a:extLst>
          </p:cNvPr>
          <p:cNvSpPr/>
          <p:nvPr/>
        </p:nvSpPr>
        <p:spPr>
          <a:xfrm>
            <a:off x="572079" y="642220"/>
            <a:ext cx="1115401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格式：越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越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structure“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…”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more…, the more…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98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6382" y="1880686"/>
            <a:ext cx="7155951" cy="3645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苹果手机卖得</a:t>
            </a:r>
            <a:r>
              <a:rPr lang="zh-CN" alt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越来越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贵了。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他最近吃得</a:t>
            </a:r>
            <a:r>
              <a:rPr lang="zh-CN" alt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越来越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多了。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雨</a:t>
            </a:r>
            <a:r>
              <a:rPr lang="zh-CN" alt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越来越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大了。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我的电脑</a:t>
            </a:r>
            <a:r>
              <a:rPr lang="zh-CN" alt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越来越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慢了。</a:t>
            </a:r>
          </a:p>
        </p:txBody>
      </p:sp>
      <p:sp>
        <p:nvSpPr>
          <p:cNvPr id="2" name="矩形 1"/>
          <p:cNvSpPr/>
          <p:nvPr/>
        </p:nvSpPr>
        <p:spPr>
          <a:xfrm>
            <a:off x="6418107" y="2706823"/>
            <a:ext cx="4801314" cy="8988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他最近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吃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</a:p>
        </p:txBody>
      </p:sp>
      <p:sp>
        <p:nvSpPr>
          <p:cNvPr id="6" name="矩形 5"/>
          <p:cNvSpPr/>
          <p:nvPr/>
        </p:nvSpPr>
        <p:spPr>
          <a:xfrm>
            <a:off x="6418107" y="1691160"/>
            <a:ext cx="53142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苹果手机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卖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贵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</a:p>
        </p:txBody>
      </p:sp>
      <p:sp>
        <p:nvSpPr>
          <p:cNvPr id="7" name="矩形 6"/>
          <p:cNvSpPr/>
          <p:nvPr/>
        </p:nvSpPr>
        <p:spPr>
          <a:xfrm>
            <a:off x="6418107" y="3680602"/>
            <a:ext cx="37753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雨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</a:p>
        </p:txBody>
      </p:sp>
      <p:sp>
        <p:nvSpPr>
          <p:cNvPr id="8" name="矩形 7"/>
          <p:cNvSpPr/>
          <p:nvPr/>
        </p:nvSpPr>
        <p:spPr>
          <a:xfrm>
            <a:off x="6418107" y="4689785"/>
            <a:ext cx="53142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我的电脑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用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慢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</a:p>
        </p:txBody>
      </p:sp>
    </p:spTree>
    <p:extLst>
      <p:ext uri="{BB962C8B-B14F-4D97-AF65-F5344CB8AC3E}">
        <p14:creationId xmlns:p14="http://schemas.microsoft.com/office/powerpoint/2010/main" val="220996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48ED922-29F5-4F99-97A6-DF56E15F8B07}"/>
              </a:ext>
            </a:extLst>
          </p:cNvPr>
          <p:cNvSpPr/>
          <p:nvPr/>
        </p:nvSpPr>
        <p:spPr>
          <a:xfrm>
            <a:off x="303745" y="169196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8DDDAE-7456-44FE-A5C9-0F16D1689262}"/>
              </a:ext>
            </a:extLst>
          </p:cNvPr>
          <p:cNvSpPr/>
          <p:nvPr/>
        </p:nvSpPr>
        <p:spPr>
          <a:xfrm>
            <a:off x="5979871" y="3922353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3D8C43E5-D579-4593-9E56-2C79EBA20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745" y="882454"/>
            <a:ext cx="6591577" cy="7152999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10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怎么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zěnme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QPr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why</a:t>
            </a:r>
          </a:p>
          <a:p>
            <a:pPr marL="514350" indent="-514350">
              <a:lnSpc>
                <a:spcPct val="100000"/>
              </a:lnSpc>
              <a:spcBef>
                <a:spcPts val="10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这么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zhème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so</a:t>
            </a:r>
          </a:p>
          <a:p>
            <a:pPr marL="514350" indent="-514350">
              <a:lnSpc>
                <a:spcPct val="100000"/>
              </a:lnSpc>
              <a:spcBef>
                <a:spcPts val="10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刷牙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	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shuāyá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VO      to brush teeth</a:t>
            </a:r>
          </a:p>
          <a:p>
            <a:pPr marL="514350" indent="-514350">
              <a:lnSpc>
                <a:spcPct val="100000"/>
              </a:lnSpc>
              <a:spcBef>
                <a:spcPts val="10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洗脸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	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xǐliǎn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VO      to wash face</a:t>
            </a:r>
          </a:p>
          <a:p>
            <a:pPr marL="514350" indent="-514350">
              <a:lnSpc>
                <a:spcPct val="100000"/>
              </a:lnSpc>
              <a:spcBef>
                <a:spcPts val="10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惊喜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	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jīngxǐ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N 	      surprise</a:t>
            </a: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0000"/>
              </a:lnSpc>
              <a:spcBef>
                <a:spcPts val="10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起床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	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qǐchuáng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V 	      to get up</a:t>
            </a:r>
          </a:p>
          <a:p>
            <a:pPr marL="514350" indent="-514350">
              <a:lnSpc>
                <a:spcPct val="100000"/>
              </a:lnSpc>
              <a:spcBef>
                <a:spcPts val="10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够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	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gòu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A 	      enough</a:t>
            </a:r>
          </a:p>
          <a:p>
            <a:pPr marL="514350" indent="-514350">
              <a:lnSpc>
                <a:spcPct val="100000"/>
              </a:lnSpc>
              <a:spcBef>
                <a:spcPts val="10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散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	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sàn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V 	      to break up</a:t>
            </a:r>
          </a:p>
          <a:p>
            <a:pPr marL="514350" indent="-514350">
              <a:lnSpc>
                <a:spcPct val="100000"/>
              </a:lnSpc>
              <a:spcBef>
                <a:spcPts val="10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发音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	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fāyīn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N 	      pronunciation</a:t>
            </a:r>
          </a:p>
          <a:p>
            <a:pPr marL="514350" indent="-514350">
              <a:lnSpc>
                <a:spcPct val="100000"/>
              </a:lnSpc>
              <a:spcBef>
                <a:spcPts val="10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差不多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chàbuduō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A        similar;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000"/>
              </a:spcBef>
              <a:buClr>
                <a:srgbClr val="D34817">
                  <a:lumMod val="75000"/>
                </a:srgbClr>
              </a:buClr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                                almost the same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FB6F88F5-705C-4013-AFAC-4D76DE3FBEA0}"/>
              </a:ext>
            </a:extLst>
          </p:cNvPr>
          <p:cNvSpPr txBox="1">
            <a:spLocks/>
          </p:cNvSpPr>
          <p:nvPr/>
        </p:nvSpPr>
        <p:spPr>
          <a:xfrm>
            <a:off x="5867774" y="882454"/>
            <a:ext cx="10868891" cy="2771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10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1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咖啡机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kāfēijī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N 	coffee machine</a:t>
            </a:r>
          </a:p>
          <a:p>
            <a:pPr marL="514350" indent="-514350">
              <a:lnSpc>
                <a:spcPct val="100000"/>
              </a:lnSpc>
              <a:spcBef>
                <a:spcPts val="10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1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主意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	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zhúyi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N 	idea</a:t>
            </a:r>
          </a:p>
          <a:p>
            <a:pPr marL="514350" indent="-514350">
              <a:lnSpc>
                <a:spcPct val="100000"/>
              </a:lnSpc>
              <a:spcBef>
                <a:spcPts val="10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1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辆 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	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liàng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M 	a measure word for vehicles</a:t>
            </a:r>
          </a:p>
          <a:p>
            <a:pPr marL="514350" indent="-514350">
              <a:lnSpc>
                <a:spcPct val="100000"/>
              </a:lnSpc>
              <a:spcBef>
                <a:spcPts val="10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1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自行车 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zìxíngchē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N 	bike</a:t>
            </a:r>
          </a:p>
          <a:p>
            <a:pPr marL="514350" indent="-514350">
              <a:lnSpc>
                <a:spcPct val="100000"/>
              </a:lnSpc>
              <a:spcBef>
                <a:spcPts val="10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1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骑 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	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qí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V  	to ride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 startAt="11"/>
            </a:pP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 startAt="11"/>
            </a:pP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89888951-3D37-4D71-963B-E67D6F6A6533}"/>
              </a:ext>
            </a:extLst>
          </p:cNvPr>
          <p:cNvSpPr txBox="1">
            <a:spLocks/>
          </p:cNvSpPr>
          <p:nvPr/>
        </p:nvSpPr>
        <p:spPr>
          <a:xfrm>
            <a:off x="5867775" y="4631025"/>
            <a:ext cx="10868891" cy="1506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10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格式：越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</a:p>
          <a:p>
            <a:pPr marL="0" indent="0">
              <a:lnSpc>
                <a:spcPct val="100000"/>
              </a:lnSpc>
              <a:spcBef>
                <a:spcPts val="1000"/>
              </a:spcBef>
              <a:buClr>
                <a:srgbClr val="D34817">
                  <a:lumMod val="75000"/>
                </a:srgbClr>
              </a:buClr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The structure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“越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more…the more…</a:t>
            </a:r>
          </a:p>
          <a:p>
            <a:pPr marL="514350" indent="-514350">
              <a:lnSpc>
                <a:spcPct val="100000"/>
              </a:lnSpc>
              <a:spcBef>
                <a:spcPts val="10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2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反问句：不是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   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000"/>
              </a:spcBef>
              <a:buClr>
                <a:srgbClr val="D34817">
                  <a:lumMod val="75000"/>
                </a:srgbClr>
              </a:buClr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The rhetorical question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“不是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吗？”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Isn’t…? Don’t…?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000"/>
              </a:spcBef>
              <a:buClr>
                <a:srgbClr val="D34817">
                  <a:lumMod val="75000"/>
                </a:srgbClr>
              </a:buClr>
              <a:buFont typeface="Wingdings" pitchFamily="2" charset="2"/>
              <a:buNone/>
            </a:pP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1500"/>
              </a:spcBef>
              <a:buFont typeface="+mj-lt"/>
              <a:buAutoNum type="arabicPeriod"/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718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08718" y="2089427"/>
            <a:ext cx="902935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苹果手机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卖得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</a:t>
            </a:r>
            <a:r>
              <a:rPr lang="en-US" altLang="zh-CN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买的人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</a:t>
            </a:r>
            <a:r>
              <a:rPr lang="en-US" altLang="zh-CN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老师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</a:t>
            </a:r>
            <a:r>
              <a:rPr lang="en-US" altLang="zh-CN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en-US" altLang="zh-CN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en-US" altLang="zh-CN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越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想</a:t>
            </a:r>
            <a:r>
              <a:rPr lang="en-US" altLang="zh-CN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4CCFCF4-2FAD-451A-B046-5B0DAE536B3D}"/>
              </a:ext>
            </a:extLst>
          </p:cNvPr>
          <p:cNvSpPr txBox="1"/>
          <p:nvPr/>
        </p:nvSpPr>
        <p:spPr>
          <a:xfrm>
            <a:off x="3461657" y="1483567"/>
            <a:ext cx="5635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告诉  贵  懂  多  知道  说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256D509-E4CF-46BC-9043-4AB4833FE0F2}"/>
              </a:ext>
            </a:extLst>
          </p:cNvPr>
          <p:cNvSpPr txBox="1"/>
          <p:nvPr/>
        </p:nvSpPr>
        <p:spPr>
          <a:xfrm>
            <a:off x="-38877" y="472484"/>
            <a:ext cx="60975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练习：选词填空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72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D74ECAB-2E0A-49C2-9846-67972D9C5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176" y="1177539"/>
            <a:ext cx="9544050" cy="412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93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50738" y="2583196"/>
            <a:ext cx="9475903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：我明年二月想去上海旅行。</a:t>
            </a:r>
          </a:p>
          <a:p>
            <a:pPr>
              <a:spcBef>
                <a:spcPts val="1800"/>
              </a:spcBef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要回国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0260133-1BB1-45CD-91E1-390119EA84EA}"/>
              </a:ext>
            </a:extLst>
          </p:cNvPr>
          <p:cNvSpPr/>
          <p:nvPr/>
        </p:nvSpPr>
        <p:spPr>
          <a:xfrm>
            <a:off x="600071" y="502261"/>
            <a:ext cx="7646709" cy="11706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反问句：不是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吗？  </a:t>
            </a:r>
            <a:endParaRPr lang="en-US" altLang="zh-CN" sz="4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rhetorical question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不是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Isn’t/Don’t…?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4741375-E4AE-4F83-9624-024F6F23C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280" y="3584643"/>
            <a:ext cx="3592174" cy="231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751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00071" y="1874728"/>
            <a:ext cx="1082059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：给我一块蛋糕吧！</a:t>
            </a:r>
          </a:p>
          <a:p>
            <a:pPr>
              <a:spcBef>
                <a:spcPts val="1800"/>
              </a:spcBef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不吃甜的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练习：完成对话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：你不是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_____________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吗？怎么还没睡觉？</a:t>
            </a:r>
          </a:p>
          <a:p>
            <a:pPr>
              <a:spcBef>
                <a:spcPts val="1800"/>
              </a:spcBef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：我还没写完作业。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0260133-1BB1-45CD-91E1-390119EA84EA}"/>
              </a:ext>
            </a:extLst>
          </p:cNvPr>
          <p:cNvSpPr/>
          <p:nvPr/>
        </p:nvSpPr>
        <p:spPr>
          <a:xfrm>
            <a:off x="600071" y="492930"/>
            <a:ext cx="7646709" cy="11706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反问句：不是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吗？  </a:t>
            </a:r>
            <a:endParaRPr lang="en-US" altLang="zh-CN" sz="4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rhetorical question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不是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Isn’t/Don’t…?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45F88FA-74D9-4F0D-92DC-501AB5726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804" y="1504165"/>
            <a:ext cx="2223844" cy="230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6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2E7F339-F44C-480B-A4AD-BDEB72D5D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645" y="1107396"/>
            <a:ext cx="8753475" cy="427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88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09622" y="275207"/>
            <a:ext cx="12006248" cy="546891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1800"/>
              </a:spcBef>
              <a:buNone/>
            </a:pPr>
            <a:r>
              <a:rPr lang="zh-CN" altLang="en-US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马小军：李白，怎么这么着急找我？</a:t>
            </a:r>
            <a:endParaRPr lang="en-US" altLang="zh-CN" sz="3200" kern="100" dirty="0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zh-CN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zh-CN" altLang="en-US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我刚刷完牙、洗完脸，就过来了。</a:t>
            </a:r>
          </a:p>
          <a:p>
            <a:pPr marL="0" indent="0" algn="just">
              <a:lnSpc>
                <a:spcPct val="100000"/>
              </a:lnSpc>
              <a:spcBef>
                <a:spcPts val="1800"/>
              </a:spcBef>
              <a:buNone/>
            </a:pPr>
            <a:r>
              <a:rPr lang="zh-CN" altLang="en-US" sz="32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    白：张萌明天就过生日了，我想给她一个惊喜。</a:t>
            </a:r>
            <a:endParaRPr lang="en-US" altLang="zh-CN" sz="32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zh-CN" sz="32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zh-CN" altLang="en-US" sz="32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可是   我还没准备好礼物，越想越着急，</a:t>
            </a:r>
            <a:endParaRPr lang="en-US" altLang="zh-CN" sz="32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zh-CN" sz="32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</a:t>
            </a:r>
            <a:r>
              <a:rPr lang="zh-CN" altLang="en-US" sz="32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所以   一起床就来找你了。 </a:t>
            </a:r>
          </a:p>
          <a:p>
            <a:pPr marL="0" indent="0" algn="just">
              <a:lnSpc>
                <a:spcPct val="100000"/>
              </a:lnSpc>
              <a:spcBef>
                <a:spcPts val="1800"/>
              </a:spcBef>
              <a:buNone/>
            </a:pPr>
            <a:r>
              <a:rPr lang="zh-CN" altLang="en-US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马小军：你不是准备送她花吗？</a:t>
            </a:r>
          </a:p>
          <a:p>
            <a:pPr marL="0" indent="0" algn="just">
              <a:lnSpc>
                <a:spcPct val="100000"/>
              </a:lnSpc>
              <a:spcBef>
                <a:spcPts val="1800"/>
              </a:spcBef>
              <a:buNone/>
            </a:pPr>
            <a:r>
              <a:rPr lang="zh-CN" altLang="en-US" sz="32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    白：只送花不够。再送一把雨伞怎么样？</a:t>
            </a:r>
          </a:p>
          <a:p>
            <a:pPr marL="0" indent="0" algn="just">
              <a:lnSpc>
                <a:spcPct val="100000"/>
              </a:lnSpc>
              <a:spcBef>
                <a:spcPts val="1800"/>
              </a:spcBef>
              <a:buNone/>
            </a:pPr>
            <a:r>
              <a:rPr lang="zh-CN" altLang="en-US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马小军：在中国文化里，“伞” 和“散”的发音差不多，</a:t>
            </a:r>
            <a:endParaRPr lang="en-US" altLang="zh-CN" sz="3200" kern="100" dirty="0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zh-CN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zh-CN" altLang="en-US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所以中国人   一般不送伞。</a:t>
            </a:r>
          </a:p>
        </p:txBody>
      </p:sp>
    </p:spTree>
    <p:extLst>
      <p:ext uri="{BB962C8B-B14F-4D97-AF65-F5344CB8AC3E}">
        <p14:creationId xmlns:p14="http://schemas.microsoft.com/office/powerpoint/2010/main" val="2887652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44025" y="682383"/>
            <a:ext cx="11353303" cy="592962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    白：是吗？我第一次听说，谢谢你告诉我！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6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马小军：送她一个咖啡机，怎么样？</a:t>
            </a:r>
            <a:endParaRPr lang="en-US" altLang="zh-CN" sz="3600" kern="100" dirty="0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36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zh-CN" altLang="en-US" sz="36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她不是爱喝咖啡吗？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    白：好主意，哪儿可以买到呢？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6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马小军：学校北门外的商店就有。这儿有几辆自行车，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6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zh-CN" altLang="en-US" sz="36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我们骑车过去吧。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    白：好，我们走吧。</a:t>
            </a:r>
          </a:p>
        </p:txBody>
      </p:sp>
    </p:spTree>
    <p:extLst>
      <p:ext uri="{BB962C8B-B14F-4D97-AF65-F5344CB8AC3E}">
        <p14:creationId xmlns:p14="http://schemas.microsoft.com/office/powerpoint/2010/main" val="269829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生词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969432" y="4094498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WORDS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FF9B55-E66C-4271-91F8-14CF0AC7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1" y="1245209"/>
            <a:ext cx="5965262" cy="39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57601" y="475302"/>
            <a:ext cx="5551714" cy="107522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怎么     为什么</a:t>
            </a:r>
            <a:endParaRPr lang="zh-CN" altLang="en-US" sz="2800" b="1" i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69848" y="1839021"/>
            <a:ext cx="10600784" cy="951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5973" y="1989395"/>
            <a:ext cx="524926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你是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怎么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去上海的？</a:t>
            </a: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去图书馆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怎么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走？</a:t>
            </a: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快八点了，你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怎么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还不起床？</a:t>
            </a:r>
          </a:p>
          <a:p>
            <a:pPr defTabSz="9144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他平时都是第一个来，今天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怎么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迟到了？</a:t>
            </a: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怎么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没有人？真奇怪！</a:t>
            </a: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E1EFFED-EEC2-4351-80A3-AF9C9BE1CCD2}"/>
              </a:ext>
            </a:extLst>
          </p:cNvPr>
          <p:cNvCxnSpPr>
            <a:cxnSpLocks/>
          </p:cNvCxnSpPr>
          <p:nvPr/>
        </p:nvCxnSpPr>
        <p:spPr>
          <a:xfrm>
            <a:off x="6261307" y="1758338"/>
            <a:ext cx="0" cy="452476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087BE720-5C1D-47B8-AE93-5DAD13C7D385}"/>
              </a:ext>
            </a:extLst>
          </p:cNvPr>
          <p:cNvSpPr/>
          <p:nvPr/>
        </p:nvSpPr>
        <p:spPr>
          <a:xfrm>
            <a:off x="6637381" y="1902339"/>
            <a:ext cx="5893539" cy="1958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为什么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喜欢春天？</a:t>
            </a: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李白今天迟到了，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为什么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118D3295-1FF9-4175-8CD4-0FF9766E46AC}"/>
              </a:ext>
            </a:extLst>
          </p:cNvPr>
          <p:cNvSpPr/>
          <p:nvPr/>
        </p:nvSpPr>
        <p:spPr>
          <a:xfrm>
            <a:off x="514350" y="251026"/>
            <a:ext cx="202696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怎么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6B34FF2-CBB6-4B98-BF52-A7A714C95508}"/>
              </a:ext>
            </a:extLst>
          </p:cNvPr>
          <p:cNvSpPr/>
          <p:nvPr/>
        </p:nvSpPr>
        <p:spPr>
          <a:xfrm>
            <a:off x="2444499" y="1169547"/>
            <a:ext cx="681597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QPr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4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uiExpand="1" build="p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81426" y="1729748"/>
            <a:ext cx="717938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：这种苹果</a:t>
            </a: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块一斤。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这么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贵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？别买了！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zh-CN" altLang="en-US" sz="1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：他今天怎么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这么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高兴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：因为他成绩很好。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202696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这么</a:t>
            </a:r>
          </a:p>
        </p:txBody>
      </p:sp>
      <p:sp>
        <p:nvSpPr>
          <p:cNvPr id="2" name="矩形 1"/>
          <p:cNvSpPr/>
          <p:nvPr/>
        </p:nvSpPr>
        <p:spPr>
          <a:xfrm>
            <a:off x="6287310" y="2496751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我没买过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贵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的衣服。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zh-CN" altLang="en-US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我没去过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冷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的地方。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050" y="782692"/>
            <a:ext cx="1351919" cy="144925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541049" y="1844488"/>
            <a:ext cx="2049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10000</a:t>
            </a:r>
            <a:r>
              <a:rPr lang="zh-CN" altLang="en-US" sz="2400" dirty="0"/>
              <a:t>块</a:t>
            </a:r>
            <a:r>
              <a:rPr lang="en-US" altLang="zh-CN" sz="2400" dirty="0"/>
              <a:t>/</a:t>
            </a:r>
            <a:r>
              <a:rPr lang="zh-CN" altLang="en-US" sz="2400" dirty="0"/>
              <a:t>件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185" y="3696225"/>
            <a:ext cx="2984579" cy="1386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358C9B6-CB90-46A8-AEAC-6BB60A206302}"/>
              </a:ext>
            </a:extLst>
          </p:cNvPr>
          <p:cNvSpPr/>
          <p:nvPr/>
        </p:nvSpPr>
        <p:spPr>
          <a:xfrm>
            <a:off x="2689078" y="1084636"/>
            <a:ext cx="766557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0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710292" y="764210"/>
            <a:ext cx="202696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洗脸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889" y="3214935"/>
            <a:ext cx="4132481" cy="275223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16B878C-27CA-4C7D-A068-88383CB63BF1}"/>
              </a:ext>
            </a:extLst>
          </p:cNvPr>
          <p:cNvSpPr/>
          <p:nvPr/>
        </p:nvSpPr>
        <p:spPr>
          <a:xfrm>
            <a:off x="1015542" y="2303853"/>
            <a:ext cx="7179381" cy="182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我早上第一件事就是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洗脸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洗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脸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159AC78-33C2-4095-880A-B6087B0C7B60}"/>
              </a:ext>
            </a:extLst>
          </p:cNvPr>
          <p:cNvSpPr/>
          <p:nvPr/>
        </p:nvSpPr>
        <p:spPr>
          <a:xfrm>
            <a:off x="2737261" y="1786789"/>
            <a:ext cx="63030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VO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6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96389" y="2070587"/>
            <a:ext cx="7179381" cy="366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她用牙刷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刷牙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医生：你哪儿不舒服？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病人：我牙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疼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刷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脸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96389" y="601600"/>
            <a:ext cx="202696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刷牙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65" y="601600"/>
            <a:ext cx="2183634" cy="29345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9939" y="3936328"/>
            <a:ext cx="2875032" cy="242810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7155E6C-169B-4EC8-91D4-A23CDE57E1FC}"/>
              </a:ext>
            </a:extLst>
          </p:cNvPr>
          <p:cNvSpPr/>
          <p:nvPr/>
        </p:nvSpPr>
        <p:spPr>
          <a:xfrm>
            <a:off x="2963301" y="1425823"/>
            <a:ext cx="63030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VO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3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1167112" y="282152"/>
            <a:ext cx="221645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惊喜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33361" y="4302249"/>
            <a:ext cx="9475903" cy="182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一个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惊喜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他给女朋友一个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惊喜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598" y="1882555"/>
            <a:ext cx="3222262" cy="21481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293" y="2515234"/>
            <a:ext cx="1235613" cy="1615802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46EFFB3-389A-4E2F-80D5-DCB64C95B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5"/>
          <a:stretch/>
        </p:blipFill>
        <p:spPr bwMode="auto">
          <a:xfrm>
            <a:off x="3092942" y="1882554"/>
            <a:ext cx="3123966" cy="214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6103A72-75A5-42FB-9518-9FCEBFDA2095}"/>
              </a:ext>
            </a:extLst>
          </p:cNvPr>
          <p:cNvSpPr/>
          <p:nvPr/>
        </p:nvSpPr>
        <p:spPr>
          <a:xfrm>
            <a:off x="3383564" y="1054297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9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26407" y="2096722"/>
            <a:ext cx="7179381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你一般几点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起床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你和同屋谁先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起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早睡早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起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身体好。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202696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起床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445" y="1978123"/>
            <a:ext cx="4762500" cy="317182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1D84957-06F0-4494-A74E-D923559AEB9D}"/>
              </a:ext>
            </a:extLst>
          </p:cNvPr>
          <p:cNvSpPr/>
          <p:nvPr/>
        </p:nvSpPr>
        <p:spPr>
          <a:xfrm>
            <a:off x="2640442" y="1132021"/>
            <a:ext cx="63030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VO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7093</TotalTime>
  <Words>1113</Words>
  <Application>Microsoft Office PowerPoint</Application>
  <PresentationFormat>宽屏</PresentationFormat>
  <Paragraphs>173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等线</vt:lpstr>
      <vt:lpstr>仿宋</vt:lpstr>
      <vt:lpstr>黑体</vt:lpstr>
      <vt:lpstr>华文楷体</vt:lpstr>
      <vt:lpstr>Rockwell</vt:lpstr>
      <vt:lpstr>Rockwell Condensed</vt:lpstr>
      <vt:lpstr>Times New Roman</vt:lpstr>
      <vt:lpstr>Wingdings</vt:lpstr>
      <vt:lpstr>木活字</vt:lpstr>
      <vt:lpstr>第10课  我们想给她一个惊喜。</vt:lpstr>
      <vt:lpstr>PowerPoint 演示文稿</vt:lpstr>
      <vt:lpstr>生词</vt:lpstr>
      <vt:lpstr>怎么     为什么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蒙 陈</cp:lastModifiedBy>
  <cp:revision>622</cp:revision>
  <dcterms:created xsi:type="dcterms:W3CDTF">2018-09-22T11:56:25Z</dcterms:created>
  <dcterms:modified xsi:type="dcterms:W3CDTF">2020-12-15T23:41:28Z</dcterms:modified>
</cp:coreProperties>
</file>