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09" r:id="rId1"/>
  </p:sldMasterIdLst>
  <p:notesMasterIdLst>
    <p:notesMasterId r:id="rId25"/>
  </p:notesMasterIdLst>
  <p:sldIdLst>
    <p:sldId id="342" r:id="rId2"/>
    <p:sldId id="477" r:id="rId3"/>
    <p:sldId id="858" r:id="rId4"/>
    <p:sldId id="273" r:id="rId5"/>
    <p:sldId id="375" r:id="rId6"/>
    <p:sldId id="377" r:id="rId7"/>
    <p:sldId id="314" r:id="rId8"/>
    <p:sldId id="320" r:id="rId9"/>
    <p:sldId id="378" r:id="rId10"/>
    <p:sldId id="859" r:id="rId11"/>
    <p:sldId id="950" r:id="rId12"/>
    <p:sldId id="951" r:id="rId13"/>
    <p:sldId id="943" r:id="rId14"/>
    <p:sldId id="944" r:id="rId15"/>
    <p:sldId id="945" r:id="rId16"/>
    <p:sldId id="952" r:id="rId17"/>
    <p:sldId id="947" r:id="rId18"/>
    <p:sldId id="316" r:id="rId19"/>
    <p:sldId id="317" r:id="rId20"/>
    <p:sldId id="948" r:id="rId21"/>
    <p:sldId id="941" r:id="rId22"/>
    <p:sldId id="949" r:id="rId23"/>
    <p:sldId id="861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E9496D-DA5D-40E7-8BF7-76AB3DBD8538}" type="datetimeFigureOut">
              <a:rPr lang="zh-CN" altLang="en-US" smtClean="0"/>
              <a:t>2020/7/9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B39A1-2FBB-4A64-92B6-7651CB6D36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8554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2926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5439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3075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685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32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4739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9144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768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261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13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38432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7/9/2020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8A7A6979-0714-4377-B894-6BE4C2D6E2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4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98798" y="2009308"/>
            <a:ext cx="9966960" cy="2458721"/>
          </a:xfrm>
        </p:spPr>
        <p:txBody>
          <a:bodyPr/>
          <a:lstStyle/>
          <a:p>
            <a:pPr algn="ctr"/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第</a:t>
            </a:r>
            <a:r>
              <a:rPr lang="en-US" altLang="zh-CN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7200" b="1" dirty="0">
                <a:latin typeface="华文楷体" panose="02010600040101010101" pitchFamily="2" charset="-122"/>
                <a:ea typeface="华文楷体" panose="02010600040101010101" pitchFamily="2" charset="-122"/>
              </a:rPr>
              <a:t>课   你好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150364" y="4791194"/>
            <a:ext cx="7891272" cy="128016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dirty="0">
                <a:latin typeface="仿宋" panose="02010609060101010101" pitchFamily="49" charset="-122"/>
                <a:ea typeface="仿宋" panose="02010609060101010101" pitchFamily="49" charset="-122"/>
              </a:rPr>
              <a:t>山东大学</a:t>
            </a:r>
            <a:endParaRPr lang="en-US" altLang="zh-CN" sz="4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158120" y="1686143"/>
            <a:ext cx="63649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yī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kè         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ǐ   hǎo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9948672" y="4222359"/>
            <a:ext cx="9368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3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语法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710290" y="4280903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GRAMMAR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E8A416-95C4-4DB1-A70D-B6608C41B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910" y="1755279"/>
            <a:ext cx="6335436" cy="316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34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87927" y="1019777"/>
            <a:ext cx="5584076" cy="464265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学生。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845264" y="1465404"/>
            <a:ext cx="3293921" cy="34783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1.   </a:t>
            </a: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老师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2.   </a:t>
            </a: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法国人</a:t>
            </a:r>
            <a:r>
              <a:rPr lang="en-US" altLang="zh-CN" sz="3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3.   </a:t>
            </a: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李白</a:t>
            </a:r>
            <a:endParaRPr lang="en-US" altLang="zh-CN" sz="44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49" y="5707841"/>
            <a:ext cx="3025094" cy="6086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721" y="2523164"/>
            <a:ext cx="2456282" cy="16358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497" y="3955280"/>
            <a:ext cx="1195301" cy="131961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CCD8C24B-0257-408E-ABA6-68607EC88EE6}"/>
              </a:ext>
            </a:extLst>
          </p:cNvPr>
          <p:cNvSpPr/>
          <p:nvPr/>
        </p:nvSpPr>
        <p:spPr>
          <a:xfrm>
            <a:off x="251275" y="350363"/>
            <a:ext cx="581601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副词：不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不”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017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23472" y="1019776"/>
            <a:ext cx="5816015" cy="558520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是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老师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叫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李白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不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谢。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王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2588874" y="3098666"/>
            <a:ext cx="2462520" cy="2565287"/>
          </a:xfrm>
          <a:prstGeom prst="roundRect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是 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叫 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/>
            <a:r>
              <a:rPr lang="zh-CN" altLang="en-US" sz="4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</a:p>
        </p:txBody>
      </p:sp>
      <p:sp>
        <p:nvSpPr>
          <p:cNvPr id="8" name="矩形 7"/>
          <p:cNvSpPr/>
          <p:nvPr/>
        </p:nvSpPr>
        <p:spPr>
          <a:xfrm>
            <a:off x="6773081" y="2083149"/>
            <a:ext cx="2088808" cy="16136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中国人</a:t>
            </a:r>
            <a:endParaRPr lang="en-US" altLang="zh-CN" sz="3600" b="1" dirty="0">
              <a:latin typeface="Times New Roman" panose="02020603050405020304" pitchFamily="18" charset="0"/>
              <a:ea typeface="仿宋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美国人</a:t>
            </a:r>
            <a:r>
              <a:rPr lang="en-US" altLang="zh-CN" sz="3600" dirty="0"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732" y="1936697"/>
            <a:ext cx="3495627" cy="7032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3967" y="3520383"/>
            <a:ext cx="1911927" cy="126720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7092317" y="2803680"/>
            <a:ext cx="564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měi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7332050-6AB3-41EA-A84C-11F87288C766}"/>
              </a:ext>
            </a:extLst>
          </p:cNvPr>
          <p:cNvSpPr/>
          <p:nvPr/>
        </p:nvSpPr>
        <p:spPr>
          <a:xfrm>
            <a:off x="251275" y="350363"/>
            <a:ext cx="581601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副词：不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不”</a:t>
            </a:r>
            <a:endParaRPr lang="en-US" altLang="zh-CN" sz="2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1277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959C3-C2B1-43CC-BFD6-6C667390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6" y="307079"/>
            <a:ext cx="1149570" cy="1609344"/>
          </a:xfrm>
        </p:spPr>
        <p:txBody>
          <a:bodyPr/>
          <a:lstStyle/>
          <a:p>
            <a:r>
              <a:rPr lang="zh-CN" altLang="en-US" dirty="0"/>
              <a:t>不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6B7A4C-F203-48AF-A355-5710BA81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1" y="2532353"/>
            <a:ext cx="4891595" cy="10986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1.A</a:t>
            </a:r>
            <a:r>
              <a:rPr lang="zh-CN" altLang="en-US" sz="3200" b="1" dirty="0">
                <a:solidFill>
                  <a:schemeClr val="tx1"/>
                </a:solidFill>
              </a:rPr>
              <a:t>李白</a:t>
            </a:r>
            <a:r>
              <a:rPr lang="en-US" altLang="zh-CN" sz="3200" b="1" dirty="0">
                <a:solidFill>
                  <a:schemeClr val="tx1"/>
                </a:solidFill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</a:rPr>
              <a:t>是</a:t>
            </a:r>
            <a:r>
              <a:rPr lang="en-US" altLang="zh-CN" sz="3200" b="1" dirty="0">
                <a:solidFill>
                  <a:schemeClr val="tx1"/>
                </a:solidFill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</a:rPr>
              <a:t>中国人</a:t>
            </a:r>
            <a:r>
              <a:rPr lang="en-US" altLang="zh-CN" sz="3200" b="1" dirty="0">
                <a:solidFill>
                  <a:schemeClr val="tx1"/>
                </a:solidFill>
              </a:rPr>
              <a:t>D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DA381789-B028-45C3-BF2C-DD76E3E66AFA}"/>
              </a:ext>
            </a:extLst>
          </p:cNvPr>
          <p:cNvSpPr txBox="1">
            <a:spLocks/>
          </p:cNvSpPr>
          <p:nvPr/>
        </p:nvSpPr>
        <p:spPr>
          <a:xfrm>
            <a:off x="3462290" y="2532353"/>
            <a:ext cx="4891595" cy="10986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1.A</a:t>
            </a:r>
            <a:r>
              <a:rPr lang="zh-CN" altLang="en-US" sz="3200" b="1" dirty="0">
                <a:solidFill>
                  <a:schemeClr val="tx1"/>
                </a:solidFill>
              </a:rPr>
              <a:t>李白</a:t>
            </a:r>
            <a:r>
              <a:rPr lang="en-US" altLang="zh-CN" sz="3200" b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</a:rPr>
              <a:t>是</a:t>
            </a:r>
            <a:r>
              <a:rPr lang="en-US" altLang="zh-CN" sz="3200" b="1" dirty="0">
                <a:solidFill>
                  <a:schemeClr val="tx1"/>
                </a:solidFill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</a:rPr>
              <a:t>中国人</a:t>
            </a:r>
            <a:r>
              <a:rPr lang="en-US" altLang="zh-CN" sz="3200" b="1" dirty="0">
                <a:solidFill>
                  <a:schemeClr val="tx1"/>
                </a:solidFill>
              </a:rPr>
              <a:t>D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73005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959C3-C2B1-43CC-BFD6-6C667390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6" y="307079"/>
            <a:ext cx="1149570" cy="1609344"/>
          </a:xfrm>
        </p:spPr>
        <p:txBody>
          <a:bodyPr/>
          <a:lstStyle/>
          <a:p>
            <a:r>
              <a:rPr lang="zh-CN" altLang="en-US" dirty="0"/>
              <a:t>不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6B7A4C-F203-48AF-A355-5710BA81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1" y="2532353"/>
            <a:ext cx="4891595" cy="10986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2.A</a:t>
            </a:r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en-US" altLang="zh-CN" sz="3200" b="1" dirty="0">
                <a:solidFill>
                  <a:schemeClr val="tx1"/>
                </a:solidFill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</a:rPr>
              <a:t>叫</a:t>
            </a:r>
            <a:r>
              <a:rPr lang="en-US" altLang="zh-CN" sz="3200" b="1" dirty="0">
                <a:solidFill>
                  <a:schemeClr val="tx1"/>
                </a:solidFill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</a:rPr>
              <a:t>李白</a:t>
            </a:r>
            <a:r>
              <a:rPr lang="en-US" altLang="zh-CN" sz="3200" b="1" dirty="0">
                <a:solidFill>
                  <a:schemeClr val="tx1"/>
                </a:solidFill>
              </a:rPr>
              <a:t>D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DA381789-B028-45C3-BF2C-DD76E3E66AFA}"/>
              </a:ext>
            </a:extLst>
          </p:cNvPr>
          <p:cNvSpPr txBox="1">
            <a:spLocks/>
          </p:cNvSpPr>
          <p:nvPr/>
        </p:nvSpPr>
        <p:spPr>
          <a:xfrm>
            <a:off x="3462291" y="2532352"/>
            <a:ext cx="4891595" cy="10986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2.A</a:t>
            </a:r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en-US" altLang="zh-CN" sz="3200" b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</a:rPr>
              <a:t>叫</a:t>
            </a:r>
            <a:r>
              <a:rPr lang="en-US" altLang="zh-CN" sz="3200" b="1" dirty="0">
                <a:solidFill>
                  <a:schemeClr val="tx1"/>
                </a:solidFill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</a:rPr>
              <a:t>李白</a:t>
            </a:r>
            <a:r>
              <a:rPr lang="en-US" altLang="zh-CN" sz="3200" b="1" dirty="0">
                <a:solidFill>
                  <a:schemeClr val="tx1"/>
                </a:solidFill>
              </a:rPr>
              <a:t>D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97305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F959C3-C2B1-43CC-BFD6-6C6673906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56" y="307079"/>
            <a:ext cx="1149570" cy="1609344"/>
          </a:xfrm>
        </p:spPr>
        <p:txBody>
          <a:bodyPr/>
          <a:lstStyle/>
          <a:p>
            <a:r>
              <a:rPr lang="zh-CN" altLang="en-US" dirty="0"/>
              <a:t>不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6B7A4C-F203-48AF-A355-5710BA814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62291" y="2532353"/>
            <a:ext cx="4891595" cy="10986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3.A</a:t>
            </a:r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en-US" altLang="zh-CN" sz="3200" b="1" dirty="0">
                <a:solidFill>
                  <a:schemeClr val="tx1"/>
                </a:solidFill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</a:rPr>
              <a:t>姓</a:t>
            </a:r>
            <a:r>
              <a:rPr lang="en-US" altLang="zh-CN" sz="3200" b="1" dirty="0">
                <a:solidFill>
                  <a:schemeClr val="tx1"/>
                </a:solidFill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</a:rPr>
              <a:t>关</a:t>
            </a:r>
            <a:r>
              <a:rPr lang="en-US" altLang="zh-CN" sz="3200" b="1" dirty="0">
                <a:solidFill>
                  <a:schemeClr val="tx1"/>
                </a:solidFill>
              </a:rPr>
              <a:t>D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5" name="内容占位符 3">
            <a:extLst>
              <a:ext uri="{FF2B5EF4-FFF2-40B4-BE49-F238E27FC236}">
                <a16:creationId xmlns:a16="http://schemas.microsoft.com/office/drawing/2014/main" id="{DA381789-B028-45C3-BF2C-DD76E3E66AFA}"/>
              </a:ext>
            </a:extLst>
          </p:cNvPr>
          <p:cNvSpPr txBox="1">
            <a:spLocks/>
          </p:cNvSpPr>
          <p:nvPr/>
        </p:nvSpPr>
        <p:spPr>
          <a:xfrm>
            <a:off x="3462290" y="2532352"/>
            <a:ext cx="4891595" cy="1098613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3.A</a:t>
            </a:r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en-US" altLang="zh-CN" sz="3200" b="1" dirty="0">
                <a:solidFill>
                  <a:srgbClr val="FF0000"/>
                </a:solidFill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</a:rPr>
              <a:t>姓</a:t>
            </a:r>
            <a:r>
              <a:rPr lang="en-US" altLang="zh-CN" sz="3200" b="1" dirty="0">
                <a:solidFill>
                  <a:schemeClr val="tx1"/>
                </a:solidFill>
              </a:rPr>
              <a:t>C</a:t>
            </a:r>
            <a:r>
              <a:rPr lang="zh-CN" altLang="en-US" sz="3200" b="1" dirty="0">
                <a:solidFill>
                  <a:schemeClr val="tx1"/>
                </a:solidFill>
              </a:rPr>
              <a:t>李</a:t>
            </a:r>
            <a:r>
              <a:rPr lang="en-US" altLang="zh-CN" sz="3200" b="1" dirty="0">
                <a:solidFill>
                  <a:schemeClr val="tx1"/>
                </a:solidFill>
              </a:rPr>
              <a:t>D</a:t>
            </a:r>
            <a:r>
              <a:rPr lang="zh-CN" altLang="en-US" sz="3200" b="1" dirty="0">
                <a:solidFill>
                  <a:schemeClr val="tx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76044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98890" y="1190062"/>
            <a:ext cx="7444050" cy="531757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你是老师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你是美国人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你叫</a:t>
            </a: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______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你叫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名字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    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你是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哪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国人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吗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      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6571B529-FF19-42A9-A486-BF664E980EA2}"/>
              </a:ext>
            </a:extLst>
          </p:cNvPr>
          <p:cNvSpPr/>
          <p:nvPr/>
        </p:nvSpPr>
        <p:spPr>
          <a:xfrm>
            <a:off x="251275" y="350363"/>
            <a:ext cx="1182235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助词“吗”及是非疑问句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吗”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yes-no questions</a:t>
            </a:r>
          </a:p>
        </p:txBody>
      </p:sp>
    </p:spTree>
    <p:extLst>
      <p:ext uri="{BB962C8B-B14F-4D97-AF65-F5344CB8AC3E}">
        <p14:creationId xmlns:p14="http://schemas.microsoft.com/office/powerpoint/2010/main" val="3007250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>
            <a:extLst>
              <a:ext uri="{FF2B5EF4-FFF2-40B4-BE49-F238E27FC236}">
                <a16:creationId xmlns:a16="http://schemas.microsoft.com/office/drawing/2014/main" id="{6FAFFD0C-3C3C-4D5D-963B-CFB42EA9ABED}"/>
              </a:ext>
            </a:extLst>
          </p:cNvPr>
          <p:cNvSpPr/>
          <p:nvPr/>
        </p:nvSpPr>
        <p:spPr>
          <a:xfrm>
            <a:off x="1065320" y="2305452"/>
            <a:ext cx="246582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我叫王语。</a:t>
            </a:r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DAD08B63-0BF5-4B70-8C87-35EC8BD8AC6C}"/>
              </a:ext>
            </a:extLst>
          </p:cNvPr>
          <p:cNvSpPr/>
          <p:nvPr/>
        </p:nvSpPr>
        <p:spPr>
          <a:xfrm>
            <a:off x="4625266" y="2305452"/>
            <a:ext cx="2769833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你叫王语</a:t>
            </a:r>
            <a:r>
              <a:rPr lang="zh-CN" altLang="en-US" sz="3200" b="1" dirty="0">
                <a:solidFill>
                  <a:srgbClr val="0000FF"/>
                </a:solidFill>
              </a:rPr>
              <a:t>吗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A2E8A1D-9A70-4BDB-AEC9-B390EA4A8A3A}"/>
              </a:ext>
            </a:extLst>
          </p:cNvPr>
          <p:cNvSpPr/>
          <p:nvPr/>
        </p:nvSpPr>
        <p:spPr>
          <a:xfrm>
            <a:off x="8660860" y="2305451"/>
            <a:ext cx="2836879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</a:rPr>
              <a:t>不</a:t>
            </a:r>
            <a:r>
              <a:rPr lang="zh-CN" altLang="en-US" sz="3200" b="1" dirty="0">
                <a:solidFill>
                  <a:schemeClr val="tx1"/>
                </a:solidFill>
              </a:rPr>
              <a:t>叫王语。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CDF9B941-5811-45F2-A202-6D7E5F3639D4}"/>
              </a:ext>
            </a:extLst>
          </p:cNvPr>
          <p:cNvSpPr/>
          <p:nvPr/>
        </p:nvSpPr>
        <p:spPr>
          <a:xfrm>
            <a:off x="3754877" y="2509736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箭头: 右 5">
            <a:extLst>
              <a:ext uri="{FF2B5EF4-FFF2-40B4-BE49-F238E27FC236}">
                <a16:creationId xmlns:a16="http://schemas.microsoft.com/office/drawing/2014/main" id="{11FCA4EC-0B82-49ED-9F4B-617CE46D5AC3}"/>
              </a:ext>
            </a:extLst>
          </p:cNvPr>
          <p:cNvSpPr/>
          <p:nvPr/>
        </p:nvSpPr>
        <p:spPr>
          <a:xfrm>
            <a:off x="7497594" y="2504867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622588-BF9C-4F14-9AEE-AA02C6566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634" y="257453"/>
            <a:ext cx="1715698" cy="1715698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B2C6B95-5A11-4549-B37C-61FF28843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240" y="142043"/>
            <a:ext cx="1607045" cy="1873038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4E44989-2297-4DC2-9447-69E0DFDE40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6494" y="257453"/>
            <a:ext cx="1491627" cy="2007717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934B3CE1-C9DA-4BE9-AC57-84E9D295D417}"/>
              </a:ext>
            </a:extLst>
          </p:cNvPr>
          <p:cNvSpPr/>
          <p:nvPr/>
        </p:nvSpPr>
        <p:spPr>
          <a:xfrm>
            <a:off x="1065320" y="3725698"/>
            <a:ext cx="246582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我是美国人。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8320AD73-664F-4930-BC1E-44AC54FB9B91}"/>
              </a:ext>
            </a:extLst>
          </p:cNvPr>
          <p:cNvSpPr/>
          <p:nvPr/>
        </p:nvSpPr>
        <p:spPr>
          <a:xfrm>
            <a:off x="4562272" y="3725698"/>
            <a:ext cx="2832827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你是美国人</a:t>
            </a:r>
            <a:r>
              <a:rPr lang="zh-CN" altLang="en-US" sz="3200" b="1" dirty="0">
                <a:solidFill>
                  <a:srgbClr val="0000FF"/>
                </a:solidFill>
              </a:rPr>
              <a:t>吗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BAA48356-7E96-4A63-9681-B6355A4D550A}"/>
              </a:ext>
            </a:extLst>
          </p:cNvPr>
          <p:cNvSpPr/>
          <p:nvPr/>
        </p:nvSpPr>
        <p:spPr>
          <a:xfrm>
            <a:off x="8660860" y="3725697"/>
            <a:ext cx="2836879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</a:rPr>
              <a:t>不</a:t>
            </a:r>
            <a:r>
              <a:rPr lang="zh-CN" altLang="en-US" sz="3200" b="1" dirty="0">
                <a:solidFill>
                  <a:schemeClr val="tx1"/>
                </a:solidFill>
              </a:rPr>
              <a:t>是美国人。</a:t>
            </a:r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id="{E434A297-E1F6-47FA-818A-473850563C0F}"/>
              </a:ext>
            </a:extLst>
          </p:cNvPr>
          <p:cNvSpPr/>
          <p:nvPr/>
        </p:nvSpPr>
        <p:spPr>
          <a:xfrm>
            <a:off x="3754877" y="3929982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id="{22D3D4AD-D473-43BA-8316-41B0891F33A9}"/>
              </a:ext>
            </a:extLst>
          </p:cNvPr>
          <p:cNvSpPr/>
          <p:nvPr/>
        </p:nvSpPr>
        <p:spPr>
          <a:xfrm>
            <a:off x="7497594" y="3925113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id="{117D2AA3-0D4B-4536-8248-415EEBD44A83}"/>
              </a:ext>
            </a:extLst>
          </p:cNvPr>
          <p:cNvSpPr/>
          <p:nvPr/>
        </p:nvSpPr>
        <p:spPr>
          <a:xfrm>
            <a:off x="1065319" y="5131351"/>
            <a:ext cx="2465822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我姓李。</a:t>
            </a: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1E9BE7DA-3CD0-4286-8194-C7E90FCAB080}"/>
              </a:ext>
            </a:extLst>
          </p:cNvPr>
          <p:cNvSpPr/>
          <p:nvPr/>
        </p:nvSpPr>
        <p:spPr>
          <a:xfrm>
            <a:off x="4562271" y="5131351"/>
            <a:ext cx="2832827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你姓李</a:t>
            </a:r>
            <a:r>
              <a:rPr lang="zh-CN" altLang="en-US" sz="3200" b="1" dirty="0">
                <a:solidFill>
                  <a:srgbClr val="0000FF"/>
                </a:solidFill>
              </a:rPr>
              <a:t>吗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E90A02B9-34F0-4D3A-A63A-F4250382947D}"/>
              </a:ext>
            </a:extLst>
          </p:cNvPr>
          <p:cNvSpPr/>
          <p:nvPr/>
        </p:nvSpPr>
        <p:spPr>
          <a:xfrm>
            <a:off x="8660859" y="5131350"/>
            <a:ext cx="2836879" cy="826851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</a:rPr>
              <a:t>我</a:t>
            </a:r>
            <a:r>
              <a:rPr lang="zh-CN" altLang="en-US" sz="3200" b="1" dirty="0">
                <a:solidFill>
                  <a:srgbClr val="FF0000"/>
                </a:solidFill>
              </a:rPr>
              <a:t>不</a:t>
            </a:r>
            <a:r>
              <a:rPr lang="zh-CN" altLang="en-US" sz="3200" b="1" dirty="0">
                <a:solidFill>
                  <a:schemeClr val="tx1"/>
                </a:solidFill>
              </a:rPr>
              <a:t>姓李。</a:t>
            </a:r>
          </a:p>
        </p:txBody>
      </p:sp>
      <p:sp>
        <p:nvSpPr>
          <p:cNvPr id="21" name="箭头: 右 20">
            <a:extLst>
              <a:ext uri="{FF2B5EF4-FFF2-40B4-BE49-F238E27FC236}">
                <a16:creationId xmlns:a16="http://schemas.microsoft.com/office/drawing/2014/main" id="{4A3819F9-C205-4AA0-A176-32673D865DCA}"/>
              </a:ext>
            </a:extLst>
          </p:cNvPr>
          <p:cNvSpPr/>
          <p:nvPr/>
        </p:nvSpPr>
        <p:spPr>
          <a:xfrm>
            <a:off x="3754876" y="5335635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箭头: 右 21">
            <a:extLst>
              <a:ext uri="{FF2B5EF4-FFF2-40B4-BE49-F238E27FC236}">
                <a16:creationId xmlns:a16="http://schemas.microsoft.com/office/drawing/2014/main" id="{D8C1952C-9F5F-4668-A256-9569D5133CF0}"/>
              </a:ext>
            </a:extLst>
          </p:cNvPr>
          <p:cNvSpPr/>
          <p:nvPr/>
        </p:nvSpPr>
        <p:spPr>
          <a:xfrm>
            <a:off x="7497593" y="5330766"/>
            <a:ext cx="807395" cy="4280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0096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animBg="1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180575" y="752030"/>
            <a:ext cx="74438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：你是哪国人？</a:t>
            </a:r>
          </a:p>
          <a:p>
            <a:pPr>
              <a:lnSpc>
                <a:spcPct val="200000"/>
              </a:lnSpc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：我是中国人，你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：我是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美国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</a:p>
        </p:txBody>
      </p:sp>
      <p:sp>
        <p:nvSpPr>
          <p:cNvPr id="6" name="矩形 5"/>
          <p:cNvSpPr/>
          <p:nvPr/>
        </p:nvSpPr>
        <p:spPr>
          <a:xfrm>
            <a:off x="5256585" y="3567063"/>
            <a:ext cx="9733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err="1"/>
              <a:t>Měiguó</a:t>
            </a:r>
            <a:endParaRPr lang="zh-CN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A799B127-F530-4396-B41D-BC33DC30103F}"/>
              </a:ext>
            </a:extLst>
          </p:cNvPr>
          <p:cNvSpPr/>
          <p:nvPr/>
        </p:nvSpPr>
        <p:spPr>
          <a:xfrm>
            <a:off x="184822" y="288219"/>
            <a:ext cx="1182235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助词：呢（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呢” 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6688449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54296" y="1045615"/>
            <a:ext cx="965794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：你是学生吗？</a:t>
            </a:r>
          </a:p>
          <a:p>
            <a:pPr>
              <a:lnSpc>
                <a:spcPct val="200000"/>
              </a:lnSpc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B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：我是学生。你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呢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</a:p>
          <a:p>
            <a:pPr>
              <a:lnSpc>
                <a:spcPct val="200000"/>
              </a:lnSpc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A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：我不是学生，我是老师。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DE4DD7B-7087-4FFD-8C42-301FCF427FAD}"/>
              </a:ext>
            </a:extLst>
          </p:cNvPr>
          <p:cNvSpPr/>
          <p:nvPr/>
        </p:nvSpPr>
        <p:spPr>
          <a:xfrm>
            <a:off x="251275" y="350363"/>
            <a:ext cx="1182235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ts val="45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助词：呢（</a:t>
            </a:r>
            <a:r>
              <a:rPr lang="en-US" altLang="zh-CN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40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）          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呢” （</a:t>
            </a:r>
            <a:r>
              <a:rPr lang="en-US" altLang="zh-CN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3049673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71875"/>
            <a:ext cx="6387430" cy="641351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xuésheng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student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                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    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QPt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used at the end of a question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    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bù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Adv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not,no</a:t>
            </a: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对不起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duìbuqǐ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be sorry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没关系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méi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guānxi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IE        Never mind.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wèn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to ask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贵姓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guìxìng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IE        (honorable)family name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姓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xìng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V/N     (one’s) family name 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QPt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What about...? 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再见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zàijiàn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       Bye-bye.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8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43DC1A-9998-4594-90AB-E5B51E02260D}"/>
              </a:ext>
            </a:extLst>
          </p:cNvPr>
          <p:cNvSpPr/>
          <p:nvPr/>
        </p:nvSpPr>
        <p:spPr>
          <a:xfrm>
            <a:off x="372379" y="10763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2ED777-9B6D-44ED-99AE-7F239E1414B2}"/>
              </a:ext>
            </a:extLst>
          </p:cNvPr>
          <p:cNvSpPr/>
          <p:nvPr/>
        </p:nvSpPr>
        <p:spPr>
          <a:xfrm>
            <a:off x="6351861" y="203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49F0C96-8DB3-4306-862F-A7B1709FA4AD}"/>
              </a:ext>
            </a:extLst>
          </p:cNvPr>
          <p:cNvSpPr txBox="1">
            <a:spLocks/>
          </p:cNvSpPr>
          <p:nvPr/>
        </p:nvSpPr>
        <p:spPr>
          <a:xfrm>
            <a:off x="6351861" y="1036810"/>
            <a:ext cx="5840139" cy="27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副词：不       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助词“吗”及是非疑问句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“吗”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yes-no questions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3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助词：呢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1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4FFE42-429B-4EE6-A249-6265FADB5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6" y="2120900"/>
            <a:ext cx="4345533" cy="9507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</a:rPr>
              <a:t>我姓甄。你</a:t>
            </a:r>
            <a:r>
              <a:rPr lang="zh-CN" altLang="en-US" sz="3200" b="1" dirty="0">
                <a:solidFill>
                  <a:srgbClr val="0000FF"/>
                </a:solidFill>
              </a:rPr>
              <a:t>呢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6" name="内容占位符 3">
            <a:extLst>
              <a:ext uri="{FF2B5EF4-FFF2-40B4-BE49-F238E27FC236}">
                <a16:creationId xmlns:a16="http://schemas.microsoft.com/office/drawing/2014/main" id="{A37130E1-3111-45A9-AA12-0EAE1DE233B1}"/>
              </a:ext>
            </a:extLst>
          </p:cNvPr>
          <p:cNvSpPr txBox="1">
            <a:spLocks/>
          </p:cNvSpPr>
          <p:nvPr/>
        </p:nvSpPr>
        <p:spPr>
          <a:xfrm>
            <a:off x="6238043" y="2093976"/>
            <a:ext cx="3966318" cy="9507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zh-CN" altLang="en-US" sz="3200" b="1" dirty="0">
                <a:solidFill>
                  <a:schemeClr val="tx1"/>
                </a:solidFill>
              </a:rPr>
              <a:t>你姓</a:t>
            </a:r>
            <a:r>
              <a:rPr lang="zh-CN" altLang="en-US" sz="3200" b="1" dirty="0">
                <a:solidFill>
                  <a:srgbClr val="C00000"/>
                </a:solidFill>
              </a:rPr>
              <a:t>什么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7" name="内容占位符 3">
            <a:extLst>
              <a:ext uri="{FF2B5EF4-FFF2-40B4-BE49-F238E27FC236}">
                <a16:creationId xmlns:a16="http://schemas.microsoft.com/office/drawing/2014/main" id="{A67D8504-837C-467B-A4FC-EF42607BC98D}"/>
              </a:ext>
            </a:extLst>
          </p:cNvPr>
          <p:cNvSpPr txBox="1">
            <a:spLocks/>
          </p:cNvSpPr>
          <p:nvPr/>
        </p:nvSpPr>
        <p:spPr>
          <a:xfrm>
            <a:off x="1069847" y="3560562"/>
            <a:ext cx="4212367" cy="9507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</a:rPr>
              <a:t>李白是法国人。你</a:t>
            </a:r>
            <a:r>
              <a:rPr lang="zh-CN" altLang="en-US" sz="3500" b="1" dirty="0">
                <a:solidFill>
                  <a:srgbClr val="0000FF"/>
                </a:solidFill>
              </a:rPr>
              <a:t>呢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8" name="内容占位符 3">
            <a:extLst>
              <a:ext uri="{FF2B5EF4-FFF2-40B4-BE49-F238E27FC236}">
                <a16:creationId xmlns:a16="http://schemas.microsoft.com/office/drawing/2014/main" id="{4DC44730-E604-46F4-AA54-080138217F04}"/>
              </a:ext>
            </a:extLst>
          </p:cNvPr>
          <p:cNvSpPr txBox="1">
            <a:spLocks/>
          </p:cNvSpPr>
          <p:nvPr/>
        </p:nvSpPr>
        <p:spPr>
          <a:xfrm>
            <a:off x="6293836" y="3467470"/>
            <a:ext cx="3910525" cy="9507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indent="0" algn="ctr" defTabSz="9144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3200" b="1">
                <a:solidFill>
                  <a:schemeClr val="tx1"/>
                </a:solidFill>
              </a:defRPr>
            </a:lvl1pPr>
            <a:lvl2pPr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</a:lvl2pPr>
            <a:lvl3pPr marL="73152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3pPr>
            <a:lvl4pPr marL="100584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4pPr>
            <a:lvl5pPr marL="1280160" indent="-18288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5pPr>
            <a:lvl6pPr marL="16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6pPr>
            <a:lvl7pPr marL="19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7pPr>
            <a:lvl8pPr marL="22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8pPr>
            <a:lvl9pPr marL="2500000" indent="-228600" defTabSz="914400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/>
            </a:lvl9pPr>
          </a:lstStyle>
          <a:p>
            <a:r>
              <a:rPr lang="zh-CN" altLang="en-US" dirty="0"/>
              <a:t>你是</a:t>
            </a:r>
            <a:r>
              <a:rPr lang="zh-CN" altLang="en-US" dirty="0">
                <a:solidFill>
                  <a:srgbClr val="C00000"/>
                </a:solidFill>
              </a:rPr>
              <a:t>哪</a:t>
            </a:r>
            <a:r>
              <a:rPr lang="zh-CN" altLang="en-US" dirty="0"/>
              <a:t>国人？</a:t>
            </a:r>
          </a:p>
        </p:txBody>
      </p:sp>
      <p:sp>
        <p:nvSpPr>
          <p:cNvPr id="9" name="内容占位符 3">
            <a:extLst>
              <a:ext uri="{FF2B5EF4-FFF2-40B4-BE49-F238E27FC236}">
                <a16:creationId xmlns:a16="http://schemas.microsoft.com/office/drawing/2014/main" id="{E4BA947D-7BB9-4B59-A5E0-04F8F7A443F7}"/>
              </a:ext>
            </a:extLst>
          </p:cNvPr>
          <p:cNvSpPr txBox="1">
            <a:spLocks/>
          </p:cNvSpPr>
          <p:nvPr/>
        </p:nvSpPr>
        <p:spPr>
          <a:xfrm>
            <a:off x="1069846" y="5027148"/>
            <a:ext cx="4212367" cy="9507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altLang="zh-CN" sz="3200" b="1" dirty="0">
                <a:solidFill>
                  <a:schemeClr val="tx1"/>
                </a:solidFill>
              </a:rPr>
              <a:t>3.</a:t>
            </a:r>
            <a:r>
              <a:rPr lang="zh-CN" altLang="en-US" sz="3200" b="1" dirty="0">
                <a:solidFill>
                  <a:schemeClr val="tx1"/>
                </a:solidFill>
              </a:rPr>
              <a:t>我是老师。你</a:t>
            </a:r>
            <a:r>
              <a:rPr lang="zh-CN" altLang="en-US" sz="3200" b="1" dirty="0">
                <a:solidFill>
                  <a:srgbClr val="0000FF"/>
                </a:solidFill>
              </a:rPr>
              <a:t>呢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10" name="内容占位符 3">
            <a:extLst>
              <a:ext uri="{FF2B5EF4-FFF2-40B4-BE49-F238E27FC236}">
                <a16:creationId xmlns:a16="http://schemas.microsoft.com/office/drawing/2014/main" id="{C5CBA684-BB4C-4B41-AF1C-24748A8E1D7D}"/>
              </a:ext>
            </a:extLst>
          </p:cNvPr>
          <p:cNvSpPr txBox="1">
            <a:spLocks/>
          </p:cNvSpPr>
          <p:nvPr/>
        </p:nvSpPr>
        <p:spPr>
          <a:xfrm>
            <a:off x="6293836" y="5027148"/>
            <a:ext cx="3910525" cy="950774"/>
          </a:xfrm>
          <a:prstGeom prst="round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zh-CN" altLang="en-US" sz="3200" b="1" dirty="0">
                <a:solidFill>
                  <a:schemeClr val="tx1"/>
                </a:solidFill>
              </a:rPr>
              <a:t>你是老师</a:t>
            </a:r>
            <a:r>
              <a:rPr lang="zh-CN" altLang="en-US" sz="3200" b="1" dirty="0">
                <a:solidFill>
                  <a:srgbClr val="C00000"/>
                </a:solidFill>
              </a:rPr>
              <a:t>吗</a:t>
            </a:r>
            <a:r>
              <a:rPr lang="zh-CN" altLang="en-US" sz="3200" b="1" dirty="0">
                <a:solidFill>
                  <a:schemeClr val="tx1"/>
                </a:solidFill>
              </a:rPr>
              <a:t>？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0DBEB6D-7BEA-4B9F-832A-558FB70FDC1A}"/>
              </a:ext>
            </a:extLst>
          </p:cNvPr>
          <p:cNvSpPr txBox="1"/>
          <p:nvPr/>
        </p:nvSpPr>
        <p:spPr>
          <a:xfrm>
            <a:off x="2686340" y="2023532"/>
            <a:ext cx="777637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zhēn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02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0FC5C345-8252-4D60-A86B-7A5F8D09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043" y="2029265"/>
            <a:ext cx="6358859" cy="2992902"/>
          </a:xfrm>
          <a:prstGeom prst="rect">
            <a:avLst/>
          </a:prstGeom>
        </p:spPr>
      </p:pic>
      <p:sp>
        <p:nvSpPr>
          <p:cNvPr id="7" name="标题 4">
            <a:extLst>
              <a:ext uri="{FF2B5EF4-FFF2-40B4-BE49-F238E27FC236}">
                <a16:creationId xmlns:a16="http://schemas.microsoft.com/office/drawing/2014/main" id="{E3D51FFF-2B43-4B9A-8DF4-B13D23BA5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小结</a:t>
            </a:r>
          </a:p>
        </p:txBody>
      </p:sp>
      <p:sp>
        <p:nvSpPr>
          <p:cNvPr id="8" name="文本占位符 6">
            <a:extLst>
              <a:ext uri="{FF2B5EF4-FFF2-40B4-BE49-F238E27FC236}">
                <a16:creationId xmlns:a16="http://schemas.microsoft.com/office/drawing/2014/main" id="{A1E82F00-A4ED-46BD-B8F2-4EBA89A17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0832" y="3968529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SUMMARY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7558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471875"/>
            <a:ext cx="6387430" cy="6413511"/>
          </a:xfrm>
        </p:spPr>
        <p:txBody>
          <a:bodyPr>
            <a:noAutofit/>
          </a:bodyPr>
          <a:lstStyle/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学生    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xuésheng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N         student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吗                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ma                </a:t>
            </a:r>
            <a:r>
              <a:rPr lang="en-US" altLang="zh-CN" sz="1600" dirty="0" err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QPt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used at the end of a question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                </a:t>
            </a:r>
            <a:r>
              <a:rPr lang="en-US" altLang="zh-CN" sz="1600" dirty="0" err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bù</a:t>
            </a:r>
            <a:r>
              <a:rPr lang="en-US" altLang="zh-CN" sz="16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Adv      </a:t>
            </a:r>
            <a:r>
              <a:rPr lang="en-US" altLang="zh-CN" sz="1600" dirty="0" err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not,no</a:t>
            </a:r>
            <a:endParaRPr lang="en-US" altLang="zh-CN" sz="1600" dirty="0">
              <a:solidFill>
                <a:srgbClr val="00B05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对不起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duìbuqǐ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V          to be sorry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没关系       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méi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guānxi</a:t>
            </a:r>
            <a:r>
              <a:rPr lang="en-US" altLang="zh-CN" sz="16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IE        Never mind.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问 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wèn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V         to ask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贵姓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guìxìng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IE        (honorable)family name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姓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xìng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V/N     (one’s) family name 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zh-CN" altLang="en-US" sz="18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          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ne             </a:t>
            </a:r>
            <a:r>
              <a:rPr lang="en-US" altLang="zh-CN" sz="1800" dirty="0" err="1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QPt</a:t>
            </a:r>
            <a:r>
              <a:rPr lang="en-US" altLang="zh-CN" sz="1800" dirty="0">
                <a:solidFill>
                  <a:srgbClr val="00B050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What about...? </a:t>
            </a:r>
          </a:p>
          <a:p>
            <a:pPr marL="0" indent="0">
              <a:lnSpc>
                <a:spcPts val="5000"/>
              </a:lnSpc>
              <a:spcBef>
                <a:spcPts val="0"/>
              </a:spcBef>
              <a:buFont typeface="+mj-lt"/>
              <a:buAutoNum type="arabicPeriod"/>
            </a:pPr>
            <a:r>
              <a:rPr lang="zh-CN" altLang="en-US" sz="2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再见</a:t>
            </a:r>
            <a:r>
              <a:rPr lang="zh-CN" altLang="en-US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         </a:t>
            </a:r>
            <a:r>
              <a:rPr lang="en-US" altLang="zh-CN" sz="1800" dirty="0" err="1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zàijiàn</a:t>
            </a:r>
            <a:r>
              <a:rPr lang="en-US" altLang="zh-CN" sz="1800" dirty="0"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 V        Bye-bye.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1600" dirty="0"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Font typeface="+mj-lt"/>
              <a:buAutoNum type="arabicPeriod"/>
            </a:pPr>
            <a:endParaRPr lang="en-US" altLang="zh-CN" sz="2800" dirty="0">
              <a:solidFill>
                <a:srgbClr val="009999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643DC1A-9998-4594-90AB-E5B51E02260D}"/>
              </a:ext>
            </a:extLst>
          </p:cNvPr>
          <p:cNvSpPr/>
          <p:nvPr/>
        </p:nvSpPr>
        <p:spPr>
          <a:xfrm>
            <a:off x="372379" y="107636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生词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92ED777-9B6D-44ED-99AE-7F239E1414B2}"/>
              </a:ext>
            </a:extLst>
          </p:cNvPr>
          <p:cNvSpPr/>
          <p:nvPr/>
        </p:nvSpPr>
        <p:spPr>
          <a:xfrm>
            <a:off x="6351861" y="203575"/>
            <a:ext cx="1693867" cy="5366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语法</a:t>
            </a: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949F0C96-8DB3-4306-862F-A7B1709FA4AD}"/>
              </a:ext>
            </a:extLst>
          </p:cNvPr>
          <p:cNvSpPr txBox="1">
            <a:spLocks/>
          </p:cNvSpPr>
          <p:nvPr/>
        </p:nvSpPr>
        <p:spPr>
          <a:xfrm>
            <a:off x="6351861" y="1036810"/>
            <a:ext cx="5840139" cy="27170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副词：不           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adverb 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不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2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助词“吗”及是非疑问句</a:t>
            </a:r>
            <a:endParaRPr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None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“吗”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and yes-no questions</a:t>
            </a:r>
          </a:p>
          <a:p>
            <a:pPr marL="514350" indent="-514350">
              <a:lnSpc>
                <a:spcPts val="4000"/>
              </a:lnSpc>
              <a:spcBef>
                <a:spcPts val="0"/>
              </a:spcBef>
              <a:buClr>
                <a:srgbClr val="D34817">
                  <a:lumMod val="75000"/>
                </a:srgbClr>
              </a:buClr>
              <a:buFont typeface="+mj-lt"/>
              <a:buAutoNum type="arabicPeriod" startAt="3"/>
            </a:pPr>
            <a:r>
              <a:rPr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助词：呢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8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          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The particle “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呢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”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 （</a:t>
            </a:r>
            <a:r>
              <a:rPr lang="en-US" altLang="zh-CN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lang="zh-CN" alt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1400" dirty="0">
              <a:solidFill>
                <a:prstClr val="black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323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77DE6D-0735-493C-A58B-13F032938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715" y="886871"/>
            <a:ext cx="6549077" cy="459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91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969432" y="1601778"/>
            <a:ext cx="2481349" cy="1737360"/>
          </a:xfrm>
        </p:spPr>
        <p:txBody>
          <a:bodyPr>
            <a:normAutofit/>
          </a:bodyPr>
          <a:lstStyle/>
          <a:p>
            <a:pPr algn="ctr"/>
            <a:r>
              <a:rPr lang="zh-CN" altLang="en-US" sz="8000" dirty="0">
                <a:solidFill>
                  <a:schemeClr val="accent1">
                    <a:lumMod val="75000"/>
                  </a:schemeClr>
                </a:solidFill>
              </a:rPr>
              <a:t>生词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8969432" y="4094498"/>
            <a:ext cx="3703320" cy="2107276"/>
          </a:xfrm>
        </p:spPr>
        <p:txBody>
          <a:bodyPr>
            <a:normAutofit/>
          </a:bodyPr>
          <a:lstStyle/>
          <a:p>
            <a:r>
              <a:rPr lang="en-US" altLang="zh-CN" sz="4800" i="1" dirty="0">
                <a:solidFill>
                  <a:schemeClr val="tx2">
                    <a:lumMod val="75000"/>
                  </a:schemeClr>
                </a:solidFill>
              </a:rPr>
              <a:t>WORDS</a:t>
            </a:r>
            <a:endParaRPr lang="zh-CN" altLang="en-US" sz="4800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EFF9B55-E66C-4271-91F8-14CF0AC7AD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211" y="1245209"/>
            <a:ext cx="5965262" cy="39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49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302"/>
          <a:stretch/>
        </p:blipFill>
        <p:spPr>
          <a:xfrm>
            <a:off x="3749077" y="1851660"/>
            <a:ext cx="3586234" cy="404368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 rot="10800000">
            <a:off x="1524000" y="6691672"/>
            <a:ext cx="9144000" cy="16632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2C1BDA3E-F3A5-493B-989E-FE70F26D05A0}"/>
              </a:ext>
            </a:extLst>
          </p:cNvPr>
          <p:cNvSpPr/>
          <p:nvPr/>
        </p:nvSpPr>
        <p:spPr>
          <a:xfrm>
            <a:off x="7449576" y="2429824"/>
            <a:ext cx="229810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学生</a:t>
            </a: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3A6DBEB-C58B-4D41-B51D-8749F06374C5}"/>
              </a:ext>
            </a:extLst>
          </p:cNvPr>
          <p:cNvSpPr/>
          <p:nvPr/>
        </p:nvSpPr>
        <p:spPr>
          <a:xfrm>
            <a:off x="9760629" y="3411839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0FE6F718-C36E-444C-9B3F-19583F784BD3}"/>
              </a:ext>
            </a:extLst>
          </p:cNvPr>
          <p:cNvSpPr txBox="1"/>
          <p:nvPr/>
        </p:nvSpPr>
        <p:spPr>
          <a:xfrm>
            <a:off x="2115105" y="2601017"/>
            <a:ext cx="194199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4400" dirty="0">
                <a:latin typeface="黑体" panose="02010609060101010101" pitchFamily="49" charset="-122"/>
                <a:ea typeface="黑体" panose="02010609060101010101" pitchFamily="49" charset="-122"/>
              </a:rPr>
              <a:t>老师</a:t>
            </a:r>
          </a:p>
        </p:txBody>
      </p:sp>
    </p:spTree>
    <p:extLst>
      <p:ext uri="{BB962C8B-B14F-4D97-AF65-F5344CB8AC3E}">
        <p14:creationId xmlns:p14="http://schemas.microsoft.com/office/powerpoint/2010/main" val="334283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845859" y="4787153"/>
            <a:ext cx="1021976" cy="658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324" y="2460363"/>
            <a:ext cx="4245069" cy="411771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74" y="831003"/>
            <a:ext cx="2051666" cy="2114552"/>
          </a:xfrm>
          <a:prstGeom prst="rect">
            <a:avLst/>
          </a:prstGeom>
        </p:spPr>
      </p:pic>
      <p:sp>
        <p:nvSpPr>
          <p:cNvPr id="8" name="圆角矩形标注 7"/>
          <p:cNvSpPr/>
          <p:nvPr/>
        </p:nvSpPr>
        <p:spPr>
          <a:xfrm>
            <a:off x="6568751" y="831003"/>
            <a:ext cx="4217437" cy="1874875"/>
          </a:xfrm>
          <a:prstGeom prst="wedgeRoundRectCallout">
            <a:avLst>
              <a:gd name="adj1" fmla="val 42884"/>
              <a:gd name="adj2" fmla="val 74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没关系！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7572480C-AF98-4E8D-AA84-B0C7FA3B1BF3}"/>
              </a:ext>
            </a:extLst>
          </p:cNvPr>
          <p:cNvSpPr/>
          <p:nvPr/>
        </p:nvSpPr>
        <p:spPr>
          <a:xfrm>
            <a:off x="10050321" y="470396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1" name="椭圆 10">
            <a:extLst>
              <a:ext uri="{FF2B5EF4-FFF2-40B4-BE49-F238E27FC236}">
                <a16:creationId xmlns:a16="http://schemas.microsoft.com/office/drawing/2014/main" id="{0A8BD29F-ACD0-41F4-8ED5-FAB879E10568}"/>
              </a:ext>
            </a:extLst>
          </p:cNvPr>
          <p:cNvSpPr/>
          <p:nvPr/>
        </p:nvSpPr>
        <p:spPr>
          <a:xfrm>
            <a:off x="7018843" y="3680759"/>
            <a:ext cx="3110578" cy="11896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对不起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9C1BAC2-8A01-47EC-B2ED-762491CFB14F}"/>
              </a:ext>
            </a:extLst>
          </p:cNvPr>
          <p:cNvSpPr/>
          <p:nvPr/>
        </p:nvSpPr>
        <p:spPr>
          <a:xfrm>
            <a:off x="10129421" y="6026997"/>
            <a:ext cx="47481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IE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B8C748A3-8EC4-4505-A2EE-F6173D577A6F}"/>
              </a:ext>
            </a:extLst>
          </p:cNvPr>
          <p:cNvSpPr/>
          <p:nvPr/>
        </p:nvSpPr>
        <p:spPr>
          <a:xfrm>
            <a:off x="6939743" y="5250444"/>
            <a:ext cx="3110578" cy="118960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没关系</a:t>
            </a:r>
          </a:p>
        </p:txBody>
      </p:sp>
    </p:spTree>
    <p:extLst>
      <p:ext uri="{BB962C8B-B14F-4D97-AF65-F5344CB8AC3E}">
        <p14:creationId xmlns:p14="http://schemas.microsoft.com/office/powerpoint/2010/main" val="159864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06533" y="540442"/>
            <a:ext cx="7636903" cy="5320145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请问，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您是哪国人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040659" y="2079340"/>
            <a:ext cx="3343369" cy="3286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你是老师吗？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你是李白吗？</a:t>
            </a: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你叫什么</a:t>
            </a:r>
            <a:r>
              <a:rPr lang="zh-CN" altLang="en-US" sz="3600" dirty="0">
                <a:latin typeface="仿宋" panose="02010609060101010101" pitchFamily="49" charset="-122"/>
                <a:ea typeface="仿宋" panose="02010609060101010101" pitchFamily="49" charset="-122"/>
              </a:rPr>
              <a:t>名字</a:t>
            </a:r>
            <a:r>
              <a:rPr lang="zh-CN" altLang="zh-CN" sz="3600" dirty="0">
                <a:latin typeface="仿宋" panose="02010609060101010101" pitchFamily="49" charset="-122"/>
                <a:ea typeface="仿宋" panose="02010609060101010101" pitchFamily="49" charset="-122"/>
              </a:rPr>
              <a:t>？</a:t>
            </a:r>
          </a:p>
          <a:p>
            <a:pPr>
              <a:lnSpc>
                <a:spcPct val="150000"/>
              </a:lnSpc>
            </a:pPr>
            <a:endParaRPr lang="en-US" altLang="zh-CN" sz="36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42253" y="106397"/>
            <a:ext cx="211974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请问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BF8A398-A59A-4013-85BC-CD42D44FFD2D}"/>
              </a:ext>
            </a:extLst>
          </p:cNvPr>
          <p:cNvSpPr/>
          <p:nvPr/>
        </p:nvSpPr>
        <p:spPr>
          <a:xfrm>
            <a:off x="1854514" y="1130278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69027" y="1045334"/>
            <a:ext cx="7862356" cy="5320145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什么？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您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贵姓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          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u="sng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甄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           我</a:t>
            </a:r>
            <a:r>
              <a:rPr lang="zh-CN" altLang="en-US" sz="4400" dirty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不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 李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endParaRPr lang="zh-CN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内容占位符 2"/>
          <p:cNvSpPr txBox="1">
            <a:spLocks/>
          </p:cNvSpPr>
          <p:nvPr/>
        </p:nvSpPr>
        <p:spPr>
          <a:xfrm>
            <a:off x="7470619" y="953264"/>
            <a:ext cx="6047092" cy="5320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Font typeface="Wingdings" pitchFamily="2" charset="2"/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你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4400" dirty="0">
                <a:solidFill>
                  <a:srgbClr val="7030A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甄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吗？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36418" y="83126"/>
            <a:ext cx="1871776" cy="1319545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姓</a:t>
            </a:r>
          </a:p>
        </p:txBody>
      </p:sp>
      <p:sp>
        <p:nvSpPr>
          <p:cNvPr id="8" name="矩形 7"/>
          <p:cNvSpPr/>
          <p:nvPr/>
        </p:nvSpPr>
        <p:spPr>
          <a:xfrm>
            <a:off x="4089603" y="3764602"/>
            <a:ext cx="5328761" cy="12032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 defTabSz="914400">
              <a:lnSpc>
                <a:spcPct val="20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贵姓</a:t>
            </a:r>
            <a:r>
              <a:rPr lang="zh-CN" altLang="en-US" sz="4400" u="sng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甄 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。（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右大括号 8"/>
          <p:cNvSpPr/>
          <p:nvPr/>
        </p:nvSpPr>
        <p:spPr>
          <a:xfrm rot="5400000">
            <a:off x="5889161" y="756350"/>
            <a:ext cx="437669" cy="5967503"/>
          </a:xfrm>
          <a:prstGeom prst="rightBrace">
            <a:avLst/>
          </a:prstGeom>
          <a:ln w="635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4076585" y="2293551"/>
            <a:ext cx="53547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lnSpc>
                <a:spcPct val="200000"/>
              </a:lnSpc>
              <a:buClr>
                <a:srgbClr val="D34817">
                  <a:lumMod val="75000"/>
                </a:srgbClr>
              </a:buClr>
              <a:buSzPct val="85000"/>
            </a:pP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您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贵姓</a:t>
            </a:r>
            <a:r>
              <a:rPr lang="zh-CN" altLang="en-US" sz="4400" dirty="0">
                <a:solidFill>
                  <a:schemeClr val="bg1">
                    <a:lumMod val="6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什么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？（</a:t>
            </a:r>
            <a:r>
              <a:rPr lang="en-US" altLang="zh-CN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zh-CN" altLang="en-US" sz="4400" dirty="0">
                <a:solidFill>
                  <a:prstClr val="black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en-US" altLang="zh-CN" sz="4400" dirty="0">
              <a:solidFill>
                <a:prstClr val="black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F008D65-B3C7-4BA3-86A6-F0AF16CF0CB1}"/>
              </a:ext>
            </a:extLst>
          </p:cNvPr>
          <p:cNvSpPr/>
          <p:nvPr/>
        </p:nvSpPr>
        <p:spPr>
          <a:xfrm>
            <a:off x="2183907" y="1091940"/>
            <a:ext cx="715260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V/N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0C07B5-8B3C-4F08-875A-00057D1C38CC}"/>
              </a:ext>
            </a:extLst>
          </p:cNvPr>
          <p:cNvSpPr txBox="1"/>
          <p:nvPr/>
        </p:nvSpPr>
        <p:spPr>
          <a:xfrm>
            <a:off x="6077610" y="4028512"/>
            <a:ext cx="777637" cy="372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zhēn</a:t>
            </a:r>
            <a:r>
              <a:rPr lang="en-US" altLang="zh-CN" dirty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309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949334" y="800100"/>
            <a:ext cx="6047092" cy="53201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我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姓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 李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，叫</a:t>
            </a:r>
            <a:r>
              <a:rPr lang="zh-CN" altLang="en-US" sz="4400" u="sng" dirty="0">
                <a:latin typeface="楷体" panose="02010609060101010101" pitchFamily="49" charset="-122"/>
                <a:ea typeface="楷体" panose="02010609060101010101" pitchFamily="49" charset="-122"/>
              </a:rPr>
              <a:t> 李白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。   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  <a:r>
              <a:rPr lang="zh-CN" altLang="en-US" sz="4400" dirty="0">
                <a:latin typeface="楷体" panose="02010609060101010101" pitchFamily="49" charset="-122"/>
                <a:ea typeface="楷体" panose="02010609060101010101" pitchFamily="49" charset="-122"/>
              </a:rPr>
              <a:t>王      王语</a:t>
            </a:r>
            <a:endParaRPr lang="en-US" altLang="zh-CN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4400" dirty="0">
                <a:latin typeface="楷体" panose="02010609060101010101" pitchFamily="49" charset="-122"/>
                <a:ea typeface="楷体" panose="02010609060101010101" pitchFamily="49" charset="-122"/>
              </a:rPr>
              <a:t>     </a:t>
            </a:r>
          </a:p>
        </p:txBody>
      </p:sp>
      <p:sp>
        <p:nvSpPr>
          <p:cNvPr id="5" name="矩形 4"/>
          <p:cNvSpPr/>
          <p:nvPr/>
        </p:nvSpPr>
        <p:spPr>
          <a:xfrm>
            <a:off x="6240503" y="1733174"/>
            <a:ext cx="442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yǔ</a:t>
            </a:r>
          </a:p>
        </p:txBody>
      </p:sp>
      <p:sp>
        <p:nvSpPr>
          <p:cNvPr id="6" name="矩形 5"/>
          <p:cNvSpPr/>
          <p:nvPr/>
        </p:nvSpPr>
        <p:spPr>
          <a:xfrm>
            <a:off x="3385141" y="1766502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W</a:t>
            </a:r>
            <a:r>
              <a:rPr lang="zh-CN" altLang="en-US" dirty="0"/>
              <a:t>áng</a:t>
            </a:r>
          </a:p>
        </p:txBody>
      </p:sp>
    </p:spTree>
    <p:extLst>
      <p:ext uri="{BB962C8B-B14F-4D97-AF65-F5344CB8AC3E}">
        <p14:creationId xmlns:p14="http://schemas.microsoft.com/office/powerpoint/2010/main" val="252519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592" y="1692910"/>
            <a:ext cx="3810000" cy="3810000"/>
          </a:xfrm>
        </p:spPr>
      </p:pic>
      <p:sp>
        <p:nvSpPr>
          <p:cNvPr id="5" name="圆角矩形标注 4"/>
          <p:cNvSpPr/>
          <p:nvPr/>
        </p:nvSpPr>
        <p:spPr>
          <a:xfrm>
            <a:off x="7223760" y="1039091"/>
            <a:ext cx="3562428" cy="1666787"/>
          </a:xfrm>
          <a:prstGeom prst="wedgeRoundRectCallout">
            <a:avLst>
              <a:gd name="adj1" fmla="val 42884"/>
              <a:gd name="adj2" fmla="val 744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再见！</a:t>
            </a: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B50E0938-AACF-4B42-9D62-77D9650D721F}"/>
              </a:ext>
            </a:extLst>
          </p:cNvPr>
          <p:cNvSpPr/>
          <p:nvPr/>
        </p:nvSpPr>
        <p:spPr>
          <a:xfrm>
            <a:off x="7679394" y="3852774"/>
            <a:ext cx="2119745" cy="1111828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再见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2F18DD8-470C-4F73-B714-FCCBFBB8C123}"/>
              </a:ext>
            </a:extLst>
          </p:cNvPr>
          <p:cNvSpPr/>
          <p:nvPr/>
        </p:nvSpPr>
        <p:spPr>
          <a:xfrm>
            <a:off x="9391655" y="4876655"/>
            <a:ext cx="407484" cy="461665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V</a:t>
            </a:r>
            <a:endParaRPr lang="zh-CN" alt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木活字">
  <a:themeElements>
    <a:clrScheme name="木活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木活字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木活字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TM03090434[[fn=木头类型]]</Template>
  <TotalTime>1245</TotalTime>
  <Words>657</Words>
  <Application>Microsoft Office PowerPoint</Application>
  <PresentationFormat>宽屏</PresentationFormat>
  <Paragraphs>135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3" baseType="lpstr">
      <vt:lpstr>等线</vt:lpstr>
      <vt:lpstr>仿宋</vt:lpstr>
      <vt:lpstr>黑体</vt:lpstr>
      <vt:lpstr>华文楷体</vt:lpstr>
      <vt:lpstr>楷体</vt:lpstr>
      <vt:lpstr>Rockwell</vt:lpstr>
      <vt:lpstr>Rockwell Condensed</vt:lpstr>
      <vt:lpstr>Times New Roman</vt:lpstr>
      <vt:lpstr>Wingdings</vt:lpstr>
      <vt:lpstr>木活字</vt:lpstr>
      <vt:lpstr>第1课   你好</vt:lpstr>
      <vt:lpstr>PowerPoint 演示文稿</vt:lpstr>
      <vt:lpstr>生词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语法</vt:lpstr>
      <vt:lpstr>PowerPoint 演示文稿</vt:lpstr>
      <vt:lpstr>PowerPoint 演示文稿</vt:lpstr>
      <vt:lpstr>不</vt:lpstr>
      <vt:lpstr>不</vt:lpstr>
      <vt:lpstr>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小结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第5课   你好！</dc:title>
  <dc:creator>Pig Li</dc:creator>
  <cp:lastModifiedBy> </cp:lastModifiedBy>
  <cp:revision>109</cp:revision>
  <dcterms:created xsi:type="dcterms:W3CDTF">2018-09-22T11:56:25Z</dcterms:created>
  <dcterms:modified xsi:type="dcterms:W3CDTF">2020-07-09T15:21:17Z</dcterms:modified>
</cp:coreProperties>
</file>