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sldIdLst>
    <p:sldId id="256" r:id="rId2"/>
    <p:sldId id="943" r:id="rId3"/>
    <p:sldId id="858" r:id="rId4"/>
    <p:sldId id="944" r:id="rId5"/>
    <p:sldId id="370" r:id="rId6"/>
    <p:sldId id="945" r:id="rId7"/>
    <p:sldId id="947" r:id="rId8"/>
    <p:sldId id="946" r:id="rId9"/>
    <p:sldId id="541" r:id="rId10"/>
    <p:sldId id="388" r:id="rId11"/>
    <p:sldId id="473" r:id="rId12"/>
    <p:sldId id="437" r:id="rId13"/>
    <p:sldId id="475" r:id="rId14"/>
    <p:sldId id="435" r:id="rId15"/>
    <p:sldId id="413" r:id="rId16"/>
    <p:sldId id="416" r:id="rId17"/>
    <p:sldId id="440" r:id="rId18"/>
    <p:sldId id="948" r:id="rId19"/>
    <p:sldId id="949" r:id="rId20"/>
    <p:sldId id="941" r:id="rId21"/>
    <p:sldId id="942" r:id="rId22"/>
    <p:sldId id="86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你家有几口人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07613" y="4792893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9768" y="1800443"/>
            <a:ext cx="1011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sān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kè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jiā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yǒu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kǒu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733425" y="1125986"/>
            <a:ext cx="8757637" cy="5248274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有没有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哥哥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哥哥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哥哥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哥哥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我不有哥哥。（</a:t>
            </a:r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5" name="矩形 4"/>
          <p:cNvSpPr/>
          <p:nvPr/>
        </p:nvSpPr>
        <p:spPr>
          <a:xfrm>
            <a:off x="8132855" y="1670858"/>
            <a:ext cx="2555860" cy="260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弟弟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汉语名字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黑色的手机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1D10B7-9812-4213-82F2-68CAA57F6E76}"/>
              </a:ext>
            </a:extLst>
          </p:cNvPr>
          <p:cNvSpPr/>
          <p:nvPr/>
        </p:nvSpPr>
        <p:spPr>
          <a:xfrm>
            <a:off x="279116" y="178311"/>
            <a:ext cx="1191288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表示所属的“有”字句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有”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sentences indicating possession</a:t>
            </a:r>
          </a:p>
        </p:txBody>
      </p:sp>
    </p:spTree>
    <p:extLst>
      <p:ext uri="{BB962C8B-B14F-4D97-AF65-F5344CB8AC3E}">
        <p14:creationId xmlns:p14="http://schemas.microsoft.com/office/powerpoint/2010/main" val="191070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13086" y="1730472"/>
            <a:ext cx="2057400" cy="7209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Negative </a:t>
            </a:r>
            <a:endParaRPr lang="zh-CN" altLang="en-US" sz="28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804711" y="1608866"/>
            <a:ext cx="9409885" cy="499364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我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汉语课本。 （√）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我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汉语课本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   （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我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         （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我没。           （</a:t>
            </a:r>
            <a:r>
              <a:rPr lang="zh-CN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04711" y="245714"/>
            <a:ext cx="46987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汉语课本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76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87737" y="1705708"/>
            <a:ext cx="10113663" cy="155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yī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èr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sān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sì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8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wǔ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  二  三  四  五</a:t>
            </a:r>
            <a:r>
              <a:rPr lang="zh-CN" altLang="en-US" sz="3600" dirty="0">
                <a:solidFill>
                  <a:srgbClr val="808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dirty="0">
                <a:solidFill>
                  <a:srgbClr val="80808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   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48695" y="3278085"/>
            <a:ext cx="75820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6600"/>
                </a:solidFill>
                <a:latin typeface="楷体_GB2312" pitchFamily="49" charset="-122"/>
                <a:ea typeface="楷体_GB2312" pitchFamily="49" charset="-122"/>
              </a:rPr>
              <a:t>1      2      3     4      5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58583" y="4378173"/>
            <a:ext cx="7812088" cy="15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b="0" dirty="0">
                <a:solidFill>
                  <a:schemeClr val="bg2"/>
                </a:solidFill>
                <a:latin typeface="Times New Roman" pitchFamily="18" charset="0"/>
              </a:rPr>
              <a:t>  </a:t>
            </a:r>
            <a:r>
              <a:rPr lang="en-US" altLang="zh-CN" b="0" dirty="0">
                <a:solidFill>
                  <a:schemeClr val="bg2"/>
                </a:solidFill>
                <a:latin typeface="宋体" pitchFamily="2" charset="-122"/>
              </a:rPr>
              <a:t>    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liù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qī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bā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jiǔ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shí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dirty="0">
                <a:latin typeface="宋体" pitchFamily="2" charset="-122"/>
              </a:rPr>
              <a:t>     </a:t>
            </a:r>
            <a:r>
              <a:rPr lang="zh-CN" altLang="en-US" sz="6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  七  八  九  十                                                             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40020" y="5153795"/>
            <a:ext cx="84253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66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endParaRPr lang="en-US" altLang="zh-CN" sz="6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6600"/>
                </a:solidFill>
                <a:latin typeface="楷体_GB2312" pitchFamily="49" charset="-122"/>
                <a:ea typeface="楷体_GB2312" pitchFamily="49" charset="-122"/>
              </a:rPr>
              <a:t> 6      7      8     9     </a:t>
            </a:r>
            <a:r>
              <a:rPr lang="en-US" altLang="zh-CN" sz="800" b="1" dirty="0">
                <a:solidFill>
                  <a:srgbClr val="FF66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A5D1700-ADD3-42C6-9B9C-18E383EF5723}"/>
              </a:ext>
            </a:extLst>
          </p:cNvPr>
          <p:cNvSpPr/>
          <p:nvPr/>
        </p:nvSpPr>
        <p:spPr>
          <a:xfrm>
            <a:off x="279116" y="178311"/>
            <a:ext cx="1191288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汉语数字表达法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expression of numbers in Chinese</a:t>
            </a:r>
          </a:p>
        </p:txBody>
      </p:sp>
    </p:spTree>
    <p:extLst>
      <p:ext uri="{BB962C8B-B14F-4D97-AF65-F5344CB8AC3E}">
        <p14:creationId xmlns:p14="http://schemas.microsoft.com/office/powerpoint/2010/main" val="13057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32450" y="657344"/>
          <a:ext cx="7595998" cy="58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52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6800"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+mn-lt"/>
                        </a:rPr>
                        <a:t>1</a:t>
                      </a:r>
                      <a:endParaRPr lang="zh-CN" alt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+mn-lt"/>
                        </a:rPr>
                        <a:t>2</a:t>
                      </a:r>
                      <a:endParaRPr lang="zh-CN" alt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+mn-lt"/>
                        </a:rPr>
                        <a:t>3</a:t>
                      </a:r>
                      <a:endParaRPr lang="zh-CN" alt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+mn-lt"/>
                        </a:rPr>
                        <a:t>4</a:t>
                      </a:r>
                      <a:endParaRPr lang="zh-CN" alt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+mn-lt"/>
                        </a:rPr>
                        <a:t>5</a:t>
                      </a:r>
                      <a:endParaRPr lang="zh-CN" alt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+mn-lt"/>
                        </a:rPr>
                        <a:t>6</a:t>
                      </a:r>
                      <a:endParaRPr lang="zh-CN" alt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+mn-lt"/>
                        </a:rPr>
                        <a:t>7</a:t>
                      </a:r>
                      <a:endParaRPr lang="zh-CN" alt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+mn-lt"/>
                        </a:rPr>
                        <a:t>8</a:t>
                      </a:r>
                      <a:endParaRPr lang="zh-CN" alt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+mn-lt"/>
                        </a:rPr>
                        <a:t>9</a:t>
                      </a:r>
                      <a:endParaRPr lang="zh-CN" altLang="en-US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00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latin typeface="+mn-lt"/>
                        </a:rPr>
                        <a:t>10</a:t>
                      </a:r>
                      <a:endParaRPr lang="zh-CN" altLang="en-US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00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latin typeface="+mn-lt"/>
                        </a:rPr>
                        <a:t>20</a:t>
                      </a:r>
                      <a:endParaRPr lang="zh-CN" altLang="en-US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00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latin typeface="+mn-lt"/>
                        </a:rPr>
                        <a:t>30</a:t>
                      </a:r>
                      <a:endParaRPr lang="zh-CN" altLang="en-US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800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latin typeface="+mn-lt"/>
                        </a:rPr>
                        <a:t>40</a:t>
                      </a:r>
                      <a:endParaRPr lang="zh-CN" altLang="en-US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800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latin typeface="+mn-lt"/>
                        </a:rPr>
                        <a:t>50</a:t>
                      </a:r>
                      <a:endParaRPr lang="zh-CN" altLang="en-US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800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latin typeface="+mn-lt"/>
                        </a:rPr>
                        <a:t>60</a:t>
                      </a:r>
                      <a:endParaRPr lang="zh-CN" altLang="en-US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800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latin typeface="+mn-lt"/>
                        </a:rPr>
                        <a:t>70</a:t>
                      </a:r>
                      <a:endParaRPr lang="zh-CN" altLang="en-US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800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latin typeface="+mn-lt"/>
                        </a:rPr>
                        <a:t>80</a:t>
                      </a:r>
                      <a:endParaRPr lang="zh-CN" altLang="en-US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800">
                <a:tc>
                  <a:txBody>
                    <a:bodyPr/>
                    <a:lstStyle/>
                    <a:p>
                      <a:r>
                        <a:rPr lang="en-US" altLang="zh-CN" sz="3200" b="1" dirty="0">
                          <a:latin typeface="+mn-lt"/>
                        </a:rPr>
                        <a:t>90</a:t>
                      </a:r>
                      <a:endParaRPr lang="zh-CN" altLang="en-US" sz="3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8" name="直接箭头连接符 7"/>
          <p:cNvCxnSpPr/>
          <p:nvPr/>
        </p:nvCxnSpPr>
        <p:spPr>
          <a:xfrm>
            <a:off x="3143672" y="2780928"/>
            <a:ext cx="31683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600056" y="1124744"/>
            <a:ext cx="0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0016" y="242263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35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143672" y="3933056"/>
            <a:ext cx="40324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392144" y="1124744"/>
            <a:ext cx="0" cy="26642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04112" y="364676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56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3287687" y="6225436"/>
            <a:ext cx="6192689" cy="37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24" idx="0"/>
          </p:cNvCxnSpPr>
          <p:nvPr/>
        </p:nvCxnSpPr>
        <p:spPr>
          <a:xfrm>
            <a:off x="9768408" y="1124744"/>
            <a:ext cx="59163" cy="47755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31527" y="590029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99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9536" y="12495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9496" y="189766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二十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59496" y="247373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三十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9496" y="30497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四十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59496" y="362586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五十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9496" y="420192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六十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59496" y="47779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七十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59496" y="53540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八十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59496" y="593011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九十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128448" y="4966327"/>
            <a:ext cx="141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一百 </a:t>
            </a:r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3200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yìb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ǎ</a:t>
            </a:r>
            <a:r>
              <a:rPr lang="en-US" altLang="zh-CN" sz="3200" dirty="0" err="1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endParaRPr lang="en-US" altLang="zh-CN" sz="3200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100</a:t>
            </a:r>
          </a:p>
        </p:txBody>
      </p:sp>
      <p:sp>
        <p:nvSpPr>
          <p:cNvPr id="35" name="TextBox 11"/>
          <p:cNvSpPr txBox="1"/>
          <p:nvPr/>
        </p:nvSpPr>
        <p:spPr>
          <a:xfrm>
            <a:off x="3287687" y="119849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11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3180523" y="2147409"/>
            <a:ext cx="936103" cy="153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4243331" y="1198493"/>
            <a:ext cx="19387" cy="8454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1"/>
          <p:cNvSpPr txBox="1"/>
          <p:nvPr/>
        </p:nvSpPr>
        <p:spPr>
          <a:xfrm>
            <a:off x="4052488" y="189014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22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55" name="直接箭头连接符 54"/>
          <p:cNvCxnSpPr>
            <a:endCxn id="57" idx="1"/>
          </p:cNvCxnSpPr>
          <p:nvPr/>
        </p:nvCxnSpPr>
        <p:spPr>
          <a:xfrm flipV="1">
            <a:off x="3198458" y="5110148"/>
            <a:ext cx="5440981" cy="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8899212" y="1249596"/>
            <a:ext cx="56529" cy="3528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7"/>
          <p:cNvSpPr txBox="1"/>
          <p:nvPr/>
        </p:nvSpPr>
        <p:spPr>
          <a:xfrm>
            <a:off x="8639439" y="478698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78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4" grpId="0"/>
      <p:bldP spid="34" grpId="0"/>
      <p:bldP spid="35" grpId="0"/>
      <p:bldP spid="54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30324" y="1232004"/>
            <a:ext cx="1590673" cy="2192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317959" y="1269690"/>
            <a:ext cx="2138560" cy="219290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八十九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十二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三十五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717582" y="1235868"/>
            <a:ext cx="1590673" cy="2192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51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9102369" y="1269690"/>
            <a:ext cx="2386010" cy="219290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五十一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一百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二十四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8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3266983" y="1874520"/>
            <a:ext cx="4938960" cy="434340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一      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哥哥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手机    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三      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四      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同学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6BF71EF-3ACF-4486-8455-E8EC834CA39A}"/>
              </a:ext>
            </a:extLst>
          </p:cNvPr>
          <p:cNvSpPr/>
          <p:nvPr/>
        </p:nvSpPr>
        <p:spPr>
          <a:xfrm>
            <a:off x="0" y="71700"/>
            <a:ext cx="569946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量词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Measure words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50B609D-D9C4-4CEB-923C-B2DF907D22E8}"/>
              </a:ext>
            </a:extLst>
          </p:cNvPr>
          <p:cNvSpPr/>
          <p:nvPr/>
        </p:nvSpPr>
        <p:spPr>
          <a:xfrm>
            <a:off x="3192985" y="741114"/>
            <a:ext cx="5012958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数词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量词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名词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465572" y="1563411"/>
            <a:ext cx="9050925" cy="467383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我家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有四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李白家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有五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三口学生、老师、哥哥、妹妹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1867766" cy="108065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口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5785763-8197-4A49-89B7-7D368E146ECA}"/>
              </a:ext>
            </a:extLst>
          </p:cNvPr>
          <p:cNvSpPr/>
          <p:nvPr/>
        </p:nvSpPr>
        <p:spPr>
          <a:xfrm>
            <a:off x="2812994" y="941108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636286" y="1835443"/>
            <a:ext cx="2551325" cy="485034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一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弟弟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手机    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三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四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照片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五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893929" y="1872578"/>
            <a:ext cx="3575273" cy="474633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defPPr>
              <a:defRPr lang="en-US"/>
            </a:defPPr>
            <a:lvl1pPr indent="0" defTabSz="914400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3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r>
              <a:rPr lang="zh-CN" altLang="en-US" dirty="0"/>
              <a:t>  这</a:t>
            </a:r>
            <a:r>
              <a:rPr lang="zh-CN" altLang="en-US" dirty="0">
                <a:solidFill>
                  <a:srgbClr val="0000FF"/>
                </a:solidFill>
              </a:rPr>
              <a:t>一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zh-CN" altLang="en-US" dirty="0"/>
              <a:t>学生</a:t>
            </a:r>
            <a:endParaRPr lang="en-US" altLang="zh-CN" dirty="0"/>
          </a:p>
          <a:p>
            <a:r>
              <a:rPr lang="zh-CN" altLang="en-US" dirty="0"/>
              <a:t>  那</a:t>
            </a:r>
            <a:r>
              <a:rPr lang="zh-CN" altLang="en-US" dirty="0">
                <a:solidFill>
                  <a:srgbClr val="0000FF"/>
                </a:solidFill>
              </a:rPr>
              <a:t>一</a:t>
            </a:r>
            <a:r>
              <a:rPr lang="zh-CN" altLang="en-US" dirty="0">
                <a:solidFill>
                  <a:srgbClr val="FF0000"/>
                </a:solidFill>
              </a:rPr>
              <a:t>本</a:t>
            </a:r>
            <a:r>
              <a:rPr lang="zh-CN" altLang="en-US" dirty="0"/>
              <a:t>书</a:t>
            </a:r>
            <a:endParaRPr lang="en-US" altLang="zh-CN" dirty="0"/>
          </a:p>
          <a:p>
            <a:r>
              <a:rPr lang="zh-CN" altLang="en-US" dirty="0"/>
              <a:t>  哪</a:t>
            </a:r>
            <a:r>
              <a:rPr lang="zh-CN" altLang="en-US" dirty="0">
                <a:solidFill>
                  <a:srgbClr val="0000FF"/>
                </a:solidFill>
              </a:rPr>
              <a:t>一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zh-CN" altLang="en-US" dirty="0"/>
              <a:t>手机</a:t>
            </a:r>
            <a:endParaRPr lang="en-US" altLang="zh-CN" dirty="0"/>
          </a:p>
          <a:p>
            <a:r>
              <a:rPr lang="zh-CN" altLang="en-US" dirty="0"/>
              <a:t>  这</a:t>
            </a:r>
            <a:r>
              <a:rPr lang="zh-CN" altLang="en-US" dirty="0">
                <a:solidFill>
                  <a:srgbClr val="0000FF"/>
                </a:solidFill>
              </a:rPr>
              <a:t>两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zh-CN" altLang="en-US" dirty="0"/>
              <a:t>老师</a:t>
            </a:r>
            <a:endParaRPr lang="en-US" altLang="zh-CN" dirty="0"/>
          </a:p>
          <a:p>
            <a:r>
              <a:rPr lang="zh-CN" altLang="en-US" dirty="0"/>
              <a:t>  那</a:t>
            </a:r>
            <a:r>
              <a:rPr lang="zh-CN" altLang="en-US" dirty="0">
                <a:solidFill>
                  <a:srgbClr val="0000FF"/>
                </a:solidFill>
              </a:rPr>
              <a:t>三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zh-CN" altLang="en-US" dirty="0"/>
              <a:t>学生</a:t>
            </a:r>
          </a:p>
          <a:p>
            <a:r>
              <a:rPr lang="zh-CN" altLang="en-US" dirty="0"/>
              <a:t>  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269362" y="1878256"/>
            <a:ext cx="3575273" cy="2902812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defPPr>
              <a:defRPr lang="en-US"/>
            </a:defPPr>
            <a:lvl1pPr indent="0" defTabSz="914400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36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r>
              <a:rPr lang="zh-CN" altLang="en-US" dirty="0"/>
              <a:t>  这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zh-CN" altLang="en-US" dirty="0"/>
              <a:t>学生</a:t>
            </a:r>
            <a:endParaRPr lang="en-US" altLang="zh-CN" dirty="0"/>
          </a:p>
          <a:p>
            <a:r>
              <a:rPr lang="zh-CN" altLang="en-US" dirty="0"/>
              <a:t>  那</a:t>
            </a:r>
            <a:r>
              <a:rPr lang="zh-CN" altLang="en-US" dirty="0">
                <a:solidFill>
                  <a:srgbClr val="FF0000"/>
                </a:solidFill>
              </a:rPr>
              <a:t>本</a:t>
            </a:r>
            <a:r>
              <a:rPr lang="zh-CN" altLang="en-US" dirty="0"/>
              <a:t>书</a:t>
            </a:r>
            <a:endParaRPr lang="en-US" altLang="zh-CN" dirty="0"/>
          </a:p>
          <a:p>
            <a:r>
              <a:rPr lang="zh-CN" altLang="en-US" dirty="0"/>
              <a:t>  哪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zh-CN" altLang="en-US" dirty="0"/>
              <a:t>手机</a:t>
            </a:r>
            <a:endParaRPr lang="en-US" altLang="zh-CN" dirty="0"/>
          </a:p>
          <a:p>
            <a:r>
              <a:rPr lang="zh-CN" altLang="en-US" dirty="0"/>
              <a:t>  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124390" y="4775390"/>
            <a:ext cx="3575273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175520" y="4526113"/>
            <a:ext cx="433965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老师们（</a:t>
            </a:r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那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学生们（</a:t>
            </a:r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C16008-BC5C-4956-B08A-FEDBD9B8A665}"/>
              </a:ext>
            </a:extLst>
          </p:cNvPr>
          <p:cNvSpPr/>
          <p:nvPr/>
        </p:nvSpPr>
        <p:spPr>
          <a:xfrm>
            <a:off x="0" y="71700"/>
            <a:ext cx="569946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量词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Measure words</a:t>
            </a:r>
          </a:p>
        </p:txBody>
      </p:sp>
    </p:spTree>
    <p:extLst>
      <p:ext uri="{BB962C8B-B14F-4D97-AF65-F5344CB8AC3E}">
        <p14:creationId xmlns:p14="http://schemas.microsoft.com/office/powerpoint/2010/main" val="3012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999764" y="1413583"/>
            <a:ext cx="8045321" cy="5455227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我有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个哥哥。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我有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个手机。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我有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个汉语老师。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我有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个同学。</a:t>
            </a:r>
          </a:p>
        </p:txBody>
      </p:sp>
      <p:sp>
        <p:nvSpPr>
          <p:cNvPr id="4" name="矩形 3"/>
          <p:cNvSpPr/>
          <p:nvPr/>
        </p:nvSpPr>
        <p:spPr>
          <a:xfrm>
            <a:off x="3260232" y="1413583"/>
            <a:ext cx="1050325" cy="4281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6E491BB-8A2F-4753-B892-438DBFC60EEC}"/>
              </a:ext>
            </a:extLst>
          </p:cNvPr>
          <p:cNvSpPr/>
          <p:nvPr/>
        </p:nvSpPr>
        <p:spPr>
          <a:xfrm>
            <a:off x="279116" y="178311"/>
            <a:ext cx="1191288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疑问代词：几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question pronoun </a:t>
            </a:r>
            <a:r>
              <a:rPr lang="en-US" altLang="zh-CN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几”</a:t>
            </a:r>
          </a:p>
        </p:txBody>
      </p:sp>
    </p:spTree>
    <p:extLst>
      <p:ext uri="{BB962C8B-B14F-4D97-AF65-F5344CB8AC3E}">
        <p14:creationId xmlns:p14="http://schemas.microsoft.com/office/powerpoint/2010/main" val="1321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131513" y="1337227"/>
            <a:ext cx="6101820" cy="5455227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你有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个哥哥？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你有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个手机？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你有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个汉语老师？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你有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个同学？</a:t>
            </a:r>
          </a:p>
        </p:txBody>
      </p:sp>
      <p:sp>
        <p:nvSpPr>
          <p:cNvPr id="4" name="矩形 3"/>
          <p:cNvSpPr/>
          <p:nvPr/>
        </p:nvSpPr>
        <p:spPr>
          <a:xfrm>
            <a:off x="3379104" y="1605735"/>
            <a:ext cx="1050325" cy="4281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6E491BB-8A2F-4753-B892-438DBFC60EEC}"/>
              </a:ext>
            </a:extLst>
          </p:cNvPr>
          <p:cNvSpPr/>
          <p:nvPr/>
        </p:nvSpPr>
        <p:spPr>
          <a:xfrm>
            <a:off x="279116" y="178311"/>
            <a:ext cx="1191288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疑问代词：几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question pronoun </a:t>
            </a:r>
            <a:r>
              <a:rPr lang="en-US" altLang="zh-CN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几”</a:t>
            </a:r>
          </a:p>
        </p:txBody>
      </p:sp>
    </p:spTree>
    <p:extLst>
      <p:ext uri="{BB962C8B-B14F-4D97-AF65-F5344CB8AC3E}">
        <p14:creationId xmlns:p14="http://schemas.microsoft.com/office/powerpoint/2010/main" val="113646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52761"/>
            <a:ext cx="12126897" cy="6405239"/>
          </a:xfrm>
        </p:spPr>
        <p:txBody>
          <a:bodyPr>
            <a:normAutofit fontScale="55000" lnSpcReduction="20000"/>
          </a:bodyPr>
          <a:lstStyle/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 </a:t>
            </a:r>
            <a:r>
              <a:rPr lang="zh-CN" altLang="en-US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jiā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N         family; home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zhàopiàn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         picture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爸爸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bàba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father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māma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mother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tā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he, him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弟弟</a:t>
            </a:r>
            <a:r>
              <a:rPr lang="zh-CN" altLang="en-US" sz="4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dìdi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(younger)brother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6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yǒu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V            to have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gè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M           a measure word 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妹妹</a:t>
            </a:r>
            <a:r>
              <a:rPr lang="zh-CN" altLang="en-US" sz="4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mèimei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 (younger) sister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哥哥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gēge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(elder) brother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65103" y="0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5510074" y="548659"/>
            <a:ext cx="6096000" cy="23800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buClr>
                <a:srgbClr val="C00000"/>
              </a:buClr>
              <a:buSzPct val="80000"/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姐姐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jiějie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(elder) sister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没有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méiyǒu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 not  have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jǐ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how many/much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口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kǒu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M            a measure word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5589973" y="3429000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5510074" y="4085093"/>
            <a:ext cx="6696722" cy="270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514350" defTabSz="914400">
              <a:lnSpc>
                <a:spcPct val="12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表示所属的“有”字句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2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The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 sentences indicating possession</a:t>
            </a:r>
          </a:p>
          <a:p>
            <a:pPr lvl="0" indent="-514350" defTabSz="914400">
              <a:lnSpc>
                <a:spcPct val="12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2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汉语数字表达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 of numbers in Chinese </a:t>
            </a:r>
          </a:p>
          <a:p>
            <a:pPr lvl="0" indent="-514350" defTabSz="914400">
              <a:lnSpc>
                <a:spcPct val="12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3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量词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words</a:t>
            </a:r>
          </a:p>
          <a:p>
            <a:pPr lvl="0" indent="-514350" defTabSz="914400">
              <a:lnSpc>
                <a:spcPct val="12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3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疑问代词：几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pronoun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29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52761"/>
            <a:ext cx="12126897" cy="6405239"/>
          </a:xfrm>
        </p:spPr>
        <p:txBody>
          <a:bodyPr>
            <a:normAutofit fontScale="55000" lnSpcReduction="20000"/>
          </a:bodyPr>
          <a:lstStyle/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 </a:t>
            </a:r>
            <a:r>
              <a:rPr lang="zh-CN" altLang="en-US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jiā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N         family; home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zhàopiàn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         picture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爸爸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bàba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father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māma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mother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tā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he, him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弟弟</a:t>
            </a:r>
            <a:r>
              <a:rPr lang="zh-CN" altLang="en-US" sz="4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dìdi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(younger)brother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6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yǒu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V            to have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gè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M           a measure word 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妹妹</a:t>
            </a:r>
            <a:r>
              <a:rPr lang="zh-CN" altLang="en-US" sz="4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mèimei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 (younger) sister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哥哥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33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gēge</a:t>
            </a:r>
            <a:r>
              <a:rPr lang="en-US" altLang="zh-CN" sz="3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(elder) brother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65103" y="0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5510074" y="548659"/>
            <a:ext cx="6096000" cy="23800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buClr>
                <a:srgbClr val="C00000"/>
              </a:buClr>
              <a:buSzPct val="80000"/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姐姐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jiějie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(elder) sister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没有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méiyǒu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 not  have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jǐ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how many/much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口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kǒu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M            a measure word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5510074" y="3238581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5510074" y="4085093"/>
            <a:ext cx="6696722" cy="270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514350" defTabSz="914400">
              <a:lnSpc>
                <a:spcPct val="12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表示所属的“有”字句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2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The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 sentences indicating possession</a:t>
            </a:r>
          </a:p>
          <a:p>
            <a:pPr lvl="0" indent="-514350" defTabSz="914400">
              <a:lnSpc>
                <a:spcPct val="12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2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汉语数字表达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 of numbers in Chinese </a:t>
            </a:r>
          </a:p>
          <a:p>
            <a:pPr lvl="0" indent="-514350" defTabSz="914400">
              <a:lnSpc>
                <a:spcPct val="12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3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量词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words</a:t>
            </a:r>
          </a:p>
          <a:p>
            <a:pPr lvl="0" indent="-514350" defTabSz="914400">
              <a:lnSpc>
                <a:spcPct val="12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3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疑问代词：几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pronoun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42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9" y="3283946"/>
            <a:ext cx="5240548" cy="3574054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88533" y="290945"/>
            <a:ext cx="200609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家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D58FC11-3297-4FAC-BD50-BFA46FAD397E}"/>
              </a:ext>
            </a:extLst>
          </p:cNvPr>
          <p:cNvSpPr/>
          <p:nvPr/>
        </p:nvSpPr>
        <p:spPr>
          <a:xfrm>
            <a:off x="2617685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9C0E6C2-2D9F-4B57-A529-B298B5B24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350" y="2876"/>
            <a:ext cx="5816650" cy="36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520864" y="1716101"/>
            <a:ext cx="5303520" cy="361050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我的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照片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我照片（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这是我家的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照片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照片</a:t>
            </a:r>
          </a:p>
        </p:txBody>
      </p:sp>
      <p:pic>
        <p:nvPicPr>
          <p:cNvPr id="1026" name="Picture 2" descr="https://timgsa.baidu.com/timg?image&amp;quality=80&amp;size=b9999_10000&amp;sec=1538025295648&amp;di=8d645d3a7f51b30e3a3f032af2e3242c&amp;imgtype=0&amp;src=http%3A%2F%2Fimg13.weikeimg.com%2Fdata%2Fuploads%2F2015%2F03%2F24%2F308740926551158c6a9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02" y="3873330"/>
            <a:ext cx="3766465" cy="211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22" y="3525938"/>
            <a:ext cx="3897623" cy="265817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29CA28B-0889-4D01-9CE6-6C2247946DBC}"/>
              </a:ext>
            </a:extLst>
          </p:cNvPr>
          <p:cNvSpPr/>
          <p:nvPr/>
        </p:nvSpPr>
        <p:spPr>
          <a:xfrm>
            <a:off x="2812994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ttps://timgsa.baidu.com/timg?image&amp;quality=80&amp;size=b9999_10000&amp;sec=1538013192611&amp;di=6419021774bf6614bd962d235e6f1649&amp;imgtype=0&amp;src=http%3A%2F%2Fimgsrc.baidu.com%2Fimgad%2Fpic%2Fitem%2F63d0f703918fa0ecf59e790a2c9759ee3d6ddb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72" y="1134461"/>
            <a:ext cx="7500552" cy="49921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4493243" y="4490913"/>
            <a:ext cx="1507524" cy="6919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爸爸</a:t>
            </a:r>
          </a:p>
        </p:txBody>
      </p:sp>
      <p:sp>
        <p:nvSpPr>
          <p:cNvPr id="8" name="矩形 7"/>
          <p:cNvSpPr/>
          <p:nvPr/>
        </p:nvSpPr>
        <p:spPr>
          <a:xfrm>
            <a:off x="9346313" y="4492019"/>
            <a:ext cx="1507524" cy="6919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妈妈</a:t>
            </a:r>
          </a:p>
        </p:txBody>
      </p:sp>
      <p:sp>
        <p:nvSpPr>
          <p:cNvPr id="9" name="矩形 8"/>
          <p:cNvSpPr/>
          <p:nvPr/>
        </p:nvSpPr>
        <p:spPr>
          <a:xfrm>
            <a:off x="6477220" y="4490913"/>
            <a:ext cx="1029730" cy="6919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A541715-348E-42FE-A562-34D0B4F156FD}"/>
              </a:ext>
            </a:extLst>
          </p:cNvPr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爸爸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6D63F3E-F3BC-4C0A-80DE-DC7668150B80}"/>
              </a:ext>
            </a:extLst>
          </p:cNvPr>
          <p:cNvSpPr/>
          <p:nvPr/>
        </p:nvSpPr>
        <p:spPr>
          <a:xfrm>
            <a:off x="2812994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2C94022-41BF-41F5-B58C-63CBD0E69F75}"/>
              </a:ext>
            </a:extLst>
          </p:cNvPr>
          <p:cNvSpPr/>
          <p:nvPr/>
        </p:nvSpPr>
        <p:spPr>
          <a:xfrm>
            <a:off x="446809" y="2130103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妈妈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FE2830E-C1B1-42B2-B89B-3CD19B6782D0}"/>
              </a:ext>
            </a:extLst>
          </p:cNvPr>
          <p:cNvSpPr/>
          <p:nvPr/>
        </p:nvSpPr>
        <p:spPr>
          <a:xfrm>
            <a:off x="2812994" y="278026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ttps://timgsa.baidu.com/timg?image&amp;quality=80&amp;size=b9999_10000&amp;sec=1538013192611&amp;di=6419021774bf6614bd962d235e6f1649&amp;imgtype=0&amp;src=http%3A%2F%2Fimgsrc.baidu.com%2Fimgad%2Fpic%2Fitem%2F63d0f703918fa0ecf59e790a2c9759ee3d6ddb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72" y="1134461"/>
            <a:ext cx="7500552" cy="49921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4493243" y="4490913"/>
            <a:ext cx="1507524" cy="6919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爸爸</a:t>
            </a:r>
          </a:p>
        </p:txBody>
      </p:sp>
      <p:sp>
        <p:nvSpPr>
          <p:cNvPr id="9" name="矩形 8"/>
          <p:cNvSpPr/>
          <p:nvPr/>
        </p:nvSpPr>
        <p:spPr>
          <a:xfrm>
            <a:off x="6477220" y="4490913"/>
            <a:ext cx="1029730" cy="6919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A541715-348E-42FE-A562-34D0B4F156FD}"/>
              </a:ext>
            </a:extLst>
          </p:cNvPr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他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6D63F3E-F3BC-4C0A-80DE-DC7668150B80}"/>
              </a:ext>
            </a:extLst>
          </p:cNvPr>
          <p:cNvSpPr/>
          <p:nvPr/>
        </p:nvSpPr>
        <p:spPr>
          <a:xfrm>
            <a:off x="2812994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F630B5B-4582-43A3-83AE-6D56CC547B79}"/>
              </a:ext>
            </a:extLst>
          </p:cNvPr>
          <p:cNvSpPr/>
          <p:nvPr/>
        </p:nvSpPr>
        <p:spPr>
          <a:xfrm>
            <a:off x="381220" y="2367087"/>
            <a:ext cx="6096000" cy="2745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是爸爸。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是老师。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是学生。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BCA1C47-BD61-446D-B986-804064EA0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413" y="1134461"/>
            <a:ext cx="7632270" cy="49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ttps://timgsa.baidu.com/timg?image&amp;quality=80&amp;size=b9999_10000&amp;sec=1538013192611&amp;di=6419021774bf6614bd962d235e6f1649&amp;imgtype=0&amp;src=http%3A%2F%2Fimgsrc.baidu.com%2Fimgad%2Fpic%2Fitem%2F63d0f703918fa0ecf59e790a2c9759ee3d6ddb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72" y="1134461"/>
            <a:ext cx="7500552" cy="4992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76869A7-D101-4474-9A9C-CE0B0DFBB4D0}"/>
              </a:ext>
            </a:extLst>
          </p:cNvPr>
          <p:cNvSpPr/>
          <p:nvPr/>
        </p:nvSpPr>
        <p:spPr>
          <a:xfrm>
            <a:off x="9383383" y="431527"/>
            <a:ext cx="1470454" cy="6919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弟弟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8818680-73B3-48CB-8293-96A1AC4FE65A}"/>
              </a:ext>
            </a:extLst>
          </p:cNvPr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弟弟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388B51E-7FEB-4504-B378-139AFCA7798C}"/>
              </a:ext>
            </a:extLst>
          </p:cNvPr>
          <p:cNvSpPr/>
          <p:nvPr/>
        </p:nvSpPr>
        <p:spPr>
          <a:xfrm>
            <a:off x="2812994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CDE9CC5-061A-48A9-B143-4FAC0ADAD608}"/>
              </a:ext>
            </a:extLst>
          </p:cNvPr>
          <p:cNvSpPr/>
          <p:nvPr/>
        </p:nvSpPr>
        <p:spPr>
          <a:xfrm>
            <a:off x="6794832" y="100423"/>
            <a:ext cx="2584174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是弟弟。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51481E5-1B7C-40A5-AD45-DC650595A7E4}"/>
              </a:ext>
            </a:extLst>
          </p:cNvPr>
          <p:cNvSpPr/>
          <p:nvPr/>
        </p:nvSpPr>
        <p:spPr>
          <a:xfrm>
            <a:off x="411916" y="2023570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妹妹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F11424-333A-4C43-8D88-D433F3130DA0}"/>
              </a:ext>
            </a:extLst>
          </p:cNvPr>
          <p:cNvSpPr/>
          <p:nvPr/>
        </p:nvSpPr>
        <p:spPr>
          <a:xfrm>
            <a:off x="2758056" y="240414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208E5DD8-415F-45BE-B21A-E77E44499BEF}"/>
              </a:ext>
            </a:extLst>
          </p:cNvPr>
          <p:cNvSpPr/>
          <p:nvPr/>
        </p:nvSpPr>
        <p:spPr>
          <a:xfrm>
            <a:off x="411916" y="3725074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哥哥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921C731-4EFC-497C-9409-01D65355F095}"/>
              </a:ext>
            </a:extLst>
          </p:cNvPr>
          <p:cNvSpPr/>
          <p:nvPr/>
        </p:nvSpPr>
        <p:spPr>
          <a:xfrm>
            <a:off x="2730196" y="426008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E6B34DB-868A-4DDA-8C25-7C7158F8DD27}"/>
              </a:ext>
            </a:extLst>
          </p:cNvPr>
          <p:cNvSpPr/>
          <p:nvPr/>
        </p:nvSpPr>
        <p:spPr>
          <a:xfrm>
            <a:off x="411916" y="5426578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姐姐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E043EC7-ECA7-4CE6-A765-5DF336A90038}"/>
              </a:ext>
            </a:extLst>
          </p:cNvPr>
          <p:cNvSpPr/>
          <p:nvPr/>
        </p:nvSpPr>
        <p:spPr>
          <a:xfrm>
            <a:off x="2730196" y="596158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B13148F-EA71-4AAA-ADCA-F1BAF5813164}"/>
              </a:ext>
            </a:extLst>
          </p:cNvPr>
          <p:cNvSpPr/>
          <p:nvPr/>
        </p:nvSpPr>
        <p:spPr>
          <a:xfrm>
            <a:off x="7128321" y="2197140"/>
            <a:ext cx="1470454" cy="6919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姐姐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D770488-61D0-4572-88A9-1BFE0D7EBB97}"/>
              </a:ext>
            </a:extLst>
          </p:cNvPr>
          <p:cNvSpPr/>
          <p:nvPr/>
        </p:nvSpPr>
        <p:spPr>
          <a:xfrm>
            <a:off x="6096000" y="4490912"/>
            <a:ext cx="1470454" cy="6919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妹妹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231776E-8493-4FBB-8D08-7B6401F5DD18}"/>
              </a:ext>
            </a:extLst>
          </p:cNvPr>
          <p:cNvSpPr/>
          <p:nvPr/>
        </p:nvSpPr>
        <p:spPr>
          <a:xfrm>
            <a:off x="4434844" y="1509037"/>
            <a:ext cx="1470454" cy="6919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哥哥</a:t>
            </a:r>
          </a:p>
        </p:txBody>
      </p:sp>
    </p:spTree>
    <p:extLst>
      <p:ext uri="{BB962C8B-B14F-4D97-AF65-F5344CB8AC3E}">
        <p14:creationId xmlns:p14="http://schemas.microsoft.com/office/powerpoint/2010/main" val="25836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94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1484</TotalTime>
  <Words>701</Words>
  <Application>Microsoft Office PowerPoint</Application>
  <PresentationFormat>宽屏</PresentationFormat>
  <Paragraphs>201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仿宋</vt:lpstr>
      <vt:lpstr>黑体</vt:lpstr>
      <vt:lpstr>华文楷体</vt:lpstr>
      <vt:lpstr>楷体</vt:lpstr>
      <vt:lpstr>楷体_GB2312</vt:lpstr>
      <vt:lpstr>宋体</vt:lpstr>
      <vt:lpstr>Rockwell</vt:lpstr>
      <vt:lpstr>Rockwell Condensed</vt:lpstr>
      <vt:lpstr>Times New Roman</vt:lpstr>
      <vt:lpstr>Wingdings</vt:lpstr>
      <vt:lpstr>木活字</vt:lpstr>
      <vt:lpstr>第3课   你家有几口人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170</cp:revision>
  <dcterms:created xsi:type="dcterms:W3CDTF">2018-09-22T11:56:25Z</dcterms:created>
  <dcterms:modified xsi:type="dcterms:W3CDTF">2020-07-02T10:36:10Z</dcterms:modified>
</cp:coreProperties>
</file>