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  <p:sldMasterId id="2147483921" r:id="rId2"/>
  </p:sldMasterIdLst>
  <p:sldIdLst>
    <p:sldId id="436" r:id="rId3"/>
    <p:sldId id="438" r:id="rId4"/>
    <p:sldId id="440" r:id="rId5"/>
    <p:sldId id="441" r:id="rId6"/>
    <p:sldId id="442" r:id="rId7"/>
    <p:sldId id="443" r:id="rId8"/>
    <p:sldId id="370" r:id="rId9"/>
    <p:sldId id="371" r:id="rId10"/>
    <p:sldId id="444" r:id="rId11"/>
    <p:sldId id="372" r:id="rId12"/>
    <p:sldId id="447" r:id="rId13"/>
    <p:sldId id="445" r:id="rId14"/>
    <p:sldId id="446" r:id="rId15"/>
    <p:sldId id="376" r:id="rId16"/>
    <p:sldId id="377" r:id="rId17"/>
    <p:sldId id="448" r:id="rId18"/>
    <p:sldId id="415" r:id="rId19"/>
    <p:sldId id="449" r:id="rId20"/>
    <p:sldId id="416" r:id="rId21"/>
    <p:sldId id="450" r:id="rId22"/>
    <p:sldId id="451" r:id="rId23"/>
    <p:sldId id="453" r:id="rId24"/>
    <p:sldId id="419" r:id="rId25"/>
    <p:sldId id="418" r:id="rId26"/>
    <p:sldId id="434" r:id="rId27"/>
    <p:sldId id="454" r:id="rId28"/>
    <p:sldId id="439" r:id="rId29"/>
    <p:sldId id="45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99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06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367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9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365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722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17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5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465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5702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7189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13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9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9068" y="1935120"/>
            <a:ext cx="10433164" cy="2458721"/>
          </a:xfrm>
        </p:spPr>
        <p:txBody>
          <a:bodyPr/>
          <a:lstStyle/>
          <a:p>
            <a:pPr algn="ctr"/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这是你的手机吗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6187" y="4922880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9768" y="1800443"/>
            <a:ext cx="1011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èr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zhè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nǐ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de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shǒu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ma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495252" y="2001289"/>
            <a:ext cx="5303520" cy="467383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我的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课本</a:t>
            </a:r>
            <a:endParaRPr lang="en-US" altLang="zh-CN" sz="4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汉语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课本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英语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课本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4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zh-CN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09688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课本</a:t>
            </a:r>
          </a:p>
        </p:txBody>
      </p:sp>
      <p:pic>
        <p:nvPicPr>
          <p:cNvPr id="1026" name="Picture 2" descr="https://timgsa.baidu.com/timg?image&amp;quality=80&amp;size=b9999_10000&amp;sec=1537761022608&amp;di=fb25f1261d0713cf26ee619f3052f108&amp;imgtype=0&amp;src=http%3A%2F%2Fs8.sinaimg.cn%2Fmw690%2F001JVINYzy6SMbf5n0Pf7%26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50" y="688233"/>
            <a:ext cx="3221488" cy="32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58CCD33-3DA1-4391-983F-DFBF9B680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572" y="586686"/>
            <a:ext cx="3675974" cy="367597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F75750-B79D-46A4-A64B-D4F156F22D41}"/>
              </a:ext>
            </a:extLst>
          </p:cNvPr>
          <p:cNvSpPr/>
          <p:nvPr/>
        </p:nvSpPr>
        <p:spPr>
          <a:xfrm>
            <a:off x="2725686" y="118177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49629" y="2002359"/>
            <a:ext cx="8533014" cy="3963349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这些书是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汉语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课本。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79" y="2403287"/>
            <a:ext cx="6373092" cy="16767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79" y="4118196"/>
            <a:ext cx="6373092" cy="16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2"/>
          <a:stretch/>
        </p:blipFill>
        <p:spPr>
          <a:xfrm>
            <a:off x="3805910" y="1669386"/>
            <a:ext cx="3586234" cy="4043688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1775520" y="1497606"/>
            <a:ext cx="2592288" cy="995290"/>
          </a:xfrm>
          <a:prstGeom prst="wedgeRoundRectCallout">
            <a:avLst>
              <a:gd name="adj1" fmla="val 42381"/>
              <a:gd name="adj2" fmla="val 82348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你好！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"/>
          <a:stretch/>
        </p:blipFill>
        <p:spPr>
          <a:xfrm>
            <a:off x="3805910" y="1669386"/>
            <a:ext cx="5702549" cy="4043688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775518" y="1490468"/>
            <a:ext cx="2592289" cy="1002428"/>
          </a:xfrm>
          <a:prstGeom prst="wedgeRoundRectCallout">
            <a:avLst>
              <a:gd name="adj1" fmla="val 43769"/>
              <a:gd name="adj2" fmla="val 84378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你</a:t>
            </a:r>
            <a:r>
              <a:rPr lang="zh-CN" altLang="en-US" sz="40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们</a:t>
            </a:r>
            <a:r>
              <a:rPr lang="zh-CN" altLang="en-US" sz="40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好！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7046270" y="747857"/>
            <a:ext cx="2376264" cy="1077958"/>
          </a:xfrm>
          <a:prstGeom prst="wedgeRoundRectCallout">
            <a:avLst>
              <a:gd name="adj1" fmla="val -49368"/>
              <a:gd name="adj2" fmla="val 82523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7044319" y="749742"/>
            <a:ext cx="2383347" cy="1054885"/>
          </a:xfrm>
          <a:prstGeom prst="wedgeRoundRectCallout">
            <a:avLst>
              <a:gd name="adj1" fmla="val -21189"/>
              <a:gd name="adj2" fmla="val 87771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7039187" y="741522"/>
            <a:ext cx="2383347" cy="1084293"/>
          </a:xfrm>
          <a:prstGeom prst="wedgeRoundRectCallout">
            <a:avLst>
              <a:gd name="adj1" fmla="val 7241"/>
              <a:gd name="adj2" fmla="val 89576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406310" y="899945"/>
            <a:ext cx="2016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您好！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EC78D7E-97EB-480C-ABE3-7399FBEDBD96}"/>
              </a:ext>
            </a:extLst>
          </p:cNvPr>
          <p:cNvSpPr/>
          <p:nvPr/>
        </p:nvSpPr>
        <p:spPr>
          <a:xfrm>
            <a:off x="446809" y="290945"/>
            <a:ext cx="209688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们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9ABF9F9-7C21-4283-8B16-67A99A1D1D5F}"/>
              </a:ext>
            </a:extLst>
          </p:cNvPr>
          <p:cNvSpPr/>
          <p:nvPr/>
        </p:nvSpPr>
        <p:spPr>
          <a:xfrm>
            <a:off x="2543695" y="1052835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Surf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2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76994" y="1589550"/>
            <a:ext cx="2634441" cy="3963349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们</a:t>
            </a:r>
            <a:endParaRPr lang="en-US" altLang="zh-CN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们</a:t>
            </a:r>
            <a:endParaRPr lang="en-US" altLang="zh-CN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们</a:t>
            </a:r>
            <a:endParaRPr lang="en-US" altLang="zh-CN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09688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们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228803" y="1589550"/>
            <a:ext cx="7087292" cy="4636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们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好！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们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是学生。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们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，早上好！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这些老师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这些老师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们  ✘</a:t>
            </a:r>
            <a:endParaRPr lang="en-US" altLang="zh-CN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058598" y="1589550"/>
            <a:ext cx="33251" cy="47946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2"/>
          <p:cNvSpPr txBox="1">
            <a:spLocks/>
          </p:cNvSpPr>
          <p:nvPr/>
        </p:nvSpPr>
        <p:spPr>
          <a:xfrm>
            <a:off x="8437900" y="1657975"/>
            <a:ext cx="4201112" cy="396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手机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们  ✘</a:t>
            </a:r>
            <a:endParaRPr lang="en-US" altLang="zh-CN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书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们    ✘</a:t>
            </a:r>
            <a:endParaRPr lang="en-US" altLang="zh-CN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课本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们  ✘</a:t>
            </a:r>
            <a:endParaRPr lang="en-US" altLang="zh-CN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FCAA315-472A-4B78-814D-81992F8BBD67}"/>
              </a:ext>
            </a:extLst>
          </p:cNvPr>
          <p:cNvSpPr/>
          <p:nvPr/>
        </p:nvSpPr>
        <p:spPr>
          <a:xfrm>
            <a:off x="2715958" y="1074268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Surf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722813" y="1720734"/>
            <a:ext cx="4034520" cy="467383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：汉语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：汉语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：英语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：英语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也不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zh-CN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09688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难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696594" y="1720733"/>
            <a:ext cx="4761628" cy="4894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：法语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：法语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：你的课本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：我的课本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endParaRPr lang="zh-CN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 descr="https://timgsa.baidu.com/timg?image&amp;quality=80&amp;size=b9999_10000&amp;sec=1537761666811&amp;di=c0d052bbc2096b0ce9ec8359a46d5c72&amp;imgtype=0&amp;src=http%3A%2F%2Fs10.sinaimg.cn%2Fmw690%2F001K4UCEgy6YHob8oS5a9%26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553" y="203186"/>
            <a:ext cx="2634096" cy="17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DB1A994-A231-4C4C-AE0F-BED60F5D44E6}"/>
              </a:ext>
            </a:extLst>
          </p:cNvPr>
          <p:cNvSpPr/>
          <p:nvPr/>
        </p:nvSpPr>
        <p:spPr>
          <a:xfrm>
            <a:off x="2543694" y="1090460"/>
            <a:ext cx="6877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722813" y="1720734"/>
            <a:ext cx="8533014" cy="467383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：你的汉语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不错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：谢谢！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你的新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不错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09688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不错</a:t>
            </a:r>
          </a:p>
        </p:txBody>
      </p:sp>
    </p:spTree>
    <p:extLst>
      <p:ext uri="{BB962C8B-B14F-4D97-AF65-F5344CB8AC3E}">
        <p14:creationId xmlns:p14="http://schemas.microsoft.com/office/powerpoint/2010/main" val="55766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408562" y="2520436"/>
            <a:ext cx="6350236" cy="25389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 这些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学生。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这些课本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不错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536" y="4411433"/>
            <a:ext cx="4925438" cy="1295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347" y="1536971"/>
            <a:ext cx="3452850" cy="229998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18A2CD7-3B1C-4017-84A1-4CA182F76A13}"/>
              </a:ext>
            </a:extLst>
          </p:cNvPr>
          <p:cNvSpPr/>
          <p:nvPr/>
        </p:nvSpPr>
        <p:spPr>
          <a:xfrm>
            <a:off x="268896" y="293078"/>
            <a:ext cx="830387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副词：都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都”（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EEE33BB-7EE9-45B1-B490-D413939AFF01}"/>
              </a:ext>
            </a:extLst>
          </p:cNvPr>
          <p:cNvSpPr/>
          <p:nvPr/>
        </p:nvSpPr>
        <p:spPr>
          <a:xfrm>
            <a:off x="2091831" y="1384732"/>
            <a:ext cx="3182801" cy="97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S+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都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+V/Adj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950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3200098" y="1634247"/>
            <a:ext cx="5599889" cy="41439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我的老师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中国人。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新手机。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这些手机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好看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我的同学们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很好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18A2CD7-3B1C-4017-84A1-4CA182F76A13}"/>
              </a:ext>
            </a:extLst>
          </p:cNvPr>
          <p:cNvSpPr/>
          <p:nvPr/>
        </p:nvSpPr>
        <p:spPr>
          <a:xfrm>
            <a:off x="268896" y="293078"/>
            <a:ext cx="830387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副词：都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都”（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962BF9-AC27-4118-A84D-7C1B7464C408}"/>
              </a:ext>
            </a:extLst>
          </p:cNvPr>
          <p:cNvSpPr/>
          <p:nvPr/>
        </p:nvSpPr>
        <p:spPr>
          <a:xfrm>
            <a:off x="120989" y="1146465"/>
            <a:ext cx="3182801" cy="975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S+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都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+V/Adj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00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4095539" y="1885276"/>
            <a:ext cx="5217186" cy="402067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学生。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都不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老师。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不都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学生。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不都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老师。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6" y="1885276"/>
            <a:ext cx="3253384" cy="21671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97" y="4163438"/>
            <a:ext cx="2898090" cy="261431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05C31E2-C412-48C9-83FF-F185CD609C09}"/>
              </a:ext>
            </a:extLst>
          </p:cNvPr>
          <p:cNvSpPr/>
          <p:nvPr/>
        </p:nvSpPr>
        <p:spPr>
          <a:xfrm>
            <a:off x="113253" y="207970"/>
            <a:ext cx="830387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副词：都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都”（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2322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57724"/>
            <a:ext cx="6096000" cy="578773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晚上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wǎnshang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             night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evening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这些 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zhèxiē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these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dōu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Adv           all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both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shū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N              book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英语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Yīngyǔ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PN            English(language)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Hànyǔ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PN            Chinese(language)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课本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kèběn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     textbook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们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men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Suf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a plural marker  pronouns and a few animate nouns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194474" y="369205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5885895" y="4543354"/>
            <a:ext cx="6306105" cy="1859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副词：都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形容词谓语句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adjective-predicate sentence</a:t>
            </a: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7EB9177-88B8-46D5-B5DB-6C538147C880}"/>
              </a:ext>
            </a:extLst>
          </p:cNvPr>
          <p:cNvSpPr txBox="1"/>
          <p:nvPr/>
        </p:nvSpPr>
        <p:spPr>
          <a:xfrm>
            <a:off x="6669143" y="835008"/>
            <a:ext cx="5250715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+mj-lt"/>
              <a:buAutoNum type="arabicPeriod" startAt="9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难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nán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Adj            difficult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+mj-lt"/>
              <a:buAutoNum type="arabicPeriod" startAt="9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那些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nàxiē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those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+mj-lt"/>
              <a:buAutoNum type="arabicPeriod" startAt="9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不错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búcuò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Adj              very good</a:t>
            </a:r>
          </a:p>
        </p:txBody>
      </p:sp>
    </p:spTree>
    <p:extLst>
      <p:ext uri="{BB962C8B-B14F-4D97-AF65-F5344CB8AC3E}">
        <p14:creationId xmlns:p14="http://schemas.microsoft.com/office/powerpoint/2010/main" val="1370757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29825" y="2367654"/>
            <a:ext cx="8533014" cy="256427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学生。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这些手机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很好看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23754" y="2353696"/>
            <a:ext cx="4666346" cy="208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学生。</a:t>
            </a:r>
            <a:endParaRPr lang="en-US" altLang="zh-CN" sz="4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很好看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56235" y="275514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6BDD6A1-526D-4FD3-ACAD-590C724C572B}"/>
              </a:ext>
            </a:extLst>
          </p:cNvPr>
          <p:cNvSpPr/>
          <p:nvPr/>
        </p:nvSpPr>
        <p:spPr>
          <a:xfrm>
            <a:off x="229985" y="13417"/>
            <a:ext cx="830387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副词：都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都”（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9C3FBF9-6290-4ED6-950F-B4646ED9452D}"/>
              </a:ext>
            </a:extLst>
          </p:cNvPr>
          <p:cNvSpPr/>
          <p:nvPr/>
        </p:nvSpPr>
        <p:spPr>
          <a:xfrm>
            <a:off x="10856235" y="3667710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070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56794" y="1997121"/>
            <a:ext cx="8533014" cy="4673831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汉语书、英语书，我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汉语书、英语书。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汉语、英语、法语，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很难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汉语、英语、法语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很难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270ABE-8602-4B89-AB79-7941DD6F36B8}"/>
              </a:ext>
            </a:extLst>
          </p:cNvPr>
          <p:cNvSpPr/>
          <p:nvPr/>
        </p:nvSpPr>
        <p:spPr>
          <a:xfrm>
            <a:off x="161891" y="499800"/>
            <a:ext cx="830387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副词：都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都”（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7353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310896"/>
            <a:ext cx="10058400" cy="609904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600" dirty="0">
                <a:latin typeface="等线" panose="02010600030101010101" pitchFamily="2" charset="-122"/>
                <a:ea typeface="等线" panose="02010600030101010101" pitchFamily="2" charset="-122"/>
              </a:rPr>
              <a:t>对不对？</a:t>
            </a:r>
            <a:endParaRPr lang="en-US" altLang="zh-CN" sz="36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这些老师都是中国人。    （   ）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都我们喜欢黑色。        （   ）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我都喜欢王老师、李老师。（   ）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87045" y="2918306"/>
            <a:ext cx="7638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864638" y="368774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7E5A398-9360-4590-8640-4BBED9E529CC}"/>
              </a:ext>
            </a:extLst>
          </p:cNvPr>
          <p:cNvSpPr/>
          <p:nvPr/>
        </p:nvSpPr>
        <p:spPr>
          <a:xfrm>
            <a:off x="7787045" y="2034592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643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2435483" y="2565161"/>
            <a:ext cx="8023121" cy="3279218"/>
          </a:xfrm>
        </p:spPr>
        <p:txBody>
          <a:bodyPr>
            <a:noAutofit/>
          </a:bodyPr>
          <a:lstStyle/>
          <a:p>
            <a:pPr marL="0" lvl="0" indent="0" defTabSz="457200">
              <a:lnSpc>
                <a:spcPct val="16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4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我的课本</a:t>
            </a: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是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好</a:t>
            </a:r>
            <a:r>
              <a:rPr lang="zh-CN" altLang="en-US" sz="40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。         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  <a:endParaRPr lang="en-US" altLang="zh-CN" sz="4000" dirty="0">
              <a:solidFill>
                <a:srgbClr val="00206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4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黑色的手机</a:t>
            </a: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不是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新</a:t>
            </a:r>
            <a:r>
              <a:rPr lang="zh-CN" altLang="en-US" sz="40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。   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  <a:endParaRPr lang="en-US" altLang="zh-CN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4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汉语</a:t>
            </a: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是</a:t>
            </a:r>
            <a:r>
              <a:rPr lang="zh-CN" altLang="en-US" sz="4000" dirty="0">
                <a:solidFill>
                  <a:srgbClr val="00B05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很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难</a:t>
            </a:r>
            <a:r>
              <a:rPr lang="zh-CN" altLang="en-US" sz="4000" dirty="0">
                <a:solidFill>
                  <a:srgbClr val="00206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。              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  <a:endParaRPr lang="en-US" altLang="zh-CN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zh-CN" sz="3600" dirty="0">
              <a:solidFill>
                <a:srgbClr val="00206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2810518-EEBA-4D4C-901E-54B33E72A866}"/>
              </a:ext>
            </a:extLst>
          </p:cNvPr>
          <p:cNvSpPr/>
          <p:nvPr/>
        </p:nvSpPr>
        <p:spPr>
          <a:xfrm>
            <a:off x="161891" y="499800"/>
            <a:ext cx="754405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形容词谓语句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adjective-predicate sentence</a:t>
            </a:r>
          </a:p>
        </p:txBody>
      </p:sp>
    </p:spTree>
    <p:extLst>
      <p:ext uri="{BB962C8B-B14F-4D97-AF65-F5344CB8AC3E}">
        <p14:creationId xmlns:p14="http://schemas.microsoft.com/office/powerpoint/2010/main" val="157860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19520" y="1749200"/>
            <a:ext cx="6171289" cy="88448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2164976" y="1749200"/>
            <a:ext cx="8023121" cy="474887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Subject</a:t>
            </a:r>
            <a:r>
              <a:rPr lang="zh-CN" altLang="en-US" sz="3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en-US" altLang="zh-CN" sz="3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+ 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degree adv. </a:t>
            </a:r>
            <a:r>
              <a:rPr lang="en-US" altLang="zh-CN" sz="3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+    </a:t>
            </a:r>
            <a:r>
              <a:rPr lang="en-US" altLang="zh-CN" sz="3200" dirty="0">
                <a:solidFill>
                  <a:srgbClr val="00B05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adj. 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(Predicate)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我</a:t>
            </a:r>
            <a:r>
              <a:rPr lang="zh-CN" altLang="en-US" sz="4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                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很</a:t>
            </a:r>
            <a:r>
              <a:rPr lang="zh-CN" altLang="en-US" sz="4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              </a:t>
            </a:r>
            <a:r>
              <a:rPr lang="zh-CN" altLang="en-US" sz="4000" dirty="0">
                <a:solidFill>
                  <a:srgbClr val="00B05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好</a:t>
            </a:r>
            <a:r>
              <a:rPr lang="zh-CN" altLang="en-US" sz="4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4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李老师</a:t>
            </a:r>
            <a:r>
              <a:rPr lang="zh-CN" altLang="en-US" sz="4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         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也很              </a:t>
            </a:r>
            <a:r>
              <a:rPr lang="zh-CN" altLang="en-US" sz="4000" dirty="0">
                <a:solidFill>
                  <a:srgbClr val="00B05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好</a:t>
            </a:r>
            <a:r>
              <a:rPr lang="zh-CN" altLang="en-US" sz="4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4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这些课本         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都很</a:t>
            </a:r>
            <a:r>
              <a:rPr lang="zh-CN" altLang="en-US" sz="4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           </a:t>
            </a:r>
            <a:r>
              <a:rPr lang="zh-CN" altLang="en-US" sz="4000" dirty="0">
                <a:solidFill>
                  <a:srgbClr val="00B05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新</a:t>
            </a:r>
            <a:r>
              <a:rPr lang="zh-CN" altLang="en-US" sz="4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4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黑色的手机      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不</a:t>
            </a:r>
            <a:r>
              <a:rPr lang="zh-CN" altLang="en-US" sz="4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              </a:t>
            </a:r>
            <a:r>
              <a:rPr lang="zh-CN" altLang="en-US" sz="4000" dirty="0">
                <a:solidFill>
                  <a:srgbClr val="00B05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好看</a:t>
            </a:r>
            <a:r>
              <a:rPr lang="zh-CN" altLang="en-US" sz="4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4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汉语</a:t>
            </a:r>
            <a:r>
              <a:rPr lang="zh-CN" altLang="en-US" sz="4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             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不</a:t>
            </a:r>
            <a:r>
              <a:rPr lang="zh-CN" altLang="en-US" sz="4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              </a:t>
            </a:r>
            <a:r>
              <a:rPr lang="zh-CN" altLang="en-US" sz="4000" dirty="0">
                <a:solidFill>
                  <a:srgbClr val="00B05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难</a:t>
            </a:r>
            <a:r>
              <a:rPr lang="zh-CN" altLang="en-US" sz="4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4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641406-E418-42EF-97D8-0C9FFAB35BA2}"/>
              </a:ext>
            </a:extLst>
          </p:cNvPr>
          <p:cNvSpPr/>
          <p:nvPr/>
        </p:nvSpPr>
        <p:spPr>
          <a:xfrm>
            <a:off x="161891" y="499800"/>
            <a:ext cx="754405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形容词谓语句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adjective-predicate sentence</a:t>
            </a:r>
          </a:p>
        </p:txBody>
      </p:sp>
    </p:spTree>
    <p:extLst>
      <p:ext uri="{BB962C8B-B14F-4D97-AF65-F5344CB8AC3E}">
        <p14:creationId xmlns:p14="http://schemas.microsoft.com/office/powerpoint/2010/main" val="364925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310896"/>
            <a:ext cx="10058400" cy="609904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600" dirty="0">
                <a:latin typeface="等线" panose="02010600030101010101" pitchFamily="2" charset="-122"/>
                <a:ea typeface="等线" panose="02010600030101010101" pitchFamily="2" charset="-122"/>
              </a:rPr>
              <a:t>对不对？</a:t>
            </a:r>
            <a:endParaRPr lang="en-US" altLang="zh-CN" sz="36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英语书是贵。            （   ）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你的汉语是好。          （   ）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我的手机不是新。        （   ）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79598" y="2054876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04DDE9A-53F2-4D10-AA16-3D0E004AB06B}"/>
              </a:ext>
            </a:extLst>
          </p:cNvPr>
          <p:cNvSpPr/>
          <p:nvPr/>
        </p:nvSpPr>
        <p:spPr>
          <a:xfrm>
            <a:off x="7879597" y="282431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567013-9B26-4A22-BFFD-95491CF395A4}"/>
              </a:ext>
            </a:extLst>
          </p:cNvPr>
          <p:cNvSpPr/>
          <p:nvPr/>
        </p:nvSpPr>
        <p:spPr>
          <a:xfrm>
            <a:off x="7879596" y="3648963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928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57724"/>
            <a:ext cx="6096000" cy="578773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晚上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wǎnshang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             night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evening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这些 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zhèxiē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these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 </a:t>
            </a:r>
            <a:r>
              <a:rPr lang="zh-CN" altLang="en-US" sz="1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dōu</a:t>
            </a:r>
            <a:r>
              <a:rPr lang="en-US" altLang="zh-CN" sz="1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Adv           all</a:t>
            </a:r>
            <a:r>
              <a:rPr lang="zh-CN" altLang="en-US" sz="1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both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shū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N              book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英语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Yīngyǔ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PN            English(language)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汉语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Hànyǔ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PN            Chinese(language)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课本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kèběn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     textbook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们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men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Suf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a plural marker  pronouns and a few animate nouns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194474" y="369205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5885895" y="4543354"/>
            <a:ext cx="6306105" cy="1859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副词：都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形容词谓语句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adjective-predicate sentence</a:t>
            </a: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7EB9177-88B8-46D5-B5DB-6C538147C880}"/>
              </a:ext>
            </a:extLst>
          </p:cNvPr>
          <p:cNvSpPr txBox="1"/>
          <p:nvPr/>
        </p:nvSpPr>
        <p:spPr>
          <a:xfrm>
            <a:off x="6669143" y="835008"/>
            <a:ext cx="5250715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+mj-lt"/>
              <a:buAutoNum type="arabicPeriod" startAt="9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难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nán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Adj             difficult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+mj-lt"/>
              <a:buAutoNum type="arabicPeriod" startAt="9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那些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nàxiē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those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+mj-lt"/>
              <a:buAutoNum type="arabicPeriod" startAt="9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不错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búcuò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Adj              very good</a:t>
            </a:r>
          </a:p>
        </p:txBody>
      </p:sp>
    </p:spTree>
    <p:extLst>
      <p:ext uri="{BB962C8B-B14F-4D97-AF65-F5344CB8AC3E}">
        <p14:creationId xmlns:p14="http://schemas.microsoft.com/office/powerpoint/2010/main" val="2836371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578668" y="290945"/>
            <a:ext cx="206312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晚上</a:t>
            </a:r>
          </a:p>
        </p:txBody>
      </p:sp>
      <p:pic>
        <p:nvPicPr>
          <p:cNvPr id="5122" name="Picture 2" descr="https://timgsa.baidu.com/timg?image&amp;quality=80&amp;size=b9999_10000&amp;sec=1537766246846&amp;di=3ea89dc3f47109e9b748f7796bcd56d8&amp;imgtype=0&amp;src=http%3A%2F%2Fimg.mp.sohu.com%2Fupload%2F20170816%2F7acf04b2b5964a13815f1317dfa7df8e_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" y="521596"/>
            <a:ext cx="4191453" cy="439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89" y="2452869"/>
            <a:ext cx="2559212" cy="2876214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8939343" y="3203745"/>
            <a:ext cx="2634441" cy="3963349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晚上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好！</a:t>
            </a:r>
            <a:endParaRPr lang="en-US" altLang="zh-CN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602438" y="1402773"/>
            <a:ext cx="33251" cy="47946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2"/>
          <p:cNvSpPr txBox="1">
            <a:spLocks/>
          </p:cNvSpPr>
          <p:nvPr/>
        </p:nvSpPr>
        <p:spPr>
          <a:xfrm>
            <a:off x="1156520" y="4785172"/>
            <a:ext cx="2634441" cy="396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早上好！</a:t>
            </a:r>
            <a:endParaRPr lang="en-US" altLang="zh-CN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29EF1D2-1322-48AD-BCAE-5B2AF87C20A7}"/>
              </a:ext>
            </a:extLst>
          </p:cNvPr>
          <p:cNvSpPr/>
          <p:nvPr/>
        </p:nvSpPr>
        <p:spPr>
          <a:xfrm>
            <a:off x="8804501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11" grpId="0" build="p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32460" y="2021814"/>
            <a:ext cx="9097465" cy="454524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这些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这些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人是我的同学。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这些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这些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是新手机。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那些</a:t>
            </a:r>
            <a:r>
              <a:rPr lang="zh-CN" altLang="en-US" sz="4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手机是旧手机。</a:t>
            </a:r>
            <a:endParaRPr lang="en-US" altLang="zh-CN" sz="4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6809" y="290945"/>
            <a:ext cx="209688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这些</a:t>
            </a:r>
          </a:p>
        </p:txBody>
      </p:sp>
      <p:sp>
        <p:nvSpPr>
          <p:cNvPr id="5" name="椭圆 4"/>
          <p:cNvSpPr/>
          <p:nvPr/>
        </p:nvSpPr>
        <p:spPr>
          <a:xfrm>
            <a:off x="3724459" y="316923"/>
            <a:ext cx="209688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那些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F4CE982-EB32-42F6-827F-81A7E3EE0F5D}"/>
              </a:ext>
            </a:extLst>
          </p:cNvPr>
          <p:cNvSpPr/>
          <p:nvPr/>
        </p:nvSpPr>
        <p:spPr>
          <a:xfrm>
            <a:off x="1925363" y="1330757"/>
            <a:ext cx="76655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FF44106-FCCD-4D6A-8686-F1D549083901}"/>
              </a:ext>
            </a:extLst>
          </p:cNvPr>
          <p:cNvSpPr/>
          <p:nvPr/>
        </p:nvSpPr>
        <p:spPr>
          <a:xfrm>
            <a:off x="5261891" y="1330757"/>
            <a:ext cx="76655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1" name="内容占位符 4">
            <a:extLst>
              <a:ext uri="{FF2B5EF4-FFF2-40B4-BE49-F238E27FC236}">
                <a16:creationId xmlns:a16="http://schemas.microsoft.com/office/drawing/2014/main" id="{9543CDD1-C40F-499A-9CB8-B6DBE0055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617" y="126228"/>
            <a:ext cx="3829235" cy="313997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54A8B19-4773-420A-B0D0-A8B468AC5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70" y="4736449"/>
            <a:ext cx="4277044" cy="20599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1FBDAE5-93F2-4916-AF31-E90EE050C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097" y="-17718"/>
            <a:ext cx="5419231" cy="40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69292413538&amp;di=d7f25398914a47639210a122cf09825c&amp;imgtype=0&amp;src=http%3A%2F%2Fimg1.gtimg.com%2Fsh%2Fpics%2Fhv1%2F64%2F95%2F1870%2F121621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58" y="1449111"/>
            <a:ext cx="3200273" cy="213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446809" y="290945"/>
            <a:ext cx="209688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这些</a:t>
            </a:r>
          </a:p>
        </p:txBody>
      </p:sp>
      <p:pic>
        <p:nvPicPr>
          <p:cNvPr id="1028" name="Picture 4" descr="https://timgsa.baidu.com/timg?image&amp;quality=80&amp;size=b9999_10000&amp;sec=1569292438709&amp;di=80140906c13b16c7ac67c172c21249f5&amp;imgtype=0&amp;src=http%3A%2F%2Fpic.eastlady.cn%2Fuploads%2Ftp%2F201803%2F9999%2F6ee9cd32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35" y="1449111"/>
            <a:ext cx="2680434" cy="193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imgsa.baidu.com/timg?image&amp;quality=80&amp;size=b9999_10000&amp;sec=1569292464841&amp;di=f151f9e0a52c06ea4025924ef6a9fc7f&amp;imgtype=0&amp;src=http%3A%2F%2Fphoto.16pic.com%2F00%2F60%2F04%2F16pic_6004981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49" y="4009137"/>
            <a:ext cx="2422690" cy="17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imgsa.baidu.com/timg?image&amp;quality=80&amp;size=b9999_10000&amp;sec=1569292488558&amp;di=940dbf0254d70fdaa2cf2eb203300a66&amp;imgtype=0&amp;src=http%3A%2F%2Fpic33.nipic.com%2F20130928%2F8821914_215347576000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35" y="4009137"/>
            <a:ext cx="2708381" cy="185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380299" y="2675605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水果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708014" y="2675605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蔬菜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380299" y="4936176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饮料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708014" y="4964199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面包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06989" y="2354697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shuǐ guǒ</a:t>
            </a:r>
          </a:p>
        </p:txBody>
      </p:sp>
      <p:sp>
        <p:nvSpPr>
          <p:cNvPr id="14" name="矩形 13"/>
          <p:cNvSpPr/>
          <p:nvPr/>
        </p:nvSpPr>
        <p:spPr>
          <a:xfrm>
            <a:off x="9719789" y="2354697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shū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80299" y="4563911"/>
            <a:ext cx="111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yǐn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liào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588342" y="4607999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miàn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bāo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9B0325-66CD-4991-B169-1FB92006E055}"/>
              </a:ext>
            </a:extLst>
          </p:cNvPr>
          <p:cNvSpPr/>
          <p:nvPr/>
        </p:nvSpPr>
        <p:spPr>
          <a:xfrm>
            <a:off x="2651784" y="1097258"/>
            <a:ext cx="76655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6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644752" y="670227"/>
            <a:ext cx="6095691" cy="529030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：这是什么？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：这是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：这是你的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：这不是我的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zh-CN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6809" y="290944"/>
            <a:ext cx="1664093" cy="125575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69" y="2053243"/>
            <a:ext cx="3528522" cy="307570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75082" y="3795823"/>
            <a:ext cx="85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李白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3CCAD17-4DCA-4D25-AAEC-6D7176BF00FA}"/>
              </a:ext>
            </a:extLst>
          </p:cNvPr>
          <p:cNvSpPr/>
          <p:nvPr/>
        </p:nvSpPr>
        <p:spPr>
          <a:xfrm>
            <a:off x="2318202" y="110747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605841" y="1840302"/>
            <a:ext cx="6027959" cy="2587819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：这是谁的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：这是李白的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zh-CN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69" y="2053243"/>
            <a:ext cx="3528522" cy="307570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75082" y="3795823"/>
            <a:ext cx="85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李白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4E1B54D-2F17-4438-AA68-C7D08B118218}"/>
              </a:ext>
            </a:extLst>
          </p:cNvPr>
          <p:cNvSpPr/>
          <p:nvPr/>
        </p:nvSpPr>
        <p:spPr>
          <a:xfrm>
            <a:off x="446809" y="290944"/>
            <a:ext cx="1761370" cy="127819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书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95E4D5-D8BF-430F-B54D-7B76BB04EC1E}"/>
              </a:ext>
            </a:extLst>
          </p:cNvPr>
          <p:cNvSpPr/>
          <p:nvPr/>
        </p:nvSpPr>
        <p:spPr>
          <a:xfrm>
            <a:off x="2318202" y="110747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5605841" y="1840302"/>
            <a:ext cx="6027959" cy="2587819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：这是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英语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书吗？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：不是，这是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汉语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书。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zh-CN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69" y="2053243"/>
            <a:ext cx="3528522" cy="307570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75082" y="3795823"/>
            <a:ext cx="85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李白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4E1B54D-2F17-4438-AA68-C7D08B118218}"/>
              </a:ext>
            </a:extLst>
          </p:cNvPr>
          <p:cNvSpPr/>
          <p:nvPr/>
        </p:nvSpPr>
        <p:spPr>
          <a:xfrm>
            <a:off x="446808" y="290944"/>
            <a:ext cx="2169931" cy="127819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英语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95E4D5-D8BF-430F-B54D-7B76BB04EC1E}"/>
              </a:ext>
            </a:extLst>
          </p:cNvPr>
          <p:cNvSpPr/>
          <p:nvPr/>
        </p:nvSpPr>
        <p:spPr>
          <a:xfrm>
            <a:off x="2725686" y="1181779"/>
            <a:ext cx="579005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9076509-A11E-4645-86F6-D5B809552704}"/>
              </a:ext>
            </a:extLst>
          </p:cNvPr>
          <p:cNvSpPr/>
          <p:nvPr/>
        </p:nvSpPr>
        <p:spPr>
          <a:xfrm>
            <a:off x="4714008" y="290944"/>
            <a:ext cx="2169931" cy="127819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汉语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8891D6-21DE-41FD-92B9-02AFE1BAB5BD}"/>
              </a:ext>
            </a:extLst>
          </p:cNvPr>
          <p:cNvSpPr/>
          <p:nvPr/>
        </p:nvSpPr>
        <p:spPr>
          <a:xfrm>
            <a:off x="6992886" y="1181779"/>
            <a:ext cx="579005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0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919</TotalTime>
  <Words>765</Words>
  <Application>Microsoft Office PowerPoint</Application>
  <PresentationFormat>宽屏</PresentationFormat>
  <Paragraphs>176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等线</vt:lpstr>
      <vt:lpstr>仿宋</vt:lpstr>
      <vt:lpstr>黑体</vt:lpstr>
      <vt:lpstr>华文楷体</vt:lpstr>
      <vt:lpstr>楷体</vt:lpstr>
      <vt:lpstr>Arial</vt:lpstr>
      <vt:lpstr>Rockwell</vt:lpstr>
      <vt:lpstr>Rockwell Condensed</vt:lpstr>
      <vt:lpstr>Times New Roman</vt:lpstr>
      <vt:lpstr>Wingdings</vt:lpstr>
      <vt:lpstr>木活字</vt:lpstr>
      <vt:lpstr>1_木活字</vt:lpstr>
      <vt:lpstr>第2课   这是你的手机吗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 </cp:lastModifiedBy>
  <cp:revision>108</cp:revision>
  <dcterms:created xsi:type="dcterms:W3CDTF">2018-09-22T11:56:25Z</dcterms:created>
  <dcterms:modified xsi:type="dcterms:W3CDTF">2020-07-09T22:21:26Z</dcterms:modified>
</cp:coreProperties>
</file>