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477" r:id="rId3"/>
    <p:sldId id="858" r:id="rId4"/>
    <p:sldId id="269" r:id="rId5"/>
    <p:sldId id="273" r:id="rId6"/>
    <p:sldId id="270" r:id="rId7"/>
    <p:sldId id="268" r:id="rId8"/>
    <p:sldId id="949" r:id="rId9"/>
    <p:sldId id="321" r:id="rId10"/>
    <p:sldId id="287" r:id="rId11"/>
    <p:sldId id="944" r:id="rId12"/>
    <p:sldId id="289" r:id="rId13"/>
    <p:sldId id="290" r:id="rId14"/>
    <p:sldId id="291" r:id="rId15"/>
    <p:sldId id="859" r:id="rId16"/>
    <p:sldId id="307" r:id="rId17"/>
    <p:sldId id="945" r:id="rId18"/>
    <p:sldId id="947" r:id="rId19"/>
    <p:sldId id="952" r:id="rId20"/>
    <p:sldId id="953" r:id="rId21"/>
    <p:sldId id="954" r:id="rId22"/>
    <p:sldId id="955" r:id="rId23"/>
    <p:sldId id="309" r:id="rId24"/>
    <p:sldId id="950" r:id="rId25"/>
    <p:sldId id="313" r:id="rId26"/>
    <p:sldId id="951" r:id="rId27"/>
    <p:sldId id="941" r:id="rId28"/>
    <p:sldId id="957" r:id="rId29"/>
    <p:sldId id="86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713b48f5a0a0ea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1560" y="2009309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你好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89404" y="4934935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4108" y="1792675"/>
            <a:ext cx="636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kè         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ǐ       hǎo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6566" y="931034"/>
            <a:ext cx="6924174" cy="43458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：李白是哪国人？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：李白是法国人。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26" y="3832576"/>
            <a:ext cx="3936348" cy="26216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703" y="5539380"/>
            <a:ext cx="1200150" cy="914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648A2B-C86D-4503-B46F-D8925876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042" y="2781300"/>
            <a:ext cx="1123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6566" y="931034"/>
            <a:ext cx="6924174" cy="43458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：老师是哪国人？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：老师是中国人。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0E8BD1-71C0-4F6B-B0C7-05A186BB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429000"/>
            <a:ext cx="4762500" cy="2667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BD05BC-BA42-44A2-ACE6-941A45D2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07" y="5164566"/>
            <a:ext cx="1479143" cy="9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81" y="1887820"/>
            <a:ext cx="5249101" cy="4188783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895268" y="613994"/>
            <a:ext cx="2736304" cy="911553"/>
          </a:xfrm>
          <a:prstGeom prst="wedgeRoundRectCallout">
            <a:avLst>
              <a:gd name="adj1" fmla="val -36050"/>
              <a:gd name="adj2" fmla="val 11670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348870" y="652866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请坐！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7280C1F-31B2-4CB0-B44A-B4436884136D}"/>
              </a:ext>
            </a:extLst>
          </p:cNvPr>
          <p:cNvSpPr/>
          <p:nvPr/>
        </p:nvSpPr>
        <p:spPr>
          <a:xfrm>
            <a:off x="725796" y="52012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07A900-1F87-4F41-89CB-01FD31123C8A}"/>
              </a:ext>
            </a:extLst>
          </p:cNvPr>
          <p:cNvSpPr/>
          <p:nvPr/>
        </p:nvSpPr>
        <p:spPr>
          <a:xfrm>
            <a:off x="2967697" y="107575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50BB9A4-5778-42D9-93E5-6AD48B7C8504}"/>
              </a:ext>
            </a:extLst>
          </p:cNvPr>
          <p:cNvSpPr/>
          <p:nvPr/>
        </p:nvSpPr>
        <p:spPr>
          <a:xfrm>
            <a:off x="725796" y="207270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A0BDAB-87FA-43F8-B80C-F11121507785}"/>
              </a:ext>
            </a:extLst>
          </p:cNvPr>
          <p:cNvSpPr/>
          <p:nvPr/>
        </p:nvSpPr>
        <p:spPr>
          <a:xfrm>
            <a:off x="2967697" y="262832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11" y="484632"/>
            <a:ext cx="7772400" cy="58293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947374" y="1253289"/>
            <a:ext cx="2736304" cy="911553"/>
          </a:xfrm>
          <a:prstGeom prst="wedgeRoundRectCallout">
            <a:avLst>
              <a:gd name="adj1" fmla="val 41114"/>
              <a:gd name="adj2" fmla="val 1294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0976" y="1292161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谢谢！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0EC17DA-8668-4B73-B125-DC8510336A90}"/>
              </a:ext>
            </a:extLst>
          </p:cNvPr>
          <p:cNvSpPr/>
          <p:nvPr/>
        </p:nvSpPr>
        <p:spPr>
          <a:xfrm>
            <a:off x="9924011" y="69737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3D3E21C-FFE8-41E2-8B78-22DEFC90C985}"/>
              </a:ext>
            </a:extLst>
          </p:cNvPr>
          <p:cNvSpPr/>
          <p:nvPr/>
        </p:nvSpPr>
        <p:spPr>
          <a:xfrm>
            <a:off x="11244626" y="206788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98" y="1535835"/>
            <a:ext cx="6381750" cy="450532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400976" y="1676881"/>
            <a:ext cx="2736304" cy="911553"/>
          </a:xfrm>
          <a:prstGeom prst="wedgeRoundRectCallout">
            <a:avLst>
              <a:gd name="adj1" fmla="val 41114"/>
              <a:gd name="adj2" fmla="val 1294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61016" y="1699302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谢谢！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895268" y="613994"/>
            <a:ext cx="2736304" cy="911553"/>
          </a:xfrm>
          <a:prstGeom prst="wedgeRoundRectCallout">
            <a:avLst>
              <a:gd name="adj1" fmla="val -36050"/>
              <a:gd name="adj2" fmla="val 11670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48870" y="652866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请坐！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314146" y="4390744"/>
            <a:ext cx="2736304" cy="911553"/>
          </a:xfrm>
          <a:prstGeom prst="wedgeRoundRectCallout">
            <a:avLst>
              <a:gd name="adj1" fmla="val -39392"/>
              <a:gd name="adj2" fmla="val -9303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767748" y="4429616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不用谢！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19E2781-1998-4330-BE8E-73F6461D1452}"/>
              </a:ext>
            </a:extLst>
          </p:cNvPr>
          <p:cNvSpPr/>
          <p:nvPr/>
        </p:nvSpPr>
        <p:spPr>
          <a:xfrm>
            <a:off x="7639050" y="5495534"/>
            <a:ext cx="285793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不用谢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2962C5-F18B-44FA-8BCE-280064374407}"/>
              </a:ext>
            </a:extLst>
          </p:cNvPr>
          <p:cNvSpPr/>
          <p:nvPr/>
        </p:nvSpPr>
        <p:spPr>
          <a:xfrm>
            <a:off x="10590771" y="6051162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2425" y="2569927"/>
            <a:ext cx="11458575" cy="411633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5700" dirty="0">
                <a:latin typeface="楷体" panose="02010609060101010101" pitchFamily="49" charset="-122"/>
                <a:ea typeface="楷体" panose="02010609060101010101" pitchFamily="49" charset="-122"/>
              </a:rPr>
              <a:t>我           叫            李白。</a:t>
            </a:r>
            <a:endParaRPr lang="en-US" altLang="zh-CN" sz="5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5700" dirty="0">
                <a:latin typeface="楷体" panose="02010609060101010101" pitchFamily="49" charset="-122"/>
                <a:ea typeface="楷体" panose="02010609060101010101" pitchFamily="49" charset="-122"/>
              </a:rPr>
              <a:t>我           是            老师 。</a:t>
            </a:r>
            <a:endParaRPr lang="en-US" altLang="zh-CN" sz="5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5700" dirty="0">
                <a:latin typeface="楷体" panose="02010609060101010101" pitchFamily="49" charset="-122"/>
                <a:ea typeface="楷体" panose="02010609060101010101" pitchFamily="49" charset="-122"/>
              </a:rPr>
              <a:t>李白         是            法国人</a:t>
            </a:r>
            <a:r>
              <a:rPr lang="zh-CN" altLang="en-US" sz="65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65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F4183F-75B1-4D10-8170-520DD0295E8B}"/>
              </a:ext>
            </a:extLst>
          </p:cNvPr>
          <p:cNvSpPr/>
          <p:nvPr/>
        </p:nvSpPr>
        <p:spPr>
          <a:xfrm>
            <a:off x="128196" y="171743"/>
            <a:ext cx="721062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汉语的语序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words order of Chinese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4B30B3-C6EF-4A73-AE4D-070BA9C9C9C7}"/>
              </a:ext>
            </a:extLst>
          </p:cNvPr>
          <p:cNvSpPr txBox="1"/>
          <p:nvPr/>
        </p:nvSpPr>
        <p:spPr>
          <a:xfrm>
            <a:off x="133865" y="1246488"/>
            <a:ext cx="1192427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主语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(Subject)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谓语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(Predicate)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宾语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(Object)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28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叫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5040549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865141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谢名</a:t>
            </a:r>
          </a:p>
        </p:txBody>
      </p:sp>
    </p:spTree>
    <p:extLst>
      <p:ext uri="{BB962C8B-B14F-4D97-AF65-F5344CB8AC3E}">
        <p14:creationId xmlns:p14="http://schemas.microsoft.com/office/powerpoint/2010/main" val="25191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4974482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叫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797047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谢名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DF9B941-5811-45F2-A202-6D7E5F3639D4}"/>
              </a:ext>
            </a:extLst>
          </p:cNvPr>
          <p:cNvSpPr/>
          <p:nvPr/>
        </p:nvSpPr>
        <p:spPr>
          <a:xfrm>
            <a:off x="3754877" y="2509736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1FCA4EC-0B82-49ED-9F4B-617CE46D5AC3}"/>
              </a:ext>
            </a:extLst>
          </p:cNvPr>
          <p:cNvSpPr/>
          <p:nvPr/>
        </p:nvSpPr>
        <p:spPr>
          <a:xfrm>
            <a:off x="7497594" y="2504867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9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5040549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老师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865141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</a:p>
        </p:txBody>
      </p:sp>
    </p:spTree>
    <p:extLst>
      <p:ext uri="{BB962C8B-B14F-4D97-AF65-F5344CB8AC3E}">
        <p14:creationId xmlns:p14="http://schemas.microsoft.com/office/powerpoint/2010/main" val="31369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536" y="800100"/>
            <a:ext cx="5623949" cy="5907483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lǎoshī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teacher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您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nín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you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Adj               good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you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       to be called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shénme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what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名字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míngzi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   name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wǒ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I;me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        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      to be (am/is/are)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nǎ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which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guó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                country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8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7DF54F7-E571-4C7D-9A0D-B97A583FA6BA}"/>
              </a:ext>
            </a:extLst>
          </p:cNvPr>
          <p:cNvSpPr txBox="1">
            <a:spLocks/>
          </p:cNvSpPr>
          <p:nvPr/>
        </p:nvSpPr>
        <p:spPr>
          <a:xfrm>
            <a:off x="5562892" y="107636"/>
            <a:ext cx="6663483" cy="269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rén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person(sing.) / people(pl.)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  please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     to sit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xièxie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             to thank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不用谢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búyòng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IE            You are welcome.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5562892" y="304333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5372046" y="3753841"/>
            <a:ext cx="6611273" cy="27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汉语的语序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word order in Chinese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疑问代词：什么、哪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pronouns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”and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“哪”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“是”字句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”sentences</a:t>
            </a: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4974482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797047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老师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DF9B941-5811-45F2-A202-6D7E5F3639D4}"/>
              </a:ext>
            </a:extLst>
          </p:cNvPr>
          <p:cNvSpPr/>
          <p:nvPr/>
        </p:nvSpPr>
        <p:spPr>
          <a:xfrm>
            <a:off x="3754877" y="2509736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1FCA4EC-0B82-49ED-9F4B-617CE46D5AC3}"/>
              </a:ext>
            </a:extLst>
          </p:cNvPr>
          <p:cNvSpPr/>
          <p:nvPr/>
        </p:nvSpPr>
        <p:spPr>
          <a:xfrm>
            <a:off x="7497594" y="2504867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79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5040549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哪国人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865141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</a:p>
        </p:txBody>
      </p:sp>
    </p:spTree>
    <p:extLst>
      <p:ext uri="{BB962C8B-B14F-4D97-AF65-F5344CB8AC3E}">
        <p14:creationId xmlns:p14="http://schemas.microsoft.com/office/powerpoint/2010/main" val="292060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4974482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797047" y="2305451"/>
            <a:ext cx="211090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哪国人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DF9B941-5811-45F2-A202-6D7E5F3639D4}"/>
              </a:ext>
            </a:extLst>
          </p:cNvPr>
          <p:cNvSpPr/>
          <p:nvPr/>
        </p:nvSpPr>
        <p:spPr>
          <a:xfrm>
            <a:off x="3754877" y="2509736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1FCA4EC-0B82-49ED-9F4B-617CE46D5AC3}"/>
              </a:ext>
            </a:extLst>
          </p:cNvPr>
          <p:cNvSpPr/>
          <p:nvPr/>
        </p:nvSpPr>
        <p:spPr>
          <a:xfrm>
            <a:off x="7497594" y="2504867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6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81532" y="2108605"/>
            <a:ext cx="8511989" cy="4020671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李白</a:t>
            </a:r>
            <a:r>
              <a:rPr lang="zh-CN" altLang="zh-CN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zh-CN" sz="4000" u="sng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法国</a:t>
            </a:r>
            <a:r>
              <a:rPr lang="zh-CN" altLang="zh-CN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人。</a:t>
            </a:r>
            <a:r>
              <a:rPr lang="en-US" altLang="zh-CN" sz="4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	</a:t>
            </a:r>
            <a:r>
              <a:rPr lang="en-US" altLang="zh-CN" sz="4000" kern="100" dirty="0">
                <a:latin typeface="楷体" panose="02010609060101010101" pitchFamily="49" charset="-122"/>
                <a:ea typeface="等线" panose="02010600030101010101" pitchFamily="2" charset="-122"/>
                <a:cs typeface="楷体" panose="02010609060101010101" pitchFamily="49" charset="-122"/>
              </a:rPr>
              <a:t>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zh-CN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我叫</a:t>
            </a:r>
            <a:r>
              <a:rPr lang="zh-CN" altLang="zh-CN" sz="4000" u="sng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李白</a:t>
            </a:r>
            <a:r>
              <a:rPr lang="zh-CN" altLang="zh-CN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4000" kern="100" dirty="0"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en-US" altLang="zh-CN" sz="4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	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9915" y="2108605"/>
            <a:ext cx="3960058" cy="91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 defTabSz="914400">
              <a:lnSpc>
                <a:spcPct val="15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李白</a:t>
            </a:r>
            <a:r>
              <a:rPr lang="zh-CN" altLang="zh-CN" sz="4000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zh-CN" sz="4000" kern="100" dirty="0">
                <a:solidFill>
                  <a:srgbClr val="FF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zh-CN" sz="4000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国人？</a:t>
            </a:r>
            <a:endParaRPr lang="zh-CN" altLang="zh-CN" sz="32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7309" y="3124268"/>
            <a:ext cx="29341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algn="just" defTabSz="914400">
              <a:lnSpc>
                <a:spcPct val="15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zh-CN" sz="4000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你叫</a:t>
            </a:r>
            <a:r>
              <a:rPr lang="zh-CN" altLang="zh-CN" sz="4000" kern="100" dirty="0">
                <a:solidFill>
                  <a:srgbClr val="FF0000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什么</a:t>
            </a:r>
            <a:r>
              <a:rPr lang="zh-CN" altLang="zh-CN" sz="4000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zh-CN" sz="3200" kern="10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782699-722E-41DF-8296-D0D36C1FFB47}"/>
              </a:ext>
            </a:extLst>
          </p:cNvPr>
          <p:cNvSpPr/>
          <p:nvPr/>
        </p:nvSpPr>
        <p:spPr>
          <a:xfrm>
            <a:off x="0" y="160098"/>
            <a:ext cx="11583620" cy="117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疑问代词：什么、哪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interrogative pronouns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420240" y="2305452"/>
            <a:ext cx="3746564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你叫</a:t>
            </a:r>
            <a:r>
              <a:rPr lang="zh-CN" altLang="en-US" sz="3200" b="1" dirty="0">
                <a:solidFill>
                  <a:srgbClr val="FF0000"/>
                </a:solidFill>
              </a:rPr>
              <a:t>什么</a:t>
            </a:r>
            <a:r>
              <a:rPr lang="zh-CN" altLang="en-US" sz="3200" b="1" dirty="0">
                <a:solidFill>
                  <a:schemeClr val="tx1"/>
                </a:solidFill>
              </a:rPr>
              <a:t>名字？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1485608" y="4045475"/>
            <a:ext cx="3574664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你是</a:t>
            </a:r>
            <a:r>
              <a:rPr lang="zh-CN" altLang="en-US" sz="3200" b="1" dirty="0">
                <a:solidFill>
                  <a:srgbClr val="FF0000"/>
                </a:solidFill>
              </a:rPr>
              <a:t>哪</a:t>
            </a:r>
            <a:r>
              <a:rPr lang="zh-CN" altLang="en-US" sz="3200" b="1" dirty="0">
                <a:solidFill>
                  <a:schemeClr val="tx1"/>
                </a:solidFill>
              </a:rPr>
              <a:t>国人？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158579" y="2305452"/>
            <a:ext cx="2817464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我叫</a:t>
            </a:r>
            <a:r>
              <a:rPr lang="en-US" altLang="zh-CN" sz="3200" b="1" dirty="0">
                <a:solidFill>
                  <a:schemeClr val="tx1"/>
                </a:solidFill>
              </a:rPr>
              <a:t>_____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564BFBBF-CEE1-467B-9D5E-82D99F7E14CF}"/>
              </a:ext>
            </a:extLst>
          </p:cNvPr>
          <p:cNvSpPr/>
          <p:nvPr/>
        </p:nvSpPr>
        <p:spPr>
          <a:xfrm>
            <a:off x="6258994" y="2504868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EE1303-2E3D-457A-821E-4CD7875F7BD6}"/>
              </a:ext>
            </a:extLst>
          </p:cNvPr>
          <p:cNvSpPr/>
          <p:nvPr/>
        </p:nvSpPr>
        <p:spPr>
          <a:xfrm>
            <a:off x="8158579" y="3846057"/>
            <a:ext cx="2817464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我是</a:t>
            </a:r>
            <a:r>
              <a:rPr lang="en-US" altLang="zh-CN" sz="3200" b="1" dirty="0">
                <a:solidFill>
                  <a:schemeClr val="tx1"/>
                </a:solidFill>
              </a:rPr>
              <a:t>_____</a:t>
            </a:r>
            <a:r>
              <a:rPr lang="zh-CN" altLang="en-US" sz="3200" b="1" dirty="0">
                <a:solidFill>
                  <a:schemeClr val="tx1"/>
                </a:solidFill>
              </a:rPr>
              <a:t>人。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28DB47D-13B3-45B0-96FA-E64ACC679D75}"/>
              </a:ext>
            </a:extLst>
          </p:cNvPr>
          <p:cNvSpPr/>
          <p:nvPr/>
        </p:nvSpPr>
        <p:spPr>
          <a:xfrm>
            <a:off x="6324335" y="4122083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0604" y="1657350"/>
            <a:ext cx="7623446" cy="423862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我</a:t>
            </a:r>
            <a:r>
              <a:rPr lang="zh-CN" altLang="en-US" sz="40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李白。</a:t>
            </a:r>
            <a:endParaRPr lang="en-US" altLang="zh-CN" sz="4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40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老师</a:t>
            </a:r>
            <a:r>
              <a:rPr lang="zh-CN" altLang="zh-CN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4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李白</a:t>
            </a:r>
            <a:r>
              <a:rPr lang="zh-CN" altLang="zh-CN" sz="40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zh-CN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法国人。</a:t>
            </a:r>
            <a:endParaRPr lang="en-US" altLang="zh-CN" sz="4000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老师</a:t>
            </a:r>
            <a:r>
              <a:rPr lang="zh-CN" altLang="en-US" sz="4000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kern="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中国人。</a:t>
            </a:r>
            <a:endParaRPr lang="zh-CN" altLang="zh-CN" sz="4000" kern="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B73EC91-2F6D-4447-9938-E383F5546C50}"/>
              </a:ext>
            </a:extLst>
          </p:cNvPr>
          <p:cNvSpPr/>
          <p:nvPr/>
        </p:nvSpPr>
        <p:spPr>
          <a:xfrm>
            <a:off x="128196" y="171743"/>
            <a:ext cx="9415854" cy="12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“是”字句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40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651059" y="396753"/>
            <a:ext cx="3746564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你是哪国人？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7978208" y="1766656"/>
            <a:ext cx="3030528" cy="7353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A.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是</a:t>
            </a:r>
            <a:r>
              <a:rPr lang="zh-CN" altLang="en-US" sz="3200" b="1" dirty="0">
                <a:solidFill>
                  <a:schemeClr val="tx1"/>
                </a:solidFill>
              </a:rPr>
              <a:t>法国人。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EE1303-2E3D-457A-821E-4CD7875F7BD6}"/>
              </a:ext>
            </a:extLst>
          </p:cNvPr>
          <p:cNvSpPr/>
          <p:nvPr/>
        </p:nvSpPr>
        <p:spPr>
          <a:xfrm>
            <a:off x="7910004" y="3386638"/>
            <a:ext cx="2965141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B.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是</a:t>
            </a:r>
            <a:r>
              <a:rPr lang="zh-CN" altLang="en-US" sz="3200" b="1" dirty="0">
                <a:solidFill>
                  <a:schemeClr val="tx1"/>
                </a:solidFill>
              </a:rPr>
              <a:t>老师。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E4DC360-8ADD-4DDF-870F-474126036CB3}"/>
              </a:ext>
            </a:extLst>
          </p:cNvPr>
          <p:cNvSpPr/>
          <p:nvPr/>
        </p:nvSpPr>
        <p:spPr>
          <a:xfrm>
            <a:off x="7910003" y="4960818"/>
            <a:ext cx="2965141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C.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是</a:t>
            </a:r>
            <a:r>
              <a:rPr lang="zh-CN" altLang="en-US" sz="3200" b="1" dirty="0">
                <a:solidFill>
                  <a:schemeClr val="tx1"/>
                </a:solidFill>
              </a:rPr>
              <a:t>李白。</a:t>
            </a:r>
          </a:p>
        </p:txBody>
      </p:sp>
    </p:spTree>
    <p:extLst>
      <p:ext uri="{BB962C8B-B14F-4D97-AF65-F5344CB8AC3E}">
        <p14:creationId xmlns:p14="http://schemas.microsoft.com/office/powerpoint/2010/main" val="28454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536" y="800100"/>
            <a:ext cx="5623949" cy="5907483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lǎoshī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teacher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您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nín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you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Adj               good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you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       to be called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3200" dirty="0">
                <a:solidFill>
                  <a:srgbClr val="00CC99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en-US" altLang="zh-CN" sz="1800" dirty="0" err="1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shénme</a:t>
            </a:r>
            <a:r>
              <a:rPr lang="en-US" altLang="zh-CN" sz="18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what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名字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míngzi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   name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wǒ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I;me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        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      to be (am/is/are)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en-US" sz="1400" dirty="0">
                <a:solidFill>
                  <a:srgbClr val="00CC99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en-US" altLang="zh-CN" sz="1800" dirty="0" err="1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nǎ</a:t>
            </a:r>
            <a:r>
              <a:rPr lang="en-US" altLang="zh-CN" sz="18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solidFill>
                  <a:srgbClr val="00CC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which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guó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                country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8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7DF54F7-E571-4C7D-9A0D-B97A583FA6BA}"/>
              </a:ext>
            </a:extLst>
          </p:cNvPr>
          <p:cNvSpPr txBox="1">
            <a:spLocks/>
          </p:cNvSpPr>
          <p:nvPr/>
        </p:nvSpPr>
        <p:spPr>
          <a:xfrm>
            <a:off x="5562892" y="107636"/>
            <a:ext cx="6663483" cy="269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rén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person(sing.) / people(pl.)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  please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     to sit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xièxie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             to thank</a:t>
            </a:r>
          </a:p>
          <a:p>
            <a:pPr marL="514350" lvl="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不用谢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búyòng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IE            You are welcome.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5562892" y="304333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5372046" y="3753841"/>
            <a:ext cx="6611273" cy="27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汉语的语序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word order in Chinese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疑问代词：什么、哪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pronouns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”and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“哪”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“是”字句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”sentences</a:t>
            </a:r>
          </a:p>
        </p:txBody>
      </p:sp>
    </p:spTree>
    <p:extLst>
      <p:ext uri="{BB962C8B-B14F-4D97-AF65-F5344CB8AC3E}">
        <p14:creationId xmlns:p14="http://schemas.microsoft.com/office/powerpoint/2010/main" val="333829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77DE6D-0735-493C-A58B-13F03293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15" y="886871"/>
            <a:ext cx="6549077" cy="45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1844824"/>
            <a:ext cx="5398393" cy="3816424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7866484" y="558408"/>
            <a:ext cx="2331154" cy="1390464"/>
          </a:xfrm>
          <a:prstGeom prst="wedgeRoundRectCallout">
            <a:avLst>
              <a:gd name="adj1" fmla="val -39265"/>
              <a:gd name="adj2" fmla="val 91280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你好！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700705" y="1404850"/>
            <a:ext cx="2592288" cy="1088045"/>
          </a:xfrm>
          <a:prstGeom prst="wedgeRoundRectCallout">
            <a:avLst>
              <a:gd name="adj1" fmla="val 67393"/>
              <a:gd name="adj2" fmla="val 51445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你好！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A01292-CEB4-4712-B062-C8E84CAC1EE2}"/>
              </a:ext>
            </a:extLst>
          </p:cNvPr>
          <p:cNvSpPr/>
          <p:nvPr/>
        </p:nvSpPr>
        <p:spPr>
          <a:xfrm>
            <a:off x="2486239" y="642042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F4F31E4-A1FB-4FCC-ACF8-179757984A3A}"/>
              </a:ext>
            </a:extLst>
          </p:cNvPr>
          <p:cNvSpPr/>
          <p:nvPr/>
        </p:nvSpPr>
        <p:spPr>
          <a:xfrm>
            <a:off x="3438525" y="15240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好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6DC712-53E8-4013-B795-E74D70679C92}"/>
              </a:ext>
            </a:extLst>
          </p:cNvPr>
          <p:cNvSpPr/>
          <p:nvPr/>
        </p:nvSpPr>
        <p:spPr>
          <a:xfrm>
            <a:off x="152400" y="15240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CB8F3F-9318-4696-833C-E92196A2E6C7}"/>
              </a:ext>
            </a:extLst>
          </p:cNvPr>
          <p:cNvSpPr/>
          <p:nvPr/>
        </p:nvSpPr>
        <p:spPr>
          <a:xfrm>
            <a:off x="5838810" y="642041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3646652" y="1985105"/>
            <a:ext cx="3586234" cy="4043688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806072" y="1943019"/>
            <a:ext cx="2283791" cy="849996"/>
          </a:xfrm>
          <a:prstGeom prst="wedgeRoundRectCallout">
            <a:avLst>
              <a:gd name="adj1" fmla="val 39151"/>
              <a:gd name="adj2" fmla="val 12366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你好！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7049447" y="1065534"/>
            <a:ext cx="3715534" cy="1098669"/>
          </a:xfrm>
          <a:prstGeom prst="wedgeRoundRectCallout">
            <a:avLst>
              <a:gd name="adj1" fmla="val -36050"/>
              <a:gd name="adj2" fmla="val 11670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806160" y="1173578"/>
            <a:ext cx="2771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老师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好！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B1251B-6260-4EC8-8AD4-231825CC545E}"/>
              </a:ext>
            </a:extLst>
          </p:cNvPr>
          <p:cNvSpPr/>
          <p:nvPr/>
        </p:nvSpPr>
        <p:spPr>
          <a:xfrm>
            <a:off x="2448396" y="434463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4F8A43C-402B-4FF9-8ADC-2E8149A965F3}"/>
              </a:ext>
            </a:extLst>
          </p:cNvPr>
          <p:cNvSpPr/>
          <p:nvPr/>
        </p:nvSpPr>
        <p:spPr>
          <a:xfrm>
            <a:off x="114557" y="385499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老师</a:t>
            </a:r>
          </a:p>
        </p:txBody>
      </p:sp>
    </p:spTree>
    <p:extLst>
      <p:ext uri="{BB962C8B-B14F-4D97-AF65-F5344CB8AC3E}">
        <p14:creationId xmlns:p14="http://schemas.microsoft.com/office/powerpoint/2010/main" val="33428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3823298" y="2085023"/>
            <a:ext cx="3586234" cy="4043688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806072" y="1943019"/>
            <a:ext cx="2283791" cy="849996"/>
          </a:xfrm>
          <a:prstGeom prst="wedgeRoundRectCallout">
            <a:avLst>
              <a:gd name="adj1" fmla="val 48251"/>
              <a:gd name="adj2" fmla="val 11143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你好！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955930" y="1249675"/>
            <a:ext cx="2736304" cy="911553"/>
          </a:xfrm>
          <a:prstGeom prst="wedgeRoundRectCallout">
            <a:avLst>
              <a:gd name="adj1" fmla="val -36050"/>
              <a:gd name="adj2" fmla="val 11670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409532" y="1288547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您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好！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6905019-629D-4F22-90EF-D9AB9095989F}"/>
              </a:ext>
            </a:extLst>
          </p:cNvPr>
          <p:cNvSpPr/>
          <p:nvPr/>
        </p:nvSpPr>
        <p:spPr>
          <a:xfrm>
            <a:off x="10306521" y="3754082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8DE7392-0F9F-4D97-9914-7833BBFA7AAD}"/>
              </a:ext>
            </a:extLst>
          </p:cNvPr>
          <p:cNvSpPr/>
          <p:nvPr/>
        </p:nvSpPr>
        <p:spPr>
          <a:xfrm>
            <a:off x="7972682" y="326444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您</a:t>
            </a:r>
          </a:p>
        </p:txBody>
      </p:sp>
    </p:spTree>
    <p:extLst>
      <p:ext uri="{BB962C8B-B14F-4D97-AF65-F5344CB8AC3E}">
        <p14:creationId xmlns:p14="http://schemas.microsoft.com/office/powerpoint/2010/main" val="37773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144B4B-597B-46D6-B377-739CBD9D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61" y="437890"/>
            <a:ext cx="1123950" cy="4076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68126D-E80C-4FD9-B46D-79D2FA1E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" y="2749099"/>
            <a:ext cx="1198336" cy="38613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165563A-0D89-4B1C-9D14-BDA2E392CED8}"/>
              </a:ext>
            </a:extLst>
          </p:cNvPr>
          <p:cNvSpPr txBox="1"/>
          <p:nvPr/>
        </p:nvSpPr>
        <p:spPr>
          <a:xfrm>
            <a:off x="10829740" y="2690336"/>
            <a:ext cx="112395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白  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Lǐ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Bái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C741071D-692C-4082-9634-2DB881B7A172}"/>
              </a:ext>
            </a:extLst>
          </p:cNvPr>
          <p:cNvSpPr/>
          <p:nvPr/>
        </p:nvSpPr>
        <p:spPr>
          <a:xfrm>
            <a:off x="1917209" y="2830084"/>
            <a:ext cx="5543906" cy="1684506"/>
          </a:xfrm>
          <a:prstGeom prst="wedgeEllipseCallout">
            <a:avLst>
              <a:gd name="adj1" fmla="val -63038"/>
              <a:gd name="adj2" fmla="val -265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</a:t>
            </a:r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叫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什么</a:t>
            </a:r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名字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？</a:t>
            </a:r>
            <a:endParaRPr lang="en-US" altLang="zh-CN" sz="4400" b="1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22498202-A951-4897-80AC-4DCECDDC831A}"/>
              </a:ext>
            </a:extLst>
          </p:cNvPr>
          <p:cNvSpPr/>
          <p:nvPr/>
        </p:nvSpPr>
        <p:spPr>
          <a:xfrm>
            <a:off x="5013431" y="191613"/>
            <a:ext cx="4338536" cy="1779586"/>
          </a:xfrm>
          <a:prstGeom prst="wedgeEllipseCallout">
            <a:avLst>
              <a:gd name="adj1" fmla="val 54952"/>
              <a:gd name="adj2" fmla="val 18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00DE3A-0F5E-4B65-BB62-0642BBE5E9E7}"/>
              </a:ext>
            </a:extLst>
          </p:cNvPr>
          <p:cNvSpPr/>
          <p:nvPr/>
        </p:nvSpPr>
        <p:spPr>
          <a:xfrm>
            <a:off x="5569748" y="635169"/>
            <a:ext cx="4143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叫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李白。</a:t>
            </a:r>
            <a:r>
              <a:rPr lang="en-US" altLang="zh-CN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400" b="1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F39CDEB-F61F-4E4D-BD72-C1C8C5868524}"/>
              </a:ext>
            </a:extLst>
          </p:cNvPr>
          <p:cNvSpPr/>
          <p:nvPr/>
        </p:nvSpPr>
        <p:spPr>
          <a:xfrm>
            <a:off x="331129" y="191613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509CA0-FEE4-41AC-AC74-B0CF03756219}"/>
              </a:ext>
            </a:extLst>
          </p:cNvPr>
          <p:cNvSpPr/>
          <p:nvPr/>
        </p:nvSpPr>
        <p:spPr>
          <a:xfrm>
            <a:off x="2221057" y="1159395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DA1A945-173F-4985-8D4A-59117337A3D8}"/>
              </a:ext>
            </a:extLst>
          </p:cNvPr>
          <p:cNvSpPr/>
          <p:nvPr/>
        </p:nvSpPr>
        <p:spPr>
          <a:xfrm>
            <a:off x="3656876" y="499225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名字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7E4B958-B458-410E-98C1-C52BFDB1DA10}"/>
              </a:ext>
            </a:extLst>
          </p:cNvPr>
          <p:cNvSpPr/>
          <p:nvPr/>
        </p:nvSpPr>
        <p:spPr>
          <a:xfrm>
            <a:off x="5978024" y="564241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9778F7B-D57B-43D8-B3D7-4A1C4B8B662F}"/>
              </a:ext>
            </a:extLst>
          </p:cNvPr>
          <p:cNvSpPr/>
          <p:nvPr/>
        </p:nvSpPr>
        <p:spPr>
          <a:xfrm>
            <a:off x="2777843" y="198003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叫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109284-C19A-4595-8D53-FEDF8E695EC3}"/>
              </a:ext>
            </a:extLst>
          </p:cNvPr>
          <p:cNvSpPr/>
          <p:nvPr/>
        </p:nvSpPr>
        <p:spPr>
          <a:xfrm>
            <a:off x="4531531" y="115501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144B4B-597B-46D6-B377-739CBD9D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761" y="484632"/>
            <a:ext cx="1123950" cy="4076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68126D-E80C-4FD9-B46D-79D2FA1E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" y="2749099"/>
            <a:ext cx="1198336" cy="38613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165563A-0D89-4B1C-9D14-BDA2E392CED8}"/>
              </a:ext>
            </a:extLst>
          </p:cNvPr>
          <p:cNvSpPr txBox="1"/>
          <p:nvPr/>
        </p:nvSpPr>
        <p:spPr>
          <a:xfrm>
            <a:off x="10829740" y="2690336"/>
            <a:ext cx="112395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白  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Lǐ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Bái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C741071D-692C-4082-9634-2DB881B7A172}"/>
              </a:ext>
            </a:extLst>
          </p:cNvPr>
          <p:cNvSpPr/>
          <p:nvPr/>
        </p:nvSpPr>
        <p:spPr>
          <a:xfrm>
            <a:off x="1917209" y="2830084"/>
            <a:ext cx="5543906" cy="1684506"/>
          </a:xfrm>
          <a:prstGeom prst="wedgeEllipseCallout">
            <a:avLst>
              <a:gd name="adj1" fmla="val -63038"/>
              <a:gd name="adj2" fmla="val -265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</a:t>
            </a:r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叫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什么？</a:t>
            </a:r>
            <a:endParaRPr lang="en-US" altLang="zh-CN" sz="4400" b="1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22498202-A951-4897-80AC-4DCECDDC831A}"/>
              </a:ext>
            </a:extLst>
          </p:cNvPr>
          <p:cNvSpPr/>
          <p:nvPr/>
        </p:nvSpPr>
        <p:spPr>
          <a:xfrm>
            <a:off x="5013431" y="191613"/>
            <a:ext cx="4338536" cy="1779586"/>
          </a:xfrm>
          <a:prstGeom prst="wedgeEllipseCallout">
            <a:avLst>
              <a:gd name="adj1" fmla="val 54952"/>
              <a:gd name="adj2" fmla="val 18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00DE3A-0F5E-4B65-BB62-0642BBE5E9E7}"/>
              </a:ext>
            </a:extLst>
          </p:cNvPr>
          <p:cNvSpPr/>
          <p:nvPr/>
        </p:nvSpPr>
        <p:spPr>
          <a:xfrm>
            <a:off x="5569748" y="635169"/>
            <a:ext cx="4143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44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叫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李白。</a:t>
            </a:r>
            <a:r>
              <a:rPr lang="en-US" altLang="zh-CN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400" b="1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7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56" y="630004"/>
            <a:ext cx="6924174" cy="36806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你是哪国人？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我是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我是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24" y="4555429"/>
            <a:ext cx="1500328" cy="15003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88579" y="397065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zhōng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" y="4569210"/>
            <a:ext cx="2291975" cy="14432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82" y="1585212"/>
            <a:ext cx="2112719" cy="128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488690" y="3051031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ánguó </a:t>
            </a:r>
          </a:p>
        </p:txBody>
      </p:sp>
      <p:sp>
        <p:nvSpPr>
          <p:cNvPr id="19" name="矩形 18"/>
          <p:cNvSpPr/>
          <p:nvPr/>
        </p:nvSpPr>
        <p:spPr>
          <a:xfrm>
            <a:off x="9379762" y="2974327"/>
            <a:ext cx="1963141" cy="52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Fǎguó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47987" y="5287336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Déguó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36641" y="5273872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ě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iguó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625" y="1546970"/>
            <a:ext cx="2048389" cy="13907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760" y="3832160"/>
            <a:ext cx="2142141" cy="14465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72CCBAA-91C4-4299-B52B-4F63E71CF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923" y="3748534"/>
            <a:ext cx="1972823" cy="1538802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33DEF57D-5EBC-4E11-903E-F47FBEAF93F7}"/>
              </a:ext>
            </a:extLst>
          </p:cNvPr>
          <p:cNvSpPr/>
          <p:nvPr/>
        </p:nvSpPr>
        <p:spPr>
          <a:xfrm>
            <a:off x="8648700" y="3435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1C5D290-1747-4941-BC1F-2090E6A83C98}"/>
              </a:ext>
            </a:extLst>
          </p:cNvPr>
          <p:cNvSpPr/>
          <p:nvPr/>
        </p:nvSpPr>
        <p:spPr>
          <a:xfrm>
            <a:off x="10975961" y="63000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B09F0AB-8DBD-43FE-BD98-860EF8E03B5C}"/>
              </a:ext>
            </a:extLst>
          </p:cNvPr>
          <p:cNvSpPr/>
          <p:nvPr/>
        </p:nvSpPr>
        <p:spPr>
          <a:xfrm>
            <a:off x="5499134" y="3435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国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6420E82-0B9B-4A0A-9598-B4662653CF54}"/>
              </a:ext>
            </a:extLst>
          </p:cNvPr>
          <p:cNvSpPr/>
          <p:nvPr/>
        </p:nvSpPr>
        <p:spPr>
          <a:xfrm>
            <a:off x="7741035" y="58997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1" grpId="0"/>
      <p:bldP spid="26" grpId="0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1289</TotalTime>
  <Words>560</Words>
  <Application>Microsoft Office PowerPoint</Application>
  <PresentationFormat>宽屏</PresentationFormat>
  <Paragraphs>155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仿宋</vt:lpstr>
      <vt:lpstr>黑体</vt:lpstr>
      <vt:lpstr>华文楷体</vt:lpstr>
      <vt:lpstr>华文细黑</vt:lpstr>
      <vt:lpstr>楷体</vt:lpstr>
      <vt:lpstr>Rockwell</vt:lpstr>
      <vt:lpstr>Rockwell Condensed</vt:lpstr>
      <vt:lpstr>Times New Roman</vt:lpstr>
      <vt:lpstr>Wingdings</vt:lpstr>
      <vt:lpstr>木活字</vt:lpstr>
      <vt:lpstr>第1课   你好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118</cp:revision>
  <dcterms:created xsi:type="dcterms:W3CDTF">2018-09-22T11:56:25Z</dcterms:created>
  <dcterms:modified xsi:type="dcterms:W3CDTF">2020-07-09T13:40:38Z</dcterms:modified>
</cp:coreProperties>
</file>